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630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60.png"/><Relationship Id="rId2" Type="http://schemas.openxmlformats.org/officeDocument/2006/relationships/image" Target="../media/image15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7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90.png"/><Relationship Id="rId2" Type="http://schemas.openxmlformats.org/officeDocument/2006/relationships/image" Target="../media/image158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210.png"/><Relationship Id="rId2" Type="http://schemas.openxmlformats.org/officeDocument/2006/relationships/image" Target="../media/image131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3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510.png"/><Relationship Id="rId2" Type="http://schemas.openxmlformats.org/officeDocument/2006/relationships/image" Target="../media/image134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6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810.png"/><Relationship Id="rId2" Type="http://schemas.openxmlformats.org/officeDocument/2006/relationships/image" Target="../media/image137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9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110.png"/><Relationship Id="rId2" Type="http://schemas.openxmlformats.org/officeDocument/2006/relationships/image" Target="../media/image140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2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410.png"/><Relationship Id="rId2" Type="http://schemas.openxmlformats.org/officeDocument/2006/relationships/image" Target="../media/image143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5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710.png"/><Relationship Id="rId2" Type="http://schemas.openxmlformats.org/officeDocument/2006/relationships/image" Target="../media/image146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8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10.png"/><Relationship Id="rId2" Type="http://schemas.openxmlformats.org/officeDocument/2006/relationships/image" Target="../media/image149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1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image" Target="../media/image25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2.5) The discriminant</a:t>
            </a:r>
          </a:p>
        </p:txBody>
      </p:sp>
    </p:spTree>
    <p:extLst>
      <p:ext uri="{BB962C8B-B14F-4D97-AF65-F5344CB8AC3E}">
        <p14:creationId xmlns:p14="http://schemas.microsoft.com/office/powerpoint/2010/main" val="160555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range of values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 for which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 has no real solutions.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range of values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 for which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 has no real solutions.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112222"/>
                <a:ext cx="4572001" cy="6748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12222"/>
                <a:ext cx="4572001" cy="6748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108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46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 the function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+8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dirty="0">
                  <a:latin typeface="Candara" panose="020E0502030303020204" pitchFamily="34" charset="0"/>
                </a:endParaRPr>
              </a:p>
              <a:p>
                <a:r>
                  <a:rPr lang="en-US" dirty="0">
                    <a:latin typeface="Candara" panose="020E0502030303020204" pitchFamily="34" charset="0"/>
                  </a:rPr>
                  <a:t>has two distinct real roots for all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46991"/>
              </a:xfrm>
              <a:prstGeom prst="rect">
                <a:avLst/>
              </a:prstGeom>
              <a:blipFill>
                <a:blip r:embed="rId2"/>
                <a:stretch>
                  <a:fillRect l="-1067" t="-3226" b="-70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 the function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+6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dirty="0">
                  <a:latin typeface="Candara" panose="020E0502030303020204" pitchFamily="34" charset="0"/>
                </a:endParaRPr>
              </a:p>
              <a:p>
                <a:r>
                  <a:rPr lang="en-US" dirty="0">
                    <a:latin typeface="Candara" panose="020E0502030303020204" pitchFamily="34" charset="0"/>
                  </a:rPr>
                  <a:t>has two distinct real roots for all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067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1999" y="1376066"/>
            <a:ext cx="4572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000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219871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708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How many distinct real solutions do these equations have?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+8=0</m:t>
                      </m:r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+9=0</m:t>
                      </m:r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+10=0</m:t>
                      </m:r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708981"/>
              </a:xfrm>
              <a:prstGeom prst="rect">
                <a:avLst/>
              </a:prstGeom>
              <a:blipFill>
                <a:blip r:embed="rId2"/>
                <a:stretch>
                  <a:fillRect l="-1333" t="-6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4708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How many distinct real solutions do these equations have?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+12=0</m:t>
                      </m:r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+16=0</m:t>
                      </m:r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+17=0</m:t>
                      </m:r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4708981"/>
              </a:xfrm>
              <a:prstGeom prst="rect">
                <a:avLst/>
              </a:prstGeom>
              <a:blipFill>
                <a:blip r:embed="rId3"/>
                <a:stretch>
                  <a:fillRect l="-1333" t="-6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459470"/>
                <a:ext cx="4572001" cy="40934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(equal roots)</a:t>
                </a: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59470"/>
                <a:ext cx="4572001" cy="40934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484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Candara" panose="020E0502030303020204" pitchFamily="34" charset="0"/>
                  </a:rPr>
                  <a:t>Find the value of the discriminant: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+6=0</m:t>
                      </m:r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+6.25=0</m:t>
                      </m:r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+7=0</m:t>
                      </m:r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401205"/>
              </a:xfrm>
              <a:prstGeom prst="rect">
                <a:avLst/>
              </a:prstGeom>
              <a:blipFill>
                <a:blip r:embed="rId2"/>
                <a:stretch>
                  <a:fillRect l="-1333" t="-6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Candara" panose="020E0502030303020204" pitchFamily="34" charset="0"/>
                  </a:rPr>
                  <a:t>Find the value of the discriminant: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+2=0</m:t>
                      </m:r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+2.25=0</m:t>
                      </m:r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+4=0</m:t>
                      </m:r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4401205"/>
              </a:xfrm>
              <a:prstGeom prst="rect">
                <a:avLst/>
              </a:prstGeom>
              <a:blipFill>
                <a:blip r:embed="rId3"/>
                <a:stretch>
                  <a:fillRect l="-1333" t="-6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057987"/>
                <a:ext cx="4572001" cy="40934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057987"/>
                <a:ext cx="4572001" cy="40934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56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value of the discriminant: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−2=0</m:t>
                      </m:r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−6=0</m:t>
                      </m:r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170099"/>
              </a:xfrm>
              <a:prstGeom prst="rect">
                <a:avLst/>
              </a:prstGeom>
              <a:blipFill>
                <a:blip r:embed="rId2"/>
                <a:stretch>
                  <a:fillRect l="-1333" t="-9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value of the discriminant: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−3=0</m:t>
                      </m:r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057987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057987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248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value of the discriminant: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4+3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4−3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4−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401205"/>
              </a:xfrm>
              <a:prstGeom prst="rect">
                <a:avLst/>
              </a:prstGeom>
              <a:blipFill>
                <a:blip r:embed="rId2"/>
                <a:stretch>
                  <a:fillRect l="-1333" t="-6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value of the discriminant: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4401205"/>
              </a:xfrm>
              <a:prstGeom prst="rect">
                <a:avLst/>
              </a:prstGeom>
              <a:blipFill>
                <a:blip r:embed="rId3"/>
                <a:stretch>
                  <a:fillRect l="-1333" t="-6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057987"/>
                <a:ext cx="4572001" cy="40934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61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133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36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057987"/>
                <a:ext cx="4572001" cy="40934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517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range of values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 for which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+25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 has equal roots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range of values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 for which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+9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 has equal roots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112222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=±6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12222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248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range of values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 for which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 has two distinct real solutions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range of values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 for which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 has two distinct real solutions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333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68344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&lt;4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68344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880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𝑝𝑥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11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is a positive constant, has equal roots.</a:t>
                </a:r>
              </a:p>
              <a:p>
                <a:pPr marL="457200" indent="-457200">
                  <a:buAutoNum type="alphaLcParenR"/>
                </a:pPr>
                <a:r>
                  <a:rPr lang="en-US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r>
                  <a:rPr lang="en-US" dirty="0">
                    <a:latin typeface="Candara" panose="020E0502030303020204" pitchFamily="34" charset="0"/>
                  </a:rPr>
                  <a:t>For this value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solve the equation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477328"/>
              </a:xfrm>
              <a:prstGeom prst="rect">
                <a:avLst/>
              </a:prstGeom>
              <a:blipFill>
                <a:blip r:embed="rId2"/>
                <a:stretch>
                  <a:fillRect l="-1067" t="-2066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𝑝𝑥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is a positive constant, has equal roots.</a:t>
                </a:r>
              </a:p>
              <a:p>
                <a:pPr marL="457200" indent="-457200">
                  <a:buAutoNum type="alphaLcParenR"/>
                </a:pPr>
                <a:r>
                  <a:rPr lang="en-US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r>
                  <a:rPr lang="en-US" dirty="0">
                    <a:latin typeface="Candara" panose="020E0502030303020204" pitchFamily="34" charset="0"/>
                  </a:rPr>
                  <a:t>For this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solve the equation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477328"/>
              </a:xfrm>
              <a:prstGeom prst="rect">
                <a:avLst/>
              </a:prstGeom>
              <a:blipFill>
                <a:blip r:embed="rId3"/>
                <a:stretch>
                  <a:fillRect l="-1067" t="-2058" b="-53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982690"/>
                <a:ext cx="4572001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=−4</m:t>
                    </m:r>
                  </m:oMath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982690"/>
                <a:ext cx="4572001" cy="707886"/>
              </a:xfrm>
              <a:prstGeom prst="rect">
                <a:avLst/>
              </a:prstGeom>
              <a:blipFill>
                <a:blip r:embed="rId4"/>
                <a:stretch>
                  <a:fillRect l="-1333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088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𝑘𝑥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+12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negative constant.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this equation has equal roots, determine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𝑘𝑥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negative constant.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this equation has equal roots, determine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067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588407"/>
                <a:ext cx="4572001" cy="6705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588407"/>
                <a:ext cx="4572001" cy="6705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195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B15062-D31F-4FB9-8B09-64663C714B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A1CDA6-4668-42B7-A687-D269D936E773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014D703-63CE-483A-A1F5-AED2E695B3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16129</TotalTime>
  <Words>751</Words>
  <Application>Microsoft Office PowerPoint</Application>
  <PresentationFormat>On-screen Show (4:3)</PresentationFormat>
  <Paragraphs>188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Cambria Math</vt:lpstr>
      <vt:lpstr>Candara</vt:lpstr>
      <vt:lpstr>Office Theme</vt:lpstr>
      <vt:lpstr>2.5) The discriminant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580</cp:revision>
  <dcterms:created xsi:type="dcterms:W3CDTF">2020-05-18T02:11:06Z</dcterms:created>
  <dcterms:modified xsi:type="dcterms:W3CDTF">2021-09-02T15:42:54Z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