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360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esmos.com/" TargetMode="External"/><Relationship Id="rId3" Type="http://schemas.openxmlformats.org/officeDocument/2006/relationships/image" Target="../media/image3661.png"/><Relationship Id="rId7" Type="http://schemas.openxmlformats.org/officeDocument/2006/relationships/image" Target="../media/image553.png"/><Relationship Id="rId2" Type="http://schemas.openxmlformats.org/officeDocument/2006/relationships/image" Target="../media/image365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52.png"/><Relationship Id="rId5" Type="http://schemas.openxmlformats.org/officeDocument/2006/relationships/image" Target="../media/image551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210.png"/><Relationship Id="rId2" Type="http://schemas.openxmlformats.org/officeDocument/2006/relationships/image" Target="../media/image12110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esmos.com/" TargetMode="Externa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10.png"/><Relationship Id="rId2" Type="http://schemas.openxmlformats.org/officeDocument/2006/relationships/image" Target="../media/image12410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esmos.com/" TargetMode="Externa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esmos.com/" TargetMode="External"/><Relationship Id="rId3" Type="http://schemas.openxmlformats.org/officeDocument/2006/relationships/image" Target="../media/image3681.png"/><Relationship Id="rId7" Type="http://schemas.openxmlformats.org/officeDocument/2006/relationships/image" Target="../media/image557.png"/><Relationship Id="rId2" Type="http://schemas.openxmlformats.org/officeDocument/2006/relationships/image" Target="../media/image367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56.png"/><Relationship Id="rId5" Type="http://schemas.openxmlformats.org/officeDocument/2006/relationships/image" Target="../media/image555.png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01.png"/><Relationship Id="rId7" Type="http://schemas.openxmlformats.org/officeDocument/2006/relationships/hyperlink" Target="https://www.desmos.com/" TargetMode="External"/><Relationship Id="rId2" Type="http://schemas.openxmlformats.org/officeDocument/2006/relationships/image" Target="../media/image369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93.png"/><Relationship Id="rId5" Type="http://schemas.openxmlformats.org/officeDocument/2006/relationships/image" Target="../media/image789.png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10.png"/><Relationship Id="rId7" Type="http://schemas.openxmlformats.org/officeDocument/2006/relationships/hyperlink" Target="https://www.desmos.com/" TargetMode="External"/><Relationship Id="rId2" Type="http://schemas.openxmlformats.org/officeDocument/2006/relationships/image" Target="../media/image84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811.png"/><Relationship Id="rId5" Type="http://schemas.openxmlformats.org/officeDocument/2006/relationships/image" Target="../media/image8711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52.png"/><Relationship Id="rId2" Type="http://schemas.openxmlformats.org/officeDocument/2006/relationships/image" Target="../media/image114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hyperlink" Target="https://www.desmos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10.png"/><Relationship Id="rId2" Type="http://schemas.openxmlformats.org/officeDocument/2006/relationships/image" Target="../media/image101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3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10.png"/><Relationship Id="rId2" Type="http://schemas.openxmlformats.org/officeDocument/2006/relationships/image" Target="../media/image104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6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3.png"/><Relationship Id="rId2" Type="http://schemas.openxmlformats.org/officeDocument/2006/relationships/image" Target="../media/image24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09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7.png"/><Relationship Id="rId2" Type="http://schemas.openxmlformats.org/officeDocument/2006/relationships/image" Target="../media/image24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14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7.png"/><Relationship Id="rId2" Type="http://schemas.openxmlformats.org/officeDocument/2006/relationships/image" Target="../media/image24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17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81.png"/><Relationship Id="rId2" Type="http://schemas.openxmlformats.org/officeDocument/2006/relationships/image" Target="../media/image10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9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61.png"/><Relationship Id="rId2" Type="http://schemas.openxmlformats.org/officeDocument/2006/relationships/image" Target="../media/image375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3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81.png"/><Relationship Id="rId2" Type="http://schemas.openxmlformats.org/officeDocument/2006/relationships/image" Target="../media/image37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2.4) Quadratic graphs</a:t>
            </a:r>
          </a:p>
        </p:txBody>
      </p:sp>
    </p:spTree>
    <p:extLst>
      <p:ext uri="{BB962C8B-B14F-4D97-AF65-F5344CB8AC3E}">
        <p14:creationId xmlns:p14="http://schemas.microsoft.com/office/powerpoint/2010/main" val="4227936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+8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, labelling the intercepts with the axes and the turning points.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r="-1200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+12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, labelling the intercepts with the axes and the turning points.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5110177" y="1784838"/>
            <a:ext cx="3485611" cy="4410595"/>
            <a:chOff x="5110177" y="1784838"/>
            <a:chExt cx="3485611" cy="4410595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10177" y="1784838"/>
              <a:ext cx="3485611" cy="4410595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5966202" y="4853602"/>
                  <a:ext cx="53315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−6</m:t>
                        </m:r>
                      </m:oMath>
                    </m:oMathPara>
                  </a14:m>
                  <a:endPara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66202" y="4853602"/>
                  <a:ext cx="533158" cy="33855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7200056" y="4840600"/>
                  <a:ext cx="53315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oMath>
                    </m:oMathPara>
                  </a14:m>
                  <a:endPara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00056" y="4840600"/>
                  <a:ext cx="533158" cy="33855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6745786" y="5722761"/>
                  <a:ext cx="53315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(−4, −4)</m:t>
                        </m:r>
                      </m:oMath>
                    </m:oMathPara>
                  </a14:m>
                  <a:endPara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45786" y="5722761"/>
                  <a:ext cx="533158" cy="338554"/>
                </a:xfrm>
                <a:prstGeom prst="rect">
                  <a:avLst/>
                </a:prstGeom>
                <a:blipFill>
                  <a:blip r:embed="rId7"/>
                  <a:stretch>
                    <a:fillRect l="-44828" r="-36782" b="-1090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0EC70B4-162A-4486-BABD-797490DCECC1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8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78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+9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, labelling the intercepts with the axes and the turning points.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 r="-533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+8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+16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, labelling the intercepts with the axes and the turning points.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2994" r="-667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F98B1B44-5E9B-4CA5-BC4F-7E48B9889F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1710" y="1594620"/>
            <a:ext cx="3402173" cy="502848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E1245CB-B923-4B72-80D6-8DFBD62BC1FB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5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27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+10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, labelling the intercepts with the axes and the turning points.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 r="-533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+8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+17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, labelling the intercepts with the axes and the turning points.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2994" r="-667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BB9871F5-95AB-4424-A901-456D23B0B7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7538" y="1551962"/>
            <a:ext cx="3370889" cy="507114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CE547A5-2187-4A2B-A529-1282227DAF65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5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217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−7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, labelling the intercepts with the axes and the turning points.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r="-1200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, labelling the intercepts with the axes and the turning points.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r="-1333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5597718" y="1746346"/>
            <a:ext cx="2519469" cy="4710113"/>
            <a:chOff x="5365582" y="1746346"/>
            <a:chExt cx="2751605" cy="511165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65582" y="1746346"/>
              <a:ext cx="2751605" cy="5018373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/>
                <p:cNvSpPr/>
                <p:nvPr/>
              </p:nvSpPr>
              <p:spPr>
                <a:xfrm>
                  <a:off x="5684848" y="2242287"/>
                  <a:ext cx="53315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−9</m:t>
                        </m:r>
                      </m:oMath>
                    </m:oMathPara>
                  </a14:m>
                  <a:endPara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84848" y="2242287"/>
                  <a:ext cx="533158" cy="33855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7331941" y="2242287"/>
                  <a:ext cx="53315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31941" y="2242287"/>
                  <a:ext cx="533158" cy="33855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6474805" y="6519446"/>
                  <a:ext cx="53315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(−4, −25)</m:t>
                        </m:r>
                      </m:oMath>
                    </m:oMathPara>
                  </a14:m>
                  <a:endPara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74805" y="6519446"/>
                  <a:ext cx="533158" cy="338554"/>
                </a:xfrm>
                <a:prstGeom prst="rect">
                  <a:avLst/>
                </a:prstGeom>
                <a:blipFill>
                  <a:blip r:embed="rId7"/>
                  <a:stretch>
                    <a:fillRect l="-54545" r="-46591" b="-892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B80023E0-9C61-45A0-896A-6A75CD891E7F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8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70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+6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, labelling the intercepts with the axes and the turning points.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r="-533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, labelling the intercepts with the axes and the turning points.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r="-667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5378522" y="1837592"/>
            <a:ext cx="2939424" cy="4334608"/>
            <a:chOff x="5378522" y="1837592"/>
            <a:chExt cx="2939424" cy="4334608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378522" y="1837592"/>
              <a:ext cx="2939424" cy="4334608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/>
                <p:cNvSpPr/>
                <p:nvPr/>
              </p:nvSpPr>
              <p:spPr>
                <a:xfrm>
                  <a:off x="5933964" y="2426926"/>
                  <a:ext cx="53315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−8</m:t>
                        </m:r>
                      </m:oMath>
                    </m:oMathPara>
                  </a14:m>
                  <a:endPara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33964" y="2426926"/>
                  <a:ext cx="533158" cy="33855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Rectangle 12"/>
                <p:cNvSpPr/>
                <p:nvPr/>
              </p:nvSpPr>
              <p:spPr>
                <a:xfrm>
                  <a:off x="6848234" y="5753349"/>
                  <a:ext cx="53315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(−4, −16)</m:t>
                        </m:r>
                      </m:oMath>
                    </m:oMathPara>
                  </a14:m>
                  <a:endPara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13" name="Rectangle 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48234" y="5753349"/>
                  <a:ext cx="533158" cy="338554"/>
                </a:xfrm>
                <a:prstGeom prst="rect">
                  <a:avLst/>
                </a:prstGeom>
                <a:blipFill>
                  <a:blip r:embed="rId6"/>
                  <a:stretch>
                    <a:fillRect l="-54545" r="-46591" b="-10909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3E1AAC4-1ACF-4C9F-9505-30F29E922A34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7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9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, labelling the intercepts with the axes and the turning points.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=−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, labelling the intercepts with the axes and the turning points.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5135857" y="1792891"/>
            <a:ext cx="3434252" cy="3873634"/>
            <a:chOff x="5135857" y="1792891"/>
            <a:chExt cx="3434252" cy="3873634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35857" y="1792891"/>
              <a:ext cx="3434252" cy="3873634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7042722" y="2222130"/>
                  <a:ext cx="533158" cy="55835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42722" y="2222130"/>
                  <a:ext cx="533158" cy="55835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Rectangle 14"/>
                <p:cNvSpPr/>
                <p:nvPr/>
              </p:nvSpPr>
              <p:spPr>
                <a:xfrm>
                  <a:off x="7215009" y="2780488"/>
                  <a:ext cx="533158" cy="33855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>
                    <a:spcBef>
                      <a:spcPts val="0"/>
                    </a:spcBef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oMath>
                    </m:oMathPara>
                  </a14:m>
                  <a:endPara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</a:endParaRPr>
                </a:p>
              </p:txBody>
            </p:sp>
          </mc:Choice>
          <mc:Fallback xmlns="">
            <p:sp>
              <p:nvSpPr>
                <p:cNvPr id="15" name="Rectangle 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15009" y="2780488"/>
                  <a:ext cx="533158" cy="33855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A14737C-56DE-4EDB-A095-04E6F3C8B2EC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7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80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, labelling the intercepts with the axes and the turning points.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Sketch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+9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, labelling the intercepts with the axes and the turning points.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50EC70B4-162A-4486-BABD-797490DCECC1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4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C798CFD-C0A7-4CE8-B919-6519B8FA9E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8346" y="1614497"/>
            <a:ext cx="3689273" cy="4786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80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Candara" panose="020E0502030303020204" pitchFamily="34" charset="0"/>
                  </a:rPr>
                  <a:t>Write down the line of symmetry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+10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Candara" panose="020E0502030303020204" pitchFamily="34" charset="0"/>
                  </a:rPr>
                  <a:t>Write down the line of symmetry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−17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4310" b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6062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=−4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6062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0999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Candara" panose="020E0502030303020204" pitchFamily="34" charset="0"/>
                  </a:rPr>
                  <a:t>Write down the line of symmetry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endParaRPr lang="en-GB" sz="2000" i="1" dirty="0">
                  <a:latin typeface="Cambria Math" panose="02040503050406030204" pitchFamily="18" charset="0"/>
                </a:endParaRPr>
              </a:p>
              <a:p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−3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Candara" panose="020E0502030303020204" pitchFamily="34" charset="0"/>
                  </a:rPr>
                  <a:t>Write down the line of symmetry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4310" b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6062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6062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4565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the equation of this quadratic graph,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4310" r="-2133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the equation of this quadratic graph,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4310" r="-2267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1" y="4831444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−12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1" y="4831444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2D31CAC7-BF95-4BFD-A58D-9F2FE49479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2814" y="1160622"/>
            <a:ext cx="3040337" cy="367082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FE157E2-682F-48D1-BB14-8BBC2291A6E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0849" y="1315179"/>
            <a:ext cx="2938236" cy="3361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116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the equation of this quadratic graph,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integers.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 r="-2133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the equation of this quadratic graph,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integers.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2994" r="-2267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1" y="4831444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1" y="4831444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E4DE8189-D670-446B-8196-7C9D112463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02974" y="1553485"/>
            <a:ext cx="2700013" cy="336098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8D7BA37-F437-4D86-9A00-7145B97F5A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9193" y="1553485"/>
            <a:ext cx="2771834" cy="330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342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the equation of this quadratic graph,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integers.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 r="-2133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the equation of this quadratic graph,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integers.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2994" r="-2267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1" y="4831444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+3)(3−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1" y="4831444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338F30A1-64AC-44C2-82C3-A6BB9890CF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4438" y="1465010"/>
            <a:ext cx="2793216" cy="336197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311FD56-5631-4752-B421-B149F6BED4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9392" y="1472863"/>
            <a:ext cx="2793216" cy="3364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38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has a minimum 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(3, −5)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and passes through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(4, 0)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. Find the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The graph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has a minimum 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and passes through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0)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. Find the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2994" r="-133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459470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=−28, 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=96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59470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046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coordinates of the turning point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2000" t="-1429" b="-5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coordinates of the turning point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35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661994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(−4, −18)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61994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2057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893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coordinates of the turning point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=2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893647"/>
              </a:xfrm>
              <a:prstGeom prst="rect">
                <a:avLst/>
              </a:prstGeom>
              <a:blipFill>
                <a:blip r:embed="rId2"/>
                <a:stretch>
                  <a:fillRect l="-2000" t="-9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Find the coordinates of the turning point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35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661994"/>
                <a:ext cx="4572001" cy="791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−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31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61994"/>
                <a:ext cx="4572001" cy="7913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201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DB15062-D31F-4FB9-8B09-64663C714B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A1CDA6-4668-42B7-A687-D269D936E773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014D703-63CE-483A-A1F5-AED2E695B3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16128</TotalTime>
  <Words>1103</Words>
  <Application>Microsoft Office PowerPoint</Application>
  <PresentationFormat>On-screen Show (4:3)</PresentationFormat>
  <Paragraphs>128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Cambria Math</vt:lpstr>
      <vt:lpstr>Candara</vt:lpstr>
      <vt:lpstr>Office Theme</vt:lpstr>
      <vt:lpstr>2.4) Quadratic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579</cp:revision>
  <dcterms:created xsi:type="dcterms:W3CDTF">2020-05-18T02:11:06Z</dcterms:created>
  <dcterms:modified xsi:type="dcterms:W3CDTF">2021-09-02T15:41:32Z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