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36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" TargetMode="External"/><Relationship Id="rId3" Type="http://schemas.openxmlformats.org/officeDocument/2006/relationships/image" Target="../media/image3661.png"/><Relationship Id="rId7" Type="http://schemas.openxmlformats.org/officeDocument/2006/relationships/image" Target="../media/image553.png"/><Relationship Id="rId2" Type="http://schemas.openxmlformats.org/officeDocument/2006/relationships/image" Target="../media/image36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2.png"/><Relationship Id="rId5" Type="http://schemas.openxmlformats.org/officeDocument/2006/relationships/image" Target="../media/image551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10.png"/><Relationship Id="rId2" Type="http://schemas.openxmlformats.org/officeDocument/2006/relationships/image" Target="../media/image1211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10.png"/><Relationship Id="rId2" Type="http://schemas.openxmlformats.org/officeDocument/2006/relationships/image" Target="../media/image1241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" TargetMode="External"/><Relationship Id="rId3" Type="http://schemas.openxmlformats.org/officeDocument/2006/relationships/image" Target="../media/image3681.png"/><Relationship Id="rId7" Type="http://schemas.openxmlformats.org/officeDocument/2006/relationships/image" Target="../media/image557.png"/><Relationship Id="rId2" Type="http://schemas.openxmlformats.org/officeDocument/2006/relationships/image" Target="../media/image367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6.png"/><Relationship Id="rId5" Type="http://schemas.openxmlformats.org/officeDocument/2006/relationships/image" Target="../media/image555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1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369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93.png"/><Relationship Id="rId5" Type="http://schemas.openxmlformats.org/officeDocument/2006/relationships/image" Target="../media/image789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10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84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811.png"/><Relationship Id="rId5" Type="http://schemas.openxmlformats.org/officeDocument/2006/relationships/image" Target="../media/image8711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2.png"/><Relationship Id="rId2" Type="http://schemas.openxmlformats.org/officeDocument/2006/relationships/image" Target="../media/image114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hyperlink" Target="https://www.desmo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10.png"/><Relationship Id="rId2" Type="http://schemas.openxmlformats.org/officeDocument/2006/relationships/image" Target="../media/image10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10.png"/><Relationship Id="rId2" Type="http://schemas.openxmlformats.org/officeDocument/2006/relationships/image" Target="../media/image10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9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png"/><Relationship Id="rId2" Type="http://schemas.openxmlformats.org/officeDocument/2006/relationships/image" Target="../media/image2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14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png"/><Relationship Id="rId2" Type="http://schemas.openxmlformats.org/officeDocument/2006/relationships/image" Target="../media/image2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17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1.png"/><Relationship Id="rId2" Type="http://schemas.openxmlformats.org/officeDocument/2006/relationships/image" Target="../media/image10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61.png"/><Relationship Id="rId2" Type="http://schemas.openxmlformats.org/officeDocument/2006/relationships/image" Target="../media/image37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81.png"/><Relationship Id="rId2" Type="http://schemas.openxmlformats.org/officeDocument/2006/relationships/image" Target="../media/image37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2.4) Quadratic graphs</a:t>
            </a:r>
          </a:p>
        </p:txBody>
      </p:sp>
    </p:spTree>
    <p:extLst>
      <p:ext uri="{BB962C8B-B14F-4D97-AF65-F5344CB8AC3E}">
        <p14:creationId xmlns:p14="http://schemas.microsoft.com/office/powerpoint/2010/main" val="42279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1200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110177" y="1784838"/>
            <a:ext cx="3485611" cy="4410595"/>
            <a:chOff x="5110177" y="1784838"/>
            <a:chExt cx="3485611" cy="44105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0177" y="1784838"/>
              <a:ext cx="3485611" cy="441059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5966202" y="4853602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6202" y="4853602"/>
                  <a:ext cx="533158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7200056" y="4840600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0056" y="4840600"/>
                  <a:ext cx="533158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745786" y="5722761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(−4, −4)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5786" y="5722761"/>
                  <a:ext cx="533158" cy="338554"/>
                </a:xfrm>
                <a:prstGeom prst="rect">
                  <a:avLst/>
                </a:prstGeom>
                <a:blipFill>
                  <a:blip r:embed="rId7"/>
                  <a:stretch>
                    <a:fillRect l="-44828" r="-36782" b="-1090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0EC70B4-162A-4486-BABD-797490DCECC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r="-5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667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98B1B44-5E9B-4CA5-BC4F-7E48B9889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1710" y="1594620"/>
            <a:ext cx="3402173" cy="50284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E1245CB-B923-4B72-80D6-8DFBD62BC1F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7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r="-5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+17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667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B9871F5-95AB-4424-A901-456D23B0B7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538" y="1551962"/>
            <a:ext cx="3370889" cy="50711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CE547A5-2187-4A2B-A529-1282227DAF6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1200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13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597718" y="1746346"/>
            <a:ext cx="2519469" cy="4710113"/>
            <a:chOff x="5365582" y="1746346"/>
            <a:chExt cx="2751605" cy="51116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5582" y="1746346"/>
              <a:ext cx="2751605" cy="501837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5684848" y="2242287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−9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4848" y="2242287"/>
                  <a:ext cx="533158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7331941" y="2242287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1941" y="2242287"/>
                  <a:ext cx="533158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6474805" y="6519446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(−4, −25)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4805" y="6519446"/>
                  <a:ext cx="533158" cy="338554"/>
                </a:xfrm>
                <a:prstGeom prst="rect">
                  <a:avLst/>
                </a:prstGeom>
                <a:blipFill>
                  <a:blip r:embed="rId7"/>
                  <a:stretch>
                    <a:fillRect l="-54545" r="-46591" b="-89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80023E0-9C61-45A0-896A-6A75CD891E7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5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667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378522" y="1837592"/>
            <a:ext cx="2939424" cy="4334608"/>
            <a:chOff x="5378522" y="1837592"/>
            <a:chExt cx="2939424" cy="43346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78522" y="1837592"/>
              <a:ext cx="2939424" cy="433460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5933964" y="2426926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3964" y="2426926"/>
                  <a:ext cx="533158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848234" y="5753349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(−4, −16)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8234" y="5753349"/>
                  <a:ext cx="533158" cy="338554"/>
                </a:xfrm>
                <a:prstGeom prst="rect">
                  <a:avLst/>
                </a:prstGeom>
                <a:blipFill>
                  <a:blip r:embed="rId6"/>
                  <a:stretch>
                    <a:fillRect l="-54545" r="-46591" b="-1090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3E1AAC4-1ACF-4C9F-9505-30F29E922A3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135857" y="1792891"/>
            <a:ext cx="3434252" cy="3873634"/>
            <a:chOff x="5135857" y="1792891"/>
            <a:chExt cx="3434252" cy="387363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35857" y="1792891"/>
              <a:ext cx="3434252" cy="387363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7042722" y="2222130"/>
                  <a:ext cx="533158" cy="55835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2722" y="2222130"/>
                  <a:ext cx="533158" cy="55835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7215009" y="2780488"/>
                  <a:ext cx="53315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5009" y="2780488"/>
                  <a:ext cx="533158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A14737C-56DE-4EDB-A095-04E6F3C8B2E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0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labelling the intercepts with the axes and the turning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0EC70B4-162A-4486-BABD-797490DCECC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4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C798CFD-C0A7-4CE8-B919-6519B8FA9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8346" y="1614497"/>
            <a:ext cx="3689273" cy="478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Write down the line of symmetry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Write down the line of symmetry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−17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6062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6062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99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Write down the line of symmetry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Write down the line of symmetry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6062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6062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56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equation of this quadratic graph,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r="-21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equation of this quadratic graph,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r="-2267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1" y="483144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1" y="483144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D31CAC7-BF95-4BFD-A58D-9F2FE49479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2814" y="1160622"/>
            <a:ext cx="3040337" cy="36708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E157E2-682F-48D1-BB14-8BBC2291A6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849" y="1315179"/>
            <a:ext cx="2938236" cy="336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1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equation of this quadratic graph,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r="-21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equation of this quadratic graph,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2267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1" y="483144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1" y="483144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4DE8189-D670-446B-8196-7C9D11246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2974" y="1553485"/>
            <a:ext cx="2700013" cy="33609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D7BA37-F437-4D86-9A00-7145B97F5A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9193" y="1553485"/>
            <a:ext cx="2771834" cy="33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equation of this quadratic graph,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r="-21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equation of this quadratic graph,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2267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1" y="4831444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+3)(3−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1" y="4831444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38F30A1-64AC-44C2-82C3-A6BB9890CF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4438" y="1465010"/>
            <a:ext cx="2793216" cy="33619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311FD56-5631-4752-B421-B149F6BED4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392" y="1472863"/>
            <a:ext cx="2793216" cy="336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8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a minimum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(4, 0)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a minimum 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0)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5947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=−28,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=96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5947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046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coordinates of the turning point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coordinates of the turning point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66199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(−4, −18)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05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coordinates of the turning point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93647"/>
              </a:xfrm>
              <a:prstGeom prst="rect">
                <a:avLst/>
              </a:prstGeom>
              <a:blipFill>
                <a:blip r:embed="rId2"/>
                <a:stretch>
                  <a:fillRect l="-2000" t="-9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coordinates of the turning point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661994"/>
                <a:ext cx="4572001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791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01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16128</TotalTime>
  <Words>1103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Candara</vt:lpstr>
      <vt:lpstr>Office Theme</vt:lpstr>
      <vt:lpstr>2.4) Quadratic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2021-09-02T15:41:32Z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