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2767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png"/><Relationship Id="rId2" Type="http://schemas.openxmlformats.org/officeDocument/2006/relationships/image" Target="../media/image11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png"/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.png"/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pn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png"/><Relationship Id="rId2" Type="http://schemas.openxmlformats.org/officeDocument/2006/relationships/image" Target="../media/image10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png"/><Relationship Id="rId2" Type="http://schemas.openxmlformats.org/officeDocument/2006/relationships/image" Target="../media/image10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90.png"/><Relationship Id="rId2" Type="http://schemas.openxmlformats.org/officeDocument/2006/relationships/image" Target="../media/image108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5.png"/><Relationship Id="rId5" Type="http://schemas.openxmlformats.org/officeDocument/2006/relationships/image" Target="../media/image111.png"/><Relationship Id="rId4" Type="http://schemas.openxmlformats.org/officeDocument/2006/relationships/image" Target="../media/image110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png"/><Relationship Id="rId2" Type="http://schemas.openxmlformats.org/officeDocument/2006/relationships/image" Target="../media/image1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png"/><Relationship Id="rId2" Type="http://schemas.openxmlformats.org/officeDocument/2006/relationships/image" Target="../media/image11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2.4) Variance and standard deviation</a:t>
            </a:r>
          </a:p>
        </p:txBody>
      </p:sp>
    </p:spTree>
    <p:extLst>
      <p:ext uri="{BB962C8B-B14F-4D97-AF65-F5344CB8AC3E}">
        <p14:creationId xmlns:p14="http://schemas.microsoft.com/office/powerpoint/2010/main" val="2078714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scores,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were recorded for 20 people.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summary data is:</a:t>
                </a:r>
              </a:p>
              <a:p>
                <a:pPr algn="ctr"/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nary>
                    <m:r>
                      <a:rPr lang="en-GB" b="0" i="1" smtClean="0">
                        <a:latin typeface="Cambria Math" panose="02040503050406030204" pitchFamily="18" charset="0"/>
                      </a:rPr>
                      <m:t>=34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en-GB" b="0" i="1" smtClean="0">
                        <a:latin typeface="Cambria Math" panose="02040503050406030204" pitchFamily="18" charset="0"/>
                      </a:rPr>
                      <m:t>=567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Calculate the mean and standard deviation.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3061" b="-341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scores,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were recorded for 40 people.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summary data is:</a:t>
                </a:r>
              </a:p>
              <a:p>
                <a:pPr algn="ctr"/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nary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76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543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Calculate the mean and standard deviation.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200" t="-2538" b="-335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657803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Mean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=1.9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Standard deviation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=3.16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657803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200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511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scores,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were recorded for 20 people.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summary data is:</a:t>
                </a:r>
              </a:p>
              <a:p>
                <a:pPr algn="ctr"/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nary>
                    <m:r>
                      <a:rPr lang="en-GB" b="0" i="1" smtClean="0">
                        <a:latin typeface="Cambria Math" panose="02040503050406030204" pitchFamily="18" charset="0"/>
                      </a:rPr>
                      <m:t>=34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en-GB" b="0" i="1" smtClean="0">
                        <a:latin typeface="Cambria Math" panose="02040503050406030204" pitchFamily="18" charset="0"/>
                      </a:rPr>
                      <m:t>=567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The highest score was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8.5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lowest score was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Estimate the number of scores which were greater than one standard deviation above the mean.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308324"/>
              </a:xfrm>
              <a:prstGeom prst="rect">
                <a:avLst/>
              </a:prstGeom>
              <a:blipFill>
                <a:blip r:embed="rId2"/>
                <a:stretch>
                  <a:fillRect l="-1067" t="-1587" b="-3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scores,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were recorded for 40 people.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summary data is:</a:t>
                </a:r>
              </a:p>
              <a:p>
                <a:pPr algn="ctr"/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nary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76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543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The highest score was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5.8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lowest score was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Estimate the number of scores which were greater than one standard deviation above the mean.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308324"/>
              </a:xfrm>
              <a:prstGeom prst="rect">
                <a:avLst/>
              </a:prstGeom>
              <a:blipFill>
                <a:blip r:embed="rId3"/>
                <a:stretch>
                  <a:fillRect l="-1200" t="-1319" b="-31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2687267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687267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149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variance and standard deviation: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2, 3, 4, 5, 6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variance and standard deviation: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200" t="-32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1389193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Variance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=2.96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Standard deviation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=1.72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389193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200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888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variance and standard deviation: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2, 3, 4, 5, 6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variance and standard deviation: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200" t="-32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1380804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Variance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=8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Standard deviation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=2.83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380804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200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927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variance and standard deviation: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2, 4, 6, 8, 10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variance and standard deviation: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200" t="-32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1305141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Variance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Standard deviation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=1.41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305141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9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Calculate the variance and standard deviation: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Calculate the variance and standard deviation: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3370565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dirty="0" smtClean="0">
                        <a:solidFill>
                          <a:srgbClr val="FF0000"/>
                        </a:solidFill>
                        <a:latin typeface="Candara" panose="020E0502030303020204" pitchFamily="34" charset="0"/>
                      </a:rPr>
                      <m:t>Variance</m:t>
                    </m:r>
                    <m:r>
                      <m:rPr>
                        <m:nor/>
                      </m:rPr>
                      <a:rPr lang="en-GB" dirty="0" smtClean="0">
                        <a:solidFill>
                          <a:srgbClr val="FF0000"/>
                        </a:solidFill>
                        <a:latin typeface="Candara" panose="020E0502030303020204" pitchFamily="34" charset="0"/>
                      </a:rPr>
                      <m:t> 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.81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Standard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deviation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=1.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68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(3 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sf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370565"/>
                <a:ext cx="4572001" cy="646331"/>
              </a:xfrm>
              <a:prstGeom prst="rect">
                <a:avLst/>
              </a:prstGeom>
              <a:blipFill>
                <a:blip r:embed="rId2"/>
                <a:stretch>
                  <a:fillRect t="-5660" b="-84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AA76152-84F7-4536-A3FC-717EC1C90BE6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14432" y="1127205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AA76152-84F7-4536-A3FC-717EC1C90BE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13352317"/>
                  </p:ext>
                </p:extLst>
              </p:nvPr>
            </p:nvGraphicFramePr>
            <p:xfrm>
              <a:off x="414432" y="1127205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106557" r="-100651" b="-4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106557" r="-651" b="-4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203226" r="-100651" b="-298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203226" r="-651" b="-2983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308197" r="-100651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308197" r="-651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408197" r="-100651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408197" r="-651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508197" r="-100651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508197" r="-651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7535D315-1620-4010-8BE3-3EAAB85A19ED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878773" y="1127205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7535D315-1620-4010-8BE3-3EAAB85A19E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35565962"/>
                  </p:ext>
                </p:extLst>
              </p:nvPr>
            </p:nvGraphicFramePr>
            <p:xfrm>
              <a:off x="4878773" y="1127205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106557" r="-100326" b="-4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106557" r="-654" b="-4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203226" r="-100326" b="-298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203226" r="-654" b="-2983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308197" r="-100326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308197" r="-654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408197" r="-100326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408197" r="-654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508197" r="-100326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508197" r="-654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6592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Estimate the variance and standard deviation: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Estimate the variance and standard deviation: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3404121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Variance</m:t>
                      </m:r>
                      <m:r>
                        <m:rPr>
                          <m:nor/>
                        </m:rPr>
                        <a:rPr lang="en-GB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  <m:r>
                        <m:rPr>
                          <m:nor/>
                        </m:rPr>
                        <a:rPr lang="en-GB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.9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(3 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sf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Standard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deviation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3.30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(3 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sf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404121"/>
                <a:ext cx="4572001" cy="646331"/>
              </a:xfrm>
              <a:prstGeom prst="rect">
                <a:avLst/>
              </a:prstGeom>
              <a:blipFill>
                <a:blip r:embed="rId2"/>
                <a:stretch>
                  <a:fillRect b="-103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AA76152-84F7-4536-A3FC-717EC1C90BE6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14432" y="1143983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&lt;9.5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9.5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AA76152-84F7-4536-A3FC-717EC1C90BE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91713305"/>
                  </p:ext>
                </p:extLst>
              </p:nvPr>
            </p:nvGraphicFramePr>
            <p:xfrm>
              <a:off x="414432" y="1143983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8333" r="-100651" b="-5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106557" r="-100651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106557" r="-651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206557" r="-100651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206557" r="-651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306557" r="-100651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306557" r="-651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406557" r="-100651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406557" r="-651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506557" r="-100651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506557" r="-651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7535D315-1620-4010-8BE3-3EAAB85A19ED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870384" y="1143983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≤6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≤6.5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6.5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7535D315-1620-4010-8BE3-3EAAB85A19E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51384353"/>
                  </p:ext>
                </p:extLst>
              </p:nvPr>
            </p:nvGraphicFramePr>
            <p:xfrm>
              <a:off x="4870384" y="1143983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8333" r="-100651" b="-5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106557" r="-100651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326" t="-106557" r="-651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206557" r="-100651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326" t="-206557" r="-651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306557" r="-100651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326" t="-306557" r="-651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406557" r="-100651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326" t="-406557" r="-651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506557" r="-100651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326" t="-506557" r="-651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72465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Times,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have been rounded to the nearest minute. Estimate the variance and standard deviation: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Times,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have been rounded to the nearest minute. Estimate the variance and standard deviation: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200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2987063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Variance</m:t>
                      </m:r>
                      <m:r>
                        <m:rPr>
                          <m:nor/>
                        </m:rPr>
                        <a:rPr lang="en-GB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5.81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(3 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sf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Standard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deviation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2.41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(3 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sf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987063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b="-103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2">
                <a:extLst>
                  <a:ext uri="{FF2B5EF4-FFF2-40B4-BE49-F238E27FC236}">
                    <a16:creationId xmlns:a16="http://schemas.microsoft.com/office/drawing/2014/main" id="{D10BD6DF-B38D-48D9-83B0-37B799147882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861995" y="1442745"/>
              <a:ext cx="3733102" cy="14782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Time,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0−3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4−8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9−10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2">
                <a:extLst>
                  <a:ext uri="{FF2B5EF4-FFF2-40B4-BE49-F238E27FC236}">
                    <a16:creationId xmlns:a16="http://schemas.microsoft.com/office/drawing/2014/main" id="{D10BD6DF-B38D-48D9-83B0-37B79914788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55736656"/>
                  </p:ext>
                </p:extLst>
              </p:nvPr>
            </p:nvGraphicFramePr>
            <p:xfrm>
              <a:off x="4861995" y="1442745"/>
              <a:ext cx="3733102" cy="14782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26" t="-8333" r="-100651" b="-3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26" t="-104839" r="-100651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654" t="-104839" r="-980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26" t="-208197" r="-100651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654" t="-208197" r="-980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26" t="-308197" r="-100651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654" t="-308197" r="-980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60AD52CA-F083-4B47-9545-0A251D88FFAB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14432" y="1426947"/>
              <a:ext cx="3733102" cy="1473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Time,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0−2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3−5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29270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6−10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60AD52CA-F083-4B47-9545-0A251D88FFA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80380065"/>
                  </p:ext>
                </p:extLst>
              </p:nvPr>
            </p:nvGraphicFramePr>
            <p:xfrm>
              <a:off x="414432" y="1426947"/>
              <a:ext cx="3733102" cy="1473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26" t="-8333" r="-100651" b="-3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26" t="-106557" r="-100651" b="-2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0326" t="-106557" r="-651" b="-2016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26" t="-206557" r="-100651" b="-1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0326" t="-206557" r="-651" b="-1016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26" t="-311667" r="-100651" b="-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0326" t="-311667" r="-651" b="-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0632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Work out how many people had a score more than one standard deviation below the mean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Work out how many people had a score more than one standard deviation above the mean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AA76152-84F7-4536-A3FC-717EC1C90BE6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14432" y="1325159"/>
              <a:ext cx="3733102" cy="29616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118940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315228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AA76152-84F7-4536-A3FC-717EC1C90BE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42015734"/>
                  </p:ext>
                </p:extLst>
              </p:nvPr>
            </p:nvGraphicFramePr>
            <p:xfrm>
              <a:off x="414432" y="1325159"/>
              <a:ext cx="3733102" cy="29616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26" t="-106557" r="-100651" b="-6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326" t="-106557" r="-651" b="-6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26" t="-206557" r="-100651" b="-5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326" t="-206557" r="-651" b="-5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26" t="-306557" r="-100651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326" t="-306557" r="-651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26" t="-406557" r="-100651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326" t="-406557" r="-651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26" t="-506557" r="-100651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326" t="-506557" r="-651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26" t="-606557" r="-100651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326" t="-606557" r="-651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118940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26" t="-706557" r="-100651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326" t="-706557" r="-651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3152280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7535D315-1620-4010-8BE3-3EAAB85A19ED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878773" y="1325159"/>
              <a:ext cx="3733102" cy="29616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715790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321053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7535D315-1620-4010-8BE3-3EAAB85A19E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39130647"/>
                  </p:ext>
                </p:extLst>
              </p:nvPr>
            </p:nvGraphicFramePr>
            <p:xfrm>
              <a:off x="4878773" y="1325159"/>
              <a:ext cx="3733102" cy="29616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106557" r="-100326" b="-6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654" t="-106557" r="-654" b="-6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206557" r="-100326" b="-5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654" t="-206557" r="-654" b="-5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306557" r="-100326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654" t="-306557" r="-654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406557" r="-100326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654" t="-406557" r="-654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506557" r="-100326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654" t="-506557" r="-654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606557" r="-100326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654" t="-606557" r="-654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715790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706557" r="-100326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654" t="-706557" r="-654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0321053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2E14EA7-0DF2-415E-817A-AF89E7323595}"/>
                  </a:ext>
                </a:extLst>
              </p:cNvPr>
              <p:cNvSpPr/>
              <p:nvPr/>
            </p:nvSpPr>
            <p:spPr>
              <a:xfrm>
                <a:off x="4577017" y="4388025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2E14EA7-0DF2-415E-817A-AF89E73235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388025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588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scores,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were recorded for 20 people.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summary data is: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𝑥𝑥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=235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Calculate the standard deviation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3061" b="-76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scores,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were recorded for 40 people.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summary data is: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𝑥𝑥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532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Calculate the standard deviation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200" t="-2538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598756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=3.65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598756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2829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05C4DF-0A8E-4F79-80E2-D3FF0BA9A3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0401F2-C529-47D1-8FB5-62137EF551FA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C4EBBBB-EEB1-4FED-BBDF-B11A00D221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17012</TotalTime>
  <Words>832</Words>
  <Application>Microsoft Office PowerPoint</Application>
  <PresentationFormat>On-screen Show (4:3)</PresentationFormat>
  <Paragraphs>182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Cambria Math</vt:lpstr>
      <vt:lpstr>Candara</vt:lpstr>
      <vt:lpstr>Office Theme</vt:lpstr>
      <vt:lpstr>2.4) Variance and standard deviation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597</cp:revision>
  <dcterms:created xsi:type="dcterms:W3CDTF">2020-05-18T02:11:06Z</dcterms:created>
  <dcterms:modified xsi:type="dcterms:W3CDTF">2021-09-04T14:37:54Z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