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95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5.png"/><Relationship Id="rId5" Type="http://schemas.openxmlformats.org/officeDocument/2006/relationships/image" Target="../media/image46.png"/><Relationship Id="rId4" Type="http://schemas.openxmlformats.org/officeDocument/2006/relationships/image" Target="../media/image7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5.png"/><Relationship Id="rId5" Type="http://schemas.openxmlformats.org/officeDocument/2006/relationships/image" Target="../media/image46.png"/><Relationship Id="rId4" Type="http://schemas.openxmlformats.org/officeDocument/2006/relationships/image" Target="../media/image7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5.png"/><Relationship Id="rId5" Type="http://schemas.openxmlformats.org/officeDocument/2006/relationships/image" Target="../media/image46.png"/><Relationship Id="rId4" Type="http://schemas.openxmlformats.org/officeDocument/2006/relationships/image" Target="../media/image8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5.png"/><Relationship Id="rId5" Type="http://schemas.openxmlformats.org/officeDocument/2006/relationships/image" Target="../media/image46.png"/><Relationship Id="rId4" Type="http://schemas.openxmlformats.org/officeDocument/2006/relationships/image" Target="../media/image5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2.2) Other measures of location</a:t>
            </a:r>
          </a:p>
        </p:txBody>
      </p:sp>
    </p:spTree>
    <p:extLst>
      <p:ext uri="{BB962C8B-B14F-4D97-AF65-F5344CB8AC3E}">
        <p14:creationId xmlns:p14="http://schemas.microsoft.com/office/powerpoint/2010/main" val="2764861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Estimate the upper quartile: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Estimate the upper quartile: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7.05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&lt;9.5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8333" r="-100651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651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106557" r="-651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6557" r="-10065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206557" r="-651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306557" r="-65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4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406557" r="-65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5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506557" r="-651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6.5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8333" r="-100326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106557" r="-100326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106557" r="-65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206557" r="-100326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206557" r="-654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306557" r="-10032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306557" r="-6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406557" r="-10032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406557" r="-6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506557" r="-10032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506557" r="-6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954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Times,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have been rounded to the nearest minute. Estimate the lower quartile: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Times,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have been rounded to the nearest minute. Estimate the lower quartile: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61995" y="1426947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4−8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61995" y="1426947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8333" r="-100651" b="-3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1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106557" r="-980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2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206557" r="-98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3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306557" r="-98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9C068173-B87D-4DE9-BA56-1B474B29C66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4432" y="1426947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3−5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29270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9C068173-B87D-4DE9-BA56-1B474B29C6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0380065"/>
                  </p:ext>
                </p:extLst>
              </p:nvPr>
            </p:nvGraphicFramePr>
            <p:xfrm>
              <a:off x="414432" y="1426947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8333" r="-100651" b="-3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106557" r="-100651" b="-2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106557" r="-651" b="-2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206557" r="-100651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206557" r="-651" b="-1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311667" r="-100651" b="-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311667" r="-651" b="-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3991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Times,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have been rounded to the nearest minute. Estimate the upper quartile: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Times,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have been rounded to the nearest minute. Estimate the upper quartile: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.72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61995" y="1426947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4−8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61995" y="1426947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8333" r="-100651" b="-3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1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106557" r="-980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2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206557" r="-98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3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306557" r="-98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9D545B6A-EC10-4179-92A4-63CA099DC737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4432" y="1426947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3−5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29270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9D545B6A-EC10-4179-92A4-63CA099DC7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0380065"/>
                  </p:ext>
                </p:extLst>
              </p:nvPr>
            </p:nvGraphicFramePr>
            <p:xfrm>
              <a:off x="414432" y="1426947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8333" r="-100651" b="-3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106557" r="-100651" b="-2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106557" r="-651" b="-2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206557" r="-100651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206557" r="-651" b="-1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311667" r="-100651" b="-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311667" r="-651" b="-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9214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Estimate the 27</a:t>
            </a:r>
            <a:r>
              <a:rPr lang="en-GB" baseline="30000" dirty="0">
                <a:latin typeface="Candara" panose="020E0502030303020204" pitchFamily="34" charset="0"/>
              </a:rPr>
              <a:t>th</a:t>
            </a:r>
            <a:r>
              <a:rPr lang="en-GB" dirty="0">
                <a:latin typeface="Candara" panose="020E0502030303020204" pitchFamily="34" charset="0"/>
              </a:rPr>
              <a:t> percentile: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Estimate the 72</a:t>
            </a:r>
            <a:r>
              <a:rPr lang="en-GB" baseline="30000" dirty="0">
                <a:latin typeface="Candara" panose="020E0502030303020204" pitchFamily="34" charset="0"/>
              </a:rPr>
              <a:t>nd</a:t>
            </a:r>
            <a:r>
              <a:rPr lang="en-GB" dirty="0">
                <a:latin typeface="Candara" panose="020E0502030303020204" pitchFamily="34" charset="0"/>
              </a:rPr>
              <a:t> percentile: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6.6925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&lt;9.5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8333" r="-100651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651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106557" r="-651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6557" r="-10065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206557" r="-651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306557" r="-65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4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406557" r="-65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5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506557" r="-651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6.5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8333" r="-100326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106557" r="-100326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106557" r="-65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206557" r="-100326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206557" r="-654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306557" r="-10032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306557" r="-6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406557" r="-10032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406557" r="-6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506557" r="-10032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506557" r="-6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0792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Times,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have been rounded to the nearest minute. Estimate the 63</a:t>
                </a:r>
                <a:r>
                  <a:rPr lang="en-GB" baseline="30000" dirty="0">
                    <a:latin typeface="Candara" panose="020E0502030303020204" pitchFamily="34" charset="0"/>
                  </a:rPr>
                  <a:t>rd</a:t>
                </a:r>
                <a:r>
                  <a:rPr lang="en-GB" dirty="0">
                    <a:latin typeface="Candara" panose="020E0502030303020204" pitchFamily="34" charset="0"/>
                  </a:rPr>
                  <a:t> percentile: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Times,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have been rounded to the nearest minute. Estimate the 36</a:t>
                </a:r>
                <a:r>
                  <a:rPr lang="en-GB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dirty="0">
                    <a:latin typeface="Candara" panose="020E0502030303020204" pitchFamily="34" charset="0"/>
                  </a:rPr>
                  <a:t> percentile: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3.59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61995" y="1426947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4−8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61995" y="1426947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8333" r="-100651" b="-3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1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106557" r="-980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2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206557" r="-98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3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306557" r="-98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FD347C36-DF92-4B5C-A3FF-996850FF2A29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4432" y="1426947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3−5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29270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FD347C36-DF92-4B5C-A3FF-996850FF2A2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0380065"/>
                  </p:ext>
                </p:extLst>
              </p:nvPr>
            </p:nvGraphicFramePr>
            <p:xfrm>
              <a:off x="414432" y="1426947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8333" r="-100651" b="-3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106557" r="-100651" b="-2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106557" r="-651" b="-2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206557" r="-100651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206557" r="-651" b="-1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311667" r="-100651" b="-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311667" r="-651" b="-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904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Estimate the median: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Estimate the median: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2.25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&lt;9.5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8333" r="-100651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651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106557" r="-651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6557" r="-10065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206557" r="-651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306557" r="-65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4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406557" r="-65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5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506557" r="-651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6.5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8333" r="-100326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106557" r="-100326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106557" r="-65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206557" r="-100326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206557" r="-654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306557" r="-10032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306557" r="-6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406557" r="-10032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406557" r="-6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506557" r="-10032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506557" r="-6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9326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Times,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have been rounded to the nearest minute. Estimate the median: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Times,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have been rounded to the nearest minute. Estimate the median: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.86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61995" y="1426947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4−8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61995" y="1426947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8333" r="-100651" b="-3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1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106557" r="-980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2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206557" r="-98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3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306557" r="-98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9BDD8E08-7C9C-46A7-8E85-BBE4A640CBCE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4432" y="1426947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3−5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29270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9BDD8E08-7C9C-46A7-8E85-BBE4A640CBC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0380065"/>
                  </p:ext>
                </p:extLst>
              </p:nvPr>
            </p:nvGraphicFramePr>
            <p:xfrm>
              <a:off x="414432" y="1426947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8333" r="-100651" b="-3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106557" r="-100651" b="-2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106557" r="-651" b="-2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206557" r="-100651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206557" r="-651" b="-1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311667" r="-100651" b="-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311667" r="-651" b="-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0575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Estimate the median: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Estimate the median: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42900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0.62 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429000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 t="-10000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048F7CC9-D845-454F-8F34-C9545EE230AE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92958" y="923330"/>
              <a:ext cx="3339476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5946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00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Height </a:t>
                          </a:r>
                          <a:r>
                            <a:rPr lang="en-GB" b="1" baseline="0" dirty="0">
                              <a:latin typeface="Candara" panose="020E0502030303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baseline="0" dirty="0" smtClean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oMath>
                          </a14:m>
                          <a:r>
                            <a:rPr lang="en-GB" b="1" baseline="0" dirty="0">
                              <a:latin typeface="Candara" panose="020E0502030303020204" pitchFamily="34" charset="0"/>
                            </a:rPr>
                            <a:t>)</a:t>
                          </a:r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0.55≤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&lt;0.6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0.6≤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&lt;0.65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0.65≤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&lt;0.7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0.7≤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&lt;0.75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0.75≤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&lt;0.8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048F7CC9-D845-454F-8F34-C9545EE230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9052863"/>
                  </p:ext>
                </p:extLst>
              </p:nvPr>
            </p:nvGraphicFramePr>
            <p:xfrm>
              <a:off x="292958" y="923330"/>
              <a:ext cx="3339476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5946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00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6" t="-8197" r="-90311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6" t="-108197" r="-90311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11969" t="-108197" r="-772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6" t="-208197" r="-9031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11969" t="-208197" r="-772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6" t="-308197" r="-9031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11969" t="-308197" r="-772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6" t="-408197" r="-9031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11969" t="-408197" r="-772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6" t="-508197" r="-9031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11969" t="-508197" r="-772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FB0D41C3-CDE2-40B5-BC25-07D604464965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91524" y="923645"/>
              <a:ext cx="3339476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5946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00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Height </a:t>
                          </a:r>
                          <a:r>
                            <a:rPr lang="en-GB" b="1" baseline="0" dirty="0">
                              <a:latin typeface="Candara" panose="020E0502030303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baseline="0" dirty="0" smtClean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oMath>
                          </a14:m>
                          <a:r>
                            <a:rPr lang="en-GB" b="1" baseline="0" dirty="0">
                              <a:latin typeface="Candara" panose="020E0502030303020204" pitchFamily="34" charset="0"/>
                            </a:rPr>
                            <a:t>)</a:t>
                          </a:r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0.55≤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&lt;0.6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55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0.6≤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&lt;0.65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45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0.65≤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&lt;0.7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0.7≤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&lt;0.75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0.75≤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&lt;0.8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FB0D41C3-CDE2-40B5-BC25-07D60446496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4379885"/>
                  </p:ext>
                </p:extLst>
              </p:nvPr>
            </p:nvGraphicFramePr>
            <p:xfrm>
              <a:off x="4891524" y="923645"/>
              <a:ext cx="3339476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5946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00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6" t="-8197" r="-90657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6" t="-108197" r="-90657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11538" t="-108197" r="-769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6" t="-208197" r="-90657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11538" t="-208197" r="-769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6" t="-308197" r="-90657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11538" t="-308197" r="-769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6" t="-408197" r="-90657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11538" t="-408197" r="-769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6" t="-508197" r="-9065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11538" t="-508197" r="-769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7051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lower quartile: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2, 3, 7, 9, 1, 8, 6, 3, 0, 1, 9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lower quartile: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3, 2, 5, 9, 5, 1, 7, 0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879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upper quartile: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2, 3, 7, 9, 1, 8, 6, 3, 0, 1, 9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upper quartile: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3, 2, 5, 9, 5, 1, 7, 0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lower quartile: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2, 3, 7, 9, 1, 8, 6, 3, 0, 1, 9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12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lower quartile: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3, 2, 5, 9, 5, 1, 7, 0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11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upper quartile: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2, 3, 7, 9, 1, 8, 6, 3, 0, 1, 9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12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upper quartile: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3, 2, 5, 9, 5, 1, 7, 0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38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Estimate the lower quartile: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Estimate the lower quartile: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0.61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&lt;9.5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8333" r="-100651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651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106557" r="-651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6557" r="-10065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206557" r="-651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306557" r="-65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4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406557" r="-65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5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506557" r="-651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6.5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8333" r="-100326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106557" r="-100326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106557" r="-65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206557" r="-100326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206557" r="-654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306557" r="-10032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306557" r="-6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406557" r="-10032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406557" r="-6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506557" r="-10032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506557" r="-6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1289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0401F2-C529-47D1-8FB5-62137EF551FA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17010</TotalTime>
  <Words>914</Words>
  <Application>Microsoft Office PowerPoint</Application>
  <PresentationFormat>On-screen Show (4:3)</PresentationFormat>
  <Paragraphs>258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Candara</vt:lpstr>
      <vt:lpstr>Office Theme</vt:lpstr>
      <vt:lpstr>2.2) Other measures of location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595</cp:revision>
  <dcterms:created xsi:type="dcterms:W3CDTF">2020-05-18T02:11:06Z</dcterms:created>
  <dcterms:modified xsi:type="dcterms:W3CDTF">2021-09-04T14:36:07Z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