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7950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0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5.png"/><Relationship Id="rId5" Type="http://schemas.openxmlformats.org/officeDocument/2006/relationships/image" Target="../media/image46.png"/><Relationship Id="rId4" Type="http://schemas.openxmlformats.org/officeDocument/2006/relationships/image" Target="../media/image7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pn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5.png"/><Relationship Id="rId5" Type="http://schemas.openxmlformats.org/officeDocument/2006/relationships/image" Target="../media/image46.png"/><Relationship Id="rId4" Type="http://schemas.openxmlformats.org/officeDocument/2006/relationships/image" Target="../media/image7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0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5.png"/><Relationship Id="rId5" Type="http://schemas.openxmlformats.org/officeDocument/2006/relationships/image" Target="../media/image46.png"/><Relationship Id="rId4" Type="http://schemas.openxmlformats.org/officeDocument/2006/relationships/image" Target="../media/image8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0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5.png"/><Relationship Id="rId5" Type="http://schemas.openxmlformats.org/officeDocument/2006/relationships/image" Target="../media/image46.png"/><Relationship Id="rId4" Type="http://schemas.openxmlformats.org/officeDocument/2006/relationships/image" Target="../media/image5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0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2.2) Other measures of location</a:t>
            </a:r>
          </a:p>
        </p:txBody>
      </p:sp>
    </p:spTree>
    <p:extLst>
      <p:ext uri="{BB962C8B-B14F-4D97-AF65-F5344CB8AC3E}">
        <p14:creationId xmlns:p14="http://schemas.microsoft.com/office/powerpoint/2010/main" val="2764861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Estimate the upper quartile: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Estimate the upper quartile: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322195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7.05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221954"/>
                <a:ext cx="4572001" cy="369332"/>
              </a:xfrm>
              <a:prstGeom prst="rect">
                <a:avLst/>
              </a:prstGeom>
              <a:blipFill>
                <a:blip r:embed="rId2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AA76152-84F7-4536-A3FC-717EC1C90BE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14432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&lt;9.5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9.5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AA76152-84F7-4536-A3FC-717EC1C90BE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14432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8333" r="-100651" b="-51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106557" r="-100651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106557" r="-651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206557" r="-100651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206557" r="-651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306557" r="-100651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306557" r="-651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406557" r="-100651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406557" r="-651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506557" r="-100651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506557" r="-651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7535D315-1620-4010-8BE3-3EAAB85A19E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878773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≤6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6&lt;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≤6.5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+mn-ea"/>
                                  </a:rPr>
                                  <m:t>6.5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7535D315-1620-4010-8BE3-3EAAB85A19E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878773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8333" r="-100326" b="-51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106557" r="-100326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106557" r="-654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206557" r="-100326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206557" r="-654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306557" r="-100326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306557" r="-654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406557" r="-100326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406557" r="-654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506557" r="-100326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506557" r="-654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29543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Times,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have been rounded to the nearest minute. Estimate the lower quartile: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Times,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have been rounded to the nearest minute. Estimate the lower quartile: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322195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.5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221954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2">
                <a:extLst>
                  <a:ext uri="{FF2B5EF4-FFF2-40B4-BE49-F238E27FC236}">
                    <a16:creationId xmlns:a16="http://schemas.microsoft.com/office/drawing/2014/main" id="{D10BD6DF-B38D-48D9-83B0-37B79914788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861995" y="1426947"/>
              <a:ext cx="3733102" cy="14782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Time,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0−3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4−8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9−10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2">
                <a:extLst>
                  <a:ext uri="{FF2B5EF4-FFF2-40B4-BE49-F238E27FC236}">
                    <a16:creationId xmlns:a16="http://schemas.microsoft.com/office/drawing/2014/main" id="{D10BD6DF-B38D-48D9-83B0-37B79914788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861995" y="1426947"/>
              <a:ext cx="3733102" cy="14782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26" t="-8333" r="-100651" b="-308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26" t="-106557" r="-100651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654" t="-106557" r="-980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26" t="-206557" r="-100651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654" t="-206557" r="-980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26" t="-306557" r="-100651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654" t="-306557" r="-980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9C068173-B87D-4DE9-BA56-1B474B29C662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14432" y="1426947"/>
              <a:ext cx="3733102" cy="1473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Time,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0−2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3−5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292703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6−10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9C068173-B87D-4DE9-BA56-1B474B29C6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80380065"/>
                  </p:ext>
                </p:extLst>
              </p:nvPr>
            </p:nvGraphicFramePr>
            <p:xfrm>
              <a:off x="414432" y="1426947"/>
              <a:ext cx="3733102" cy="1473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26" t="-8333" r="-100651" b="-3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26" t="-106557" r="-100651" b="-2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00326" t="-106557" r="-651" b="-2016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26" t="-206557" r="-100651" b="-1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00326" t="-206557" r="-651" b="-1016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26" t="-311667" r="-100651" b="-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00326" t="-311667" r="-651" b="-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39910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Times,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have been rounded to the nearest minute. Estimate the upper quartile: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Times,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have been rounded to the nearest minute. Estimate the upper quartile: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322195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.72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221954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2">
                <a:extLst>
                  <a:ext uri="{FF2B5EF4-FFF2-40B4-BE49-F238E27FC236}">
                    <a16:creationId xmlns:a16="http://schemas.microsoft.com/office/drawing/2014/main" id="{D10BD6DF-B38D-48D9-83B0-37B79914788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861995" y="1426947"/>
              <a:ext cx="3733102" cy="14782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Time,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0−3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4−8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9−10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2">
                <a:extLst>
                  <a:ext uri="{FF2B5EF4-FFF2-40B4-BE49-F238E27FC236}">
                    <a16:creationId xmlns:a16="http://schemas.microsoft.com/office/drawing/2014/main" id="{D10BD6DF-B38D-48D9-83B0-37B79914788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861995" y="1426947"/>
              <a:ext cx="3733102" cy="14782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26" t="-8333" r="-100651" b="-308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26" t="-106557" r="-100651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654" t="-106557" r="-980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26" t="-206557" r="-100651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654" t="-206557" r="-980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26" t="-306557" r="-100651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654" t="-306557" r="-980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9D545B6A-EC10-4179-92A4-63CA099DC737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14432" y="1426947"/>
              <a:ext cx="3733102" cy="1473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Time,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0−2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3−5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292703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6−10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9D545B6A-EC10-4179-92A4-63CA099DC73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80380065"/>
                  </p:ext>
                </p:extLst>
              </p:nvPr>
            </p:nvGraphicFramePr>
            <p:xfrm>
              <a:off x="414432" y="1426947"/>
              <a:ext cx="3733102" cy="1473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26" t="-8333" r="-100651" b="-3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26" t="-106557" r="-100651" b="-2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00326" t="-106557" r="-651" b="-2016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26" t="-206557" r="-100651" b="-1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00326" t="-206557" r="-651" b="-1016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26" t="-311667" r="-100651" b="-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00326" t="-311667" r="-651" b="-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292142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Estimate the 27</a:t>
            </a:r>
            <a:r>
              <a:rPr lang="en-GB" baseline="30000" dirty="0">
                <a:latin typeface="Candara" panose="020E0502030303020204" pitchFamily="34" charset="0"/>
              </a:rPr>
              <a:t>th</a:t>
            </a:r>
            <a:r>
              <a:rPr lang="en-GB" dirty="0">
                <a:latin typeface="Candara" panose="020E0502030303020204" pitchFamily="34" charset="0"/>
              </a:rPr>
              <a:t> percentile: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Estimate the 72</a:t>
            </a:r>
            <a:r>
              <a:rPr lang="en-GB" baseline="30000" dirty="0">
                <a:latin typeface="Candara" panose="020E0502030303020204" pitchFamily="34" charset="0"/>
              </a:rPr>
              <a:t>nd</a:t>
            </a:r>
            <a:r>
              <a:rPr lang="en-GB" dirty="0">
                <a:latin typeface="Candara" panose="020E0502030303020204" pitchFamily="34" charset="0"/>
              </a:rPr>
              <a:t> percentile: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322195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6.6925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221954"/>
                <a:ext cx="4572001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AA76152-84F7-4536-A3FC-717EC1C90BE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14432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&lt;9.5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9.5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AA76152-84F7-4536-A3FC-717EC1C90BE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14432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8333" r="-100651" b="-51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106557" r="-100651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106557" r="-651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206557" r="-100651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206557" r="-651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306557" r="-100651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306557" r="-651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406557" r="-100651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406557" r="-651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506557" r="-100651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506557" r="-651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7535D315-1620-4010-8BE3-3EAAB85A19E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878773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≤6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6&lt;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≤6.5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+mn-ea"/>
                                  </a:rPr>
                                  <m:t>6.5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7535D315-1620-4010-8BE3-3EAAB85A19E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878773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8333" r="-100326" b="-51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106557" r="-100326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106557" r="-654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206557" r="-100326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206557" r="-654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306557" r="-100326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306557" r="-654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406557" r="-100326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406557" r="-654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506557" r="-100326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506557" r="-654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107928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Times,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have been rounded to the nearest minute. Estimate the 63</a:t>
                </a:r>
                <a:r>
                  <a:rPr lang="en-GB" baseline="30000" dirty="0">
                    <a:latin typeface="Candara" panose="020E0502030303020204" pitchFamily="34" charset="0"/>
                  </a:rPr>
                  <a:t>rd</a:t>
                </a:r>
                <a:r>
                  <a:rPr lang="en-GB" dirty="0">
                    <a:latin typeface="Candara" panose="020E0502030303020204" pitchFamily="34" charset="0"/>
                  </a:rPr>
                  <a:t> percentile: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Times,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have been rounded to the nearest minute. Estimate the 36</a:t>
                </a:r>
                <a:r>
                  <a:rPr lang="en-GB" baseline="30000" dirty="0">
                    <a:latin typeface="Candara" panose="020E0502030303020204" pitchFamily="34" charset="0"/>
                  </a:rPr>
                  <a:t>th</a:t>
                </a:r>
                <a:r>
                  <a:rPr lang="en-GB" dirty="0">
                    <a:latin typeface="Candara" panose="020E0502030303020204" pitchFamily="34" charset="0"/>
                  </a:rPr>
                  <a:t> percentile: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322195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3.59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221954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2">
                <a:extLst>
                  <a:ext uri="{FF2B5EF4-FFF2-40B4-BE49-F238E27FC236}">
                    <a16:creationId xmlns:a16="http://schemas.microsoft.com/office/drawing/2014/main" id="{D10BD6DF-B38D-48D9-83B0-37B79914788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861995" y="1426947"/>
              <a:ext cx="3733102" cy="14782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Time,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0−3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4−8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9−10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2">
                <a:extLst>
                  <a:ext uri="{FF2B5EF4-FFF2-40B4-BE49-F238E27FC236}">
                    <a16:creationId xmlns:a16="http://schemas.microsoft.com/office/drawing/2014/main" id="{D10BD6DF-B38D-48D9-83B0-37B79914788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861995" y="1426947"/>
              <a:ext cx="3733102" cy="14782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26" t="-8333" r="-100651" b="-308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26" t="-106557" r="-100651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654" t="-106557" r="-980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26" t="-206557" r="-100651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654" t="-206557" r="-980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26" t="-306557" r="-100651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654" t="-306557" r="-980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FD347C36-DF92-4B5C-A3FF-996850FF2A29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14432" y="1426947"/>
              <a:ext cx="3733102" cy="1473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Time,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0−2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3−5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292703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6−10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FD347C36-DF92-4B5C-A3FF-996850FF2A2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80380065"/>
                  </p:ext>
                </p:extLst>
              </p:nvPr>
            </p:nvGraphicFramePr>
            <p:xfrm>
              <a:off x="414432" y="1426947"/>
              <a:ext cx="3733102" cy="1473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26" t="-8333" r="-100651" b="-3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26" t="-106557" r="-100651" b="-2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00326" t="-106557" r="-651" b="-2016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26" t="-206557" r="-100651" b="-1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00326" t="-206557" r="-651" b="-1016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26" t="-311667" r="-100651" b="-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00326" t="-311667" r="-651" b="-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79047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Estimate the median: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Estimate the median: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322195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2.25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221954"/>
                <a:ext cx="4572001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AA76152-84F7-4536-A3FC-717EC1C90BE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14432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&lt;9.5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9.5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AA76152-84F7-4536-A3FC-717EC1C90BE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14432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8333" r="-100651" b="-51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106557" r="-100651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106557" r="-651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206557" r="-100651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206557" r="-651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306557" r="-100651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306557" r="-651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406557" r="-100651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406557" r="-651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506557" r="-100651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506557" r="-651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7535D315-1620-4010-8BE3-3EAAB85A19E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878773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≤6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6&lt;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≤6.5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+mn-ea"/>
                                  </a:rPr>
                                  <m:t>6.5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7535D315-1620-4010-8BE3-3EAAB85A19E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878773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8333" r="-100326" b="-51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106557" r="-100326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106557" r="-654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206557" r="-100326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206557" r="-654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306557" r="-100326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306557" r="-654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406557" r="-100326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406557" r="-654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506557" r="-100326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506557" r="-654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993266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Times,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have been rounded to the nearest minute. Estimate the median: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Times,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have been rounded to the nearest minute. Estimate the median: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322195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.86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221954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2">
                <a:extLst>
                  <a:ext uri="{FF2B5EF4-FFF2-40B4-BE49-F238E27FC236}">
                    <a16:creationId xmlns:a16="http://schemas.microsoft.com/office/drawing/2014/main" id="{D10BD6DF-B38D-48D9-83B0-37B79914788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861995" y="1426947"/>
              <a:ext cx="3733102" cy="14782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Time,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0−3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4−8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9−10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2">
                <a:extLst>
                  <a:ext uri="{FF2B5EF4-FFF2-40B4-BE49-F238E27FC236}">
                    <a16:creationId xmlns:a16="http://schemas.microsoft.com/office/drawing/2014/main" id="{D10BD6DF-B38D-48D9-83B0-37B79914788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861995" y="1426947"/>
              <a:ext cx="3733102" cy="14782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26" t="-8333" r="-100651" b="-308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26" t="-106557" r="-100651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654" t="-106557" r="-980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26" t="-206557" r="-100651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654" t="-206557" r="-980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26" t="-306557" r="-100651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654" t="-306557" r="-980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9BDD8E08-7C9C-46A7-8E85-BBE4A640CBCE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14432" y="1426947"/>
              <a:ext cx="3733102" cy="1473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Time,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0−2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3−5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292703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6−10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9BDD8E08-7C9C-46A7-8E85-BBE4A640CBC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80380065"/>
                  </p:ext>
                </p:extLst>
              </p:nvPr>
            </p:nvGraphicFramePr>
            <p:xfrm>
              <a:off x="414432" y="1426947"/>
              <a:ext cx="3733102" cy="1473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26" t="-8333" r="-100651" b="-3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26" t="-106557" r="-100651" b="-2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00326" t="-106557" r="-651" b="-2016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26" t="-206557" r="-100651" b="-1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00326" t="-206557" r="-651" b="-1016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26" t="-311667" r="-100651" b="-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00326" t="-311667" r="-651" b="-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205757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Estimate the median: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Estimate the median: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3429000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0.62 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429000"/>
                <a:ext cx="4572001" cy="369332"/>
              </a:xfrm>
              <a:prstGeom prst="rect">
                <a:avLst/>
              </a:prstGeom>
              <a:blipFill>
                <a:blip r:embed="rId2"/>
                <a:stretch>
                  <a:fillRect t="-10000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048F7CC9-D845-454F-8F34-C9545EE230AE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292958" y="923330"/>
              <a:ext cx="3339476" cy="22250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75946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8001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Height </a:t>
                          </a:r>
                          <a:r>
                            <a:rPr lang="en-GB" b="1" baseline="0" dirty="0">
                              <a:latin typeface="Candara" panose="020E0502030303020204" pitchFamily="34" charset="0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baseline="0" dirty="0" smtClean="0"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oMath>
                          </a14:m>
                          <a:r>
                            <a:rPr lang="en-GB" b="1" baseline="0" dirty="0">
                              <a:latin typeface="Candara" panose="020E0502030303020204" pitchFamily="34" charset="0"/>
                            </a:rPr>
                            <a:t>)</a:t>
                          </a:r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smtClean="0">
                                    <a:latin typeface="Cambria Math" panose="02040503050406030204" pitchFamily="18" charset="0"/>
                                  </a:rPr>
                                  <m:t>0.55≤</m:t>
                                </m:r>
                                <m:r>
                                  <a:rPr lang="en-GB" b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b="0" smtClean="0">
                                    <a:latin typeface="Cambria Math" panose="02040503050406030204" pitchFamily="18" charset="0"/>
                                  </a:rPr>
                                  <m:t>&lt;0.6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smtClean="0">
                                    <a:latin typeface="Cambria Math" panose="02040503050406030204" pitchFamily="18" charset="0"/>
                                  </a:rPr>
                                  <m:t>0.6≤</m:t>
                                </m:r>
                                <m:r>
                                  <a:rPr lang="en-GB" b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b="0" smtClean="0">
                                    <a:latin typeface="Cambria Math" panose="02040503050406030204" pitchFamily="18" charset="0"/>
                                  </a:rPr>
                                  <m:t>&lt;0.65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54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smtClean="0">
                                    <a:latin typeface="Cambria Math" panose="02040503050406030204" pitchFamily="18" charset="0"/>
                                  </a:rPr>
                                  <m:t>0.65≤</m:t>
                                </m:r>
                                <m:r>
                                  <a:rPr lang="en-GB" b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b="0" smtClean="0">
                                    <a:latin typeface="Cambria Math" panose="02040503050406030204" pitchFamily="18" charset="0"/>
                                  </a:rPr>
                                  <m:t>&lt;0.7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15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smtClean="0">
                                    <a:latin typeface="Cambria Math" panose="02040503050406030204" pitchFamily="18" charset="0"/>
                                  </a:rPr>
                                  <m:t>0.7≤</m:t>
                                </m:r>
                                <m:r>
                                  <a:rPr lang="en-GB" b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b="0" smtClean="0">
                                    <a:latin typeface="Cambria Math" panose="02040503050406030204" pitchFamily="18" charset="0"/>
                                  </a:rPr>
                                  <m:t>&lt;0.75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30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smtClean="0">
                                    <a:latin typeface="Cambria Math" panose="02040503050406030204" pitchFamily="18" charset="0"/>
                                  </a:rPr>
                                  <m:t>0.75≤</m:t>
                                </m:r>
                                <m:r>
                                  <a:rPr lang="en-GB" b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b="0" smtClean="0">
                                    <a:latin typeface="Cambria Math" panose="02040503050406030204" pitchFamily="18" charset="0"/>
                                  </a:rPr>
                                  <m:t>&lt;0.8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18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048F7CC9-D845-454F-8F34-C9545EE230A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19052863"/>
                  </p:ext>
                </p:extLst>
              </p:nvPr>
            </p:nvGraphicFramePr>
            <p:xfrm>
              <a:off x="292958" y="923330"/>
              <a:ext cx="3339476" cy="22250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75946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8001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46" t="-8197" r="-90311" b="-5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46" t="-108197" r="-90311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11969" t="-108197" r="-772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46" t="-208197" r="-90311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11969" t="-208197" r="-772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46" t="-308197" r="-90311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11969" t="-308197" r="-772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46" t="-408197" r="-90311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11969" t="-408197" r="-772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46" t="-508197" r="-90311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11969" t="-508197" r="-772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FB0D41C3-CDE2-40B5-BC25-07D604464965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891524" y="923645"/>
              <a:ext cx="3339476" cy="22250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75946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8001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Height </a:t>
                          </a:r>
                          <a:r>
                            <a:rPr lang="en-GB" b="1" baseline="0" dirty="0">
                              <a:latin typeface="Candara" panose="020E0502030303020204" pitchFamily="34" charset="0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baseline="0" dirty="0" smtClean="0"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oMath>
                          </a14:m>
                          <a:r>
                            <a:rPr lang="en-GB" b="1" baseline="0" dirty="0">
                              <a:latin typeface="Candara" panose="020E0502030303020204" pitchFamily="34" charset="0"/>
                            </a:rPr>
                            <a:t>)</a:t>
                          </a:r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smtClean="0">
                                    <a:latin typeface="Cambria Math" panose="02040503050406030204" pitchFamily="18" charset="0"/>
                                  </a:rPr>
                                  <m:t>0.55≤</m:t>
                                </m:r>
                                <m:r>
                                  <a:rPr lang="en-GB" b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b="0" smtClean="0">
                                    <a:latin typeface="Cambria Math" panose="02040503050406030204" pitchFamily="18" charset="0"/>
                                  </a:rPr>
                                  <m:t>&lt;0.6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smtClean="0">
                                    <a:latin typeface="Cambria Math" panose="02040503050406030204" pitchFamily="18" charset="0"/>
                                  </a:rPr>
                                  <m:t>55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smtClean="0">
                                    <a:latin typeface="Cambria Math" panose="02040503050406030204" pitchFamily="18" charset="0"/>
                                  </a:rPr>
                                  <m:t>0.6≤</m:t>
                                </m:r>
                                <m:r>
                                  <a:rPr lang="en-GB" b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b="0" smtClean="0">
                                    <a:latin typeface="Cambria Math" panose="02040503050406030204" pitchFamily="18" charset="0"/>
                                  </a:rPr>
                                  <m:t>&lt;0.65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smtClean="0">
                                    <a:latin typeface="Cambria Math" panose="02040503050406030204" pitchFamily="18" charset="0"/>
                                  </a:rPr>
                                  <m:t>45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smtClean="0">
                                    <a:latin typeface="Cambria Math" panose="02040503050406030204" pitchFamily="18" charset="0"/>
                                  </a:rPr>
                                  <m:t>0.65≤</m:t>
                                </m:r>
                                <m:r>
                                  <a:rPr lang="en-GB" b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b="0" smtClean="0">
                                    <a:latin typeface="Cambria Math" panose="02040503050406030204" pitchFamily="18" charset="0"/>
                                  </a:rPr>
                                  <m:t>&lt;0.7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smtClean="0">
                                    <a:latin typeface="Cambria Math" panose="02040503050406030204" pitchFamily="18" charset="0"/>
                                  </a:rPr>
                                  <m:t>30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smtClean="0">
                                    <a:latin typeface="Cambria Math" panose="02040503050406030204" pitchFamily="18" charset="0"/>
                                  </a:rPr>
                                  <m:t>0.7≤</m:t>
                                </m:r>
                                <m:r>
                                  <a:rPr lang="en-GB" b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b="0" smtClean="0">
                                    <a:latin typeface="Cambria Math" panose="02040503050406030204" pitchFamily="18" charset="0"/>
                                  </a:rPr>
                                  <m:t>&lt;0.75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smtClean="0">
                                    <a:latin typeface="Cambria Math" panose="02040503050406030204" pitchFamily="18" charset="0"/>
                                  </a:rPr>
                                  <m:t>15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smtClean="0">
                                    <a:latin typeface="Cambria Math" panose="02040503050406030204" pitchFamily="18" charset="0"/>
                                  </a:rPr>
                                  <m:t>0.75≤</m:t>
                                </m:r>
                                <m:r>
                                  <a:rPr lang="en-GB" b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b="0" smtClean="0">
                                    <a:latin typeface="Cambria Math" panose="02040503050406030204" pitchFamily="18" charset="0"/>
                                  </a:rPr>
                                  <m:t>&lt;0.8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FB0D41C3-CDE2-40B5-BC25-07D60446496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84379885"/>
                  </p:ext>
                </p:extLst>
              </p:nvPr>
            </p:nvGraphicFramePr>
            <p:xfrm>
              <a:off x="4891524" y="923645"/>
              <a:ext cx="3339476" cy="22250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75946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8001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46" t="-8197" r="-90657" b="-5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46" t="-108197" r="-90657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11538" t="-108197" r="-769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46" t="-208197" r="-90657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11538" t="-208197" r="-769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46" t="-308197" r="-90657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11538" t="-308197" r="-769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46" t="-408197" r="-90657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11538" t="-408197" r="-769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46" t="-508197" r="-90657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11538" t="-508197" r="-769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270510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lower quartile: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2, 3, 7, 9, 1, 8, 6, 3, 0, 1, 9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lower quartile: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3, 2, 5, 9, 5, 1, 7, 0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 2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103805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103805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8793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upper quartile: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2, 3, 7, 9, 1, 8, 6, 3, 0, 1, 9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upper quartile: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3, 2, 5, 9, 5, 1, 7, 0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 2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103805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103805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92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lower quartile: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2, 3, 7, 9, 1, 8, 6, 3, 0, 1, 9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 12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lower quartile: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3, 2, 5, 9, 5, 1, 7, 0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103805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1.5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103805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113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upper quartile: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2, 3, 7, 9, 1, 8, 6, 3, 0, 1, 9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 12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upper quartile: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3, 2, 5, 9, 5, 1, 7, 0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103805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103805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380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Estimate the lower quartile: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Estimate the lower quartile: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322195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0.61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221954"/>
                <a:ext cx="4572001" cy="369332"/>
              </a:xfrm>
              <a:prstGeom prst="rect">
                <a:avLst/>
              </a:prstGeom>
              <a:blipFill>
                <a:blip r:embed="rId2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AA76152-84F7-4536-A3FC-717EC1C90BE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14432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&lt;9.5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9.5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AA76152-84F7-4536-A3FC-717EC1C90BE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14432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8333" r="-100651" b="-51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106557" r="-100651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106557" r="-651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206557" r="-100651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206557" r="-651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306557" r="-100651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306557" r="-651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406557" r="-100651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406557" r="-651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506557" r="-100651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506557" r="-651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7535D315-1620-4010-8BE3-3EAAB85A19E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878773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≤6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6&lt;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≤6.5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+mn-ea"/>
                                  </a:rPr>
                                  <m:t>6.5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7535D315-1620-4010-8BE3-3EAAB85A19E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878773" y="914401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8333" r="-100326" b="-51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106557" r="-100326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106557" r="-654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206557" r="-100326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206557" r="-654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306557" r="-100326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306557" r="-654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406557" r="-100326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406557" r="-654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506557" r="-100326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506557" r="-654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712898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05C4DF-0A8E-4F79-80E2-D3FF0BA9A31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00401F2-C529-47D1-8FB5-62137EF551FA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C4EBBBB-EEB1-4FED-BBDF-B11A00D221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17010</TotalTime>
  <Words>914</Words>
  <Application>Microsoft Office PowerPoint</Application>
  <PresentationFormat>On-screen Show (4:3)</PresentationFormat>
  <Paragraphs>258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Cambria Math</vt:lpstr>
      <vt:lpstr>Candara</vt:lpstr>
      <vt:lpstr>Office Theme</vt:lpstr>
      <vt:lpstr>2.2) Other measures of location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595</cp:revision>
  <dcterms:created xsi:type="dcterms:W3CDTF">2020-05-18T02:11:06Z</dcterms:created>
  <dcterms:modified xsi:type="dcterms:W3CDTF">2021-09-04T14:36:07Z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