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2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png"/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png"/><Relationship Id="rId2" Type="http://schemas.openxmlformats.org/officeDocument/2006/relationships/image" Target="../media/image17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1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564582" cy="527222"/>
          </a:xfrm>
        </p:spPr>
        <p:txBody>
          <a:bodyPr/>
          <a:lstStyle/>
          <a:p>
            <a:r>
              <a:rPr lang="en-GB" dirty="0"/>
              <a:t>2.3) Conditional probabilities in Venn diagrams</a:t>
            </a:r>
          </a:p>
        </p:txBody>
      </p:sp>
    </p:spTree>
    <p:extLst>
      <p:ext uri="{BB962C8B-B14F-4D97-AF65-F5344CB8AC3E}">
        <p14:creationId xmlns:p14="http://schemas.microsoft.com/office/powerpoint/2010/main" val="43824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the Venn diagram, determine: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6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Using the Venn diagram, determine: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l="-800" t="-516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927916"/>
                <a:ext cx="4572001" cy="1268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927916"/>
                <a:ext cx="4572001" cy="1268552"/>
              </a:xfrm>
              <a:prstGeom prst="rect">
                <a:avLst/>
              </a:prstGeom>
              <a:blipFill>
                <a:blip r:embed="rId4"/>
                <a:stretch>
                  <a:fillRect l="-1200" b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E7867242-4557-48CB-8442-F1A1C315B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9631" y="914400"/>
            <a:ext cx="3991532" cy="21529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4A296CB-A511-4F09-BD4C-B4AECC6502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73" y="914400"/>
            <a:ext cx="4048690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28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b="0" i="0" dirty="0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b="0" i="1" smtClean="0">
                        <a:latin typeface="Cambria Math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dirty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𝐴</m:t>
                        </m:r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r>
                          <a:rPr lang="en-GB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/>
                      </a:rPr>
                      <m:t>=0.3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45316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5316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916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𝑋</m:t>
                        </m:r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r>
                          <a:rPr lang="en-GB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en-GB" i="1">
                        <a:latin typeface="Cambria Math"/>
                      </a:rPr>
                      <m:t>=0.4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𝑋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  <m:e>
                        <m:r>
                          <a:rPr lang="en-GB" i="1">
                            <a:latin typeface="Cambria Math"/>
                          </a:rPr>
                          <m:t>𝑌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453163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53163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64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GB" i="1">
                        <a:latin typeface="Cambria Math"/>
                      </a:rPr>
                      <m:t>=0.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determine:</a:t>
                </a:r>
                <a:endParaRPr lang="en-GB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𝐴</m:t>
                        </m:r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r>
                          <a:rPr lang="en-GB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GB" i="1">
                        <a:latin typeface="Cambria Math"/>
                      </a:rPr>
                      <m:t>=0.4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determine:</a:t>
                </a:r>
                <a:endParaRPr lang="en-GB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/>
                          </a:rPr>
                          <m:t>𝐵</m:t>
                        </m:r>
                      </m:e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45316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5316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83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  <m:r>
                            <a:rPr lang="en-GB" i="1">
                              <a:latin typeface="Cambria Math"/>
                            </a:rPr>
                            <m:t>∪</m:t>
                          </m:r>
                          <m:r>
                            <a:rPr lang="en-GB" i="1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=0.1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Draw a Venn diagram to illustrate the probabilities of each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=0.28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  <m:r>
                            <a:rPr lang="en-GB" i="1">
                              <a:latin typeface="Cambria Math"/>
                            </a:rPr>
                            <m:t>∪</m:t>
                          </m:r>
                          <m:r>
                            <a:rPr lang="en-GB" i="1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=0.76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𝐸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=0.11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Draw a Venn diagram to illustrate the probabilities of each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FA0F8C6-3A94-4A69-833F-ACF48A4837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7252" y="2211800"/>
            <a:ext cx="4233260" cy="235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1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∪</m:t>
                          </m:r>
                          <m:r>
                            <a:rPr lang="en-GB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=0.4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∪</m:t>
                          </m:r>
                          <m:r>
                            <a:rPr lang="en-GB" i="1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=0.75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GB" i="1">
                            <a:latin typeface="Cambria Math"/>
                          </a:rPr>
                          <m:t>∩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GB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F408A68-8A69-487F-B517-73049615B642}"/>
                  </a:ext>
                </a:extLst>
              </p:cNvPr>
              <p:cNvSpPr/>
              <p:nvPr/>
            </p:nvSpPr>
            <p:spPr>
              <a:xfrm>
                <a:off x="4582033" y="221180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F408A68-8A69-487F-B517-73049615B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21180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98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497" b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=0.7,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=0.2</m:t>
                      </m:r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𝐴</m:t>
                          </m:r>
                          <m:r>
                            <a:rPr lang="en-GB" i="1">
                              <a:latin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</a:rPr>
                        <m:t>=0.1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200" t="-1502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F408A68-8A69-487F-B517-73049615B642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761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F408A68-8A69-487F-B517-73049615B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761491"/>
              </a:xfrm>
              <a:prstGeom prst="rect">
                <a:avLst/>
              </a:prstGeom>
              <a:blipFill>
                <a:blip r:embed="rId4"/>
                <a:stretch>
                  <a:fillRect l="-1200" t="-4000" b="-4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511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1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events </a:t>
                </a:r>
                <a:r>
                  <a:rPr lang="en-GB" i="1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i="1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independent.</a:t>
                </a:r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R"/>
                  <a:tabLst>
                    <a:tab pos="270510" algn="l"/>
                  </a:tabLs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en-GB" sz="1800" dirty="0">
                    <a:effectLst/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R"/>
                  <a:tabLst>
                    <a:tab pos="270510" algn="l"/>
                  </a:tabLs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sz="1800" dirty="0">
                  <a:effectLst/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12887"/>
              </a:xfrm>
              <a:prstGeom prst="rect">
                <a:avLst/>
              </a:prstGeom>
              <a:blipFill>
                <a:blip r:embed="rId2"/>
                <a:stretch>
                  <a:fillRect l="-1067" t="-2165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90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events </a:t>
                </a:r>
                <a:r>
                  <a:rPr lang="en-GB" i="1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i="1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en-GB" dirty="0">
                    <a:latin typeface="Candara" panose="020E0502030303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independent.</a:t>
                </a:r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0"/>
                  </a:spcAft>
                  <a:tabLst>
                    <a:tab pos="270510" algn="l"/>
                  </a:tabLst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R"/>
                  <a:tabLst>
                    <a:tab pos="270510" algn="l"/>
                  </a:tabLs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7000"/>
                  </a:lnSpc>
                  <a:spcAft>
                    <a:spcPts val="0"/>
                  </a:spcAft>
                  <a:buAutoNum type="alphaLcParenR"/>
                  <a:tabLst>
                    <a:tab pos="270510" algn="l"/>
                  </a:tabLst>
                </a:pPr>
                <a:r>
                  <a:rPr lang="en-GB" dirty="0">
                    <a:latin typeface="Candara" panose="020E0502030303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90894"/>
              </a:xfrm>
              <a:prstGeom prst="rect">
                <a:avLst/>
              </a:prstGeom>
              <a:blipFill>
                <a:blip r:embed="rId3"/>
                <a:stretch>
                  <a:fillRect l="-1200" t="-1754" b="-6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4213343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=0.15,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=0.24,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0.75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213343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97E51D07-920D-4EC4-9989-FE534F6117F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073" y="2009848"/>
            <a:ext cx="3779888" cy="204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4A3FC8-01DB-4841-A9EB-772AC313E5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743" y="2009848"/>
            <a:ext cx="3613185" cy="201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6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EC87CD-41A7-446C-AAE9-6ECFB53563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17560</TotalTime>
  <Words>721</Words>
  <Application>Microsoft Office PowerPoint</Application>
  <PresentationFormat>On-screen Show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Candara</vt:lpstr>
      <vt:lpstr>Times New Roman</vt:lpstr>
      <vt:lpstr>Office Theme</vt:lpstr>
      <vt:lpstr>2.3) Conditional probabilities in Venn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2021-09-04T20:26:15Z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