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4464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9.png"/><Relationship Id="rId2" Type="http://schemas.openxmlformats.org/officeDocument/2006/relationships/image" Target="../media/image17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2.png"/><Relationship Id="rId2" Type="http://schemas.openxmlformats.org/officeDocument/2006/relationships/image" Target="../media/image18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5.png"/><Relationship Id="rId2" Type="http://schemas.openxmlformats.org/officeDocument/2006/relationships/image" Target="../media/image18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8.png"/><Relationship Id="rId2" Type="http://schemas.openxmlformats.org/officeDocument/2006/relationships/image" Target="../media/image18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8.png"/><Relationship Id="rId2" Type="http://schemas.openxmlformats.org/officeDocument/2006/relationships/image" Target="../media/image15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1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4.png"/><Relationship Id="rId2" Type="http://schemas.openxmlformats.org/officeDocument/2006/relationships/image" Target="../media/image16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7.png"/><Relationship Id="rId2" Type="http://schemas.openxmlformats.org/officeDocument/2006/relationships/image" Target="../media/image16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16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3.png"/><Relationship Id="rId2" Type="http://schemas.openxmlformats.org/officeDocument/2006/relationships/image" Target="../media/image17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6.png"/><Relationship Id="rId2" Type="http://schemas.openxmlformats.org/officeDocument/2006/relationships/image" Target="../media/image17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2.2) Functions and mappings</a:t>
            </a:r>
          </a:p>
        </p:txBody>
      </p:sp>
    </p:spTree>
    <p:extLst>
      <p:ext uri="{BB962C8B-B14F-4D97-AF65-F5344CB8AC3E}">
        <p14:creationId xmlns:p14="http://schemas.microsoft.com/office/powerpoint/2010/main" val="3599201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range of the following functions: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+5,  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−4,  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−3,  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4401205"/>
              </a:xfrm>
              <a:prstGeom prst="rect">
                <a:avLst/>
              </a:prstGeom>
              <a:blipFill>
                <a:blip r:embed="rId2"/>
                <a:stretch>
                  <a:fillRect l="-400" t="-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range of the following functions: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4401205"/>
              </a:xfrm>
              <a:prstGeom prst="rect">
                <a:avLst/>
              </a:prstGeom>
              <a:blipFill>
                <a:blip r:embed="rId3"/>
                <a:stretch>
                  <a:fillRect l="-400" t="-1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024748"/>
                <a:ext cx="4572001" cy="42780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&gt;8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−7&lt;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&lt;−6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≤−7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024748"/>
                <a:ext cx="4572001" cy="42780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343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range of the following functions: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+5,  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108543"/>
              </a:xfrm>
              <a:prstGeom prst="rect">
                <a:avLst/>
              </a:prstGeom>
              <a:blipFill>
                <a:blip r:embed="rId2"/>
                <a:stretch>
                  <a:fillRect l="-400" t="-3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range of the following functions: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523220"/>
              </a:xfrm>
              <a:prstGeom prst="rect">
                <a:avLst/>
              </a:prstGeom>
              <a:blipFill>
                <a:blip r:embed="rId3"/>
                <a:stretch>
                  <a:fillRect l="-400" t="-1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024748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)∈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024748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6989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+3,   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ℝ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0≤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≤5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range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−2,   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ℝ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−5&lt;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≤0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range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l="-400" t="-344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+1,   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0≤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range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738664"/>
              </a:xfrm>
              <a:prstGeom prst="rect">
                <a:avLst/>
              </a:prstGeom>
              <a:blipFill>
                <a:blip r:embed="rId3"/>
                <a:stretch>
                  <a:fillRect l="-400" t="-826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125415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−3≤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&lt;6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125415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2880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defined 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+27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has domain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 one-to-one function, find the smallest possible value of the constant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defined 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+15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has domain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 one-to-one function, find the smallest possible value of the constant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l="-400" t="-172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defined 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+20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has domain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 one-to-one function, find the smallest possible value of the constant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738664"/>
              </a:xfrm>
              <a:prstGeom prst="rect">
                <a:avLst/>
              </a:prstGeom>
              <a:blipFill>
                <a:blip r:embed="rId3"/>
                <a:stretch>
                  <a:fillRect l="-400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125415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125415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5181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44972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State whether: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Candara" panose="020E0502030303020204" pitchFamily="34" charset="0"/>
                  </a:rPr>
                  <a:t>the mapping is one-to-one, many-to-one, or one-to-many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Candara" panose="020E0502030303020204" pitchFamily="34" charset="0"/>
                  </a:rPr>
                  <a:t>the mapping is a function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−3,  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:endParaRPr lang="en-GB" sz="1600" b="0" dirty="0"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:endParaRPr lang="en-GB" sz="1600" b="0" dirty="0"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4497257"/>
              </a:xfrm>
              <a:prstGeom prst="rect">
                <a:avLst/>
              </a:prstGeom>
              <a:blipFill>
                <a:blip r:embed="rId2"/>
                <a:stretch>
                  <a:fillRect l="-667" t="-4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4506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State whether: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Candara" panose="020E0502030303020204" pitchFamily="34" charset="0"/>
                  </a:rPr>
                  <a:t>the mapping is one-to-one, many-to-one, or one-to-many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Candara" panose="020E0502030303020204" pitchFamily="34" charset="0"/>
                  </a:rPr>
                  <a:t>the mapping is a function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sz="16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≥0, 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4506618"/>
              </a:xfrm>
              <a:prstGeom prst="rect">
                <a:avLst/>
              </a:prstGeom>
              <a:blipFill>
                <a:blip r:embed="rId3"/>
                <a:stretch>
                  <a:fillRect l="-800" t="-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66982" y="1758964"/>
            <a:ext cx="457200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One-to-one: a function</a:t>
            </a:r>
          </a:p>
          <a:p>
            <a:pPr algn="ctr">
              <a:spcBef>
                <a:spcPts val="0"/>
              </a:spcBef>
            </a:pPr>
            <a:endParaRPr lang="en-US" sz="1600" dirty="0">
              <a:solidFill>
                <a:srgbClr val="FF0000"/>
              </a:solidFill>
              <a:latin typeface="Candara" panose="020E0502030303020204" pitchFamily="34" charset="0"/>
              <a:ea typeface="Cambria Math" panose="02040503050406030204" pitchFamily="18" charset="0"/>
            </a:endParaRPr>
          </a:p>
          <a:p>
            <a:pPr algn="ctr">
              <a:spcBef>
                <a:spcPts val="0"/>
              </a:spcBef>
            </a:pPr>
            <a:endParaRPr lang="en-US" sz="1600" dirty="0">
              <a:solidFill>
                <a:srgbClr val="FF0000"/>
              </a:solidFill>
              <a:latin typeface="Candara" panose="020E0502030303020204" pitchFamily="34" charset="0"/>
              <a:ea typeface="Cambria Math" panose="02040503050406030204" pitchFamily="18" charset="0"/>
            </a:endParaRPr>
          </a:p>
          <a:p>
            <a:pPr algn="ctr">
              <a:spcBef>
                <a:spcPts val="0"/>
              </a:spcBef>
            </a:pPr>
            <a:endParaRPr lang="en-US" sz="1600" dirty="0">
              <a:solidFill>
                <a:srgbClr val="FF0000"/>
              </a:solidFill>
              <a:latin typeface="Candara" panose="020E0502030303020204" pitchFamily="34" charset="0"/>
              <a:ea typeface="Cambria Math" panose="02040503050406030204" pitchFamily="18" charset="0"/>
            </a:endParaRPr>
          </a:p>
          <a:p>
            <a:pPr algn="ctr">
              <a:spcBef>
                <a:spcPts val="0"/>
              </a:spcBef>
            </a:pPr>
            <a:endParaRPr lang="en-US" sz="1600" dirty="0">
              <a:solidFill>
                <a:srgbClr val="FF0000"/>
              </a:solidFill>
              <a:latin typeface="Candara" panose="020E0502030303020204" pitchFamily="34" charset="0"/>
              <a:ea typeface="Cambria Math" panose="020405030504060302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en-US" sz="160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Many-to-one: Not a function</a:t>
            </a:r>
          </a:p>
          <a:p>
            <a:pPr algn="ctr">
              <a:spcBef>
                <a:spcPts val="0"/>
              </a:spcBef>
            </a:pPr>
            <a:endParaRPr lang="en-US" sz="1600" dirty="0">
              <a:solidFill>
                <a:srgbClr val="FF0000"/>
              </a:solidFill>
              <a:latin typeface="Candara" panose="020E0502030303020204" pitchFamily="34" charset="0"/>
              <a:ea typeface="Cambria Math" panose="02040503050406030204" pitchFamily="18" charset="0"/>
            </a:endParaRPr>
          </a:p>
          <a:p>
            <a:pPr algn="ctr">
              <a:spcBef>
                <a:spcPts val="0"/>
              </a:spcBef>
            </a:pPr>
            <a:endParaRPr lang="en-US" sz="1600" dirty="0">
              <a:solidFill>
                <a:srgbClr val="FF0000"/>
              </a:solidFill>
              <a:latin typeface="Candara" panose="020E0502030303020204" pitchFamily="34" charset="0"/>
              <a:ea typeface="Cambria Math" panose="02040503050406030204" pitchFamily="18" charset="0"/>
            </a:endParaRPr>
          </a:p>
          <a:p>
            <a:pPr algn="ctr">
              <a:spcBef>
                <a:spcPts val="0"/>
              </a:spcBef>
            </a:pPr>
            <a:endParaRPr lang="en-US" sz="1600" dirty="0">
              <a:solidFill>
                <a:srgbClr val="FF0000"/>
              </a:solidFill>
              <a:latin typeface="Candara" panose="020E0502030303020204" pitchFamily="34" charset="0"/>
              <a:ea typeface="Cambria Math" panose="020405030504060302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en-US" sz="160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One-to-one: a function</a:t>
            </a:r>
          </a:p>
          <a:p>
            <a:pPr algn="ctr">
              <a:spcBef>
                <a:spcPts val="0"/>
              </a:spcBef>
            </a:pPr>
            <a:endParaRPr lang="en-US" sz="1600" dirty="0">
              <a:solidFill>
                <a:srgbClr val="FF0000"/>
              </a:solidFill>
              <a:latin typeface="Candara" panose="020E0502030303020204" pitchFamily="34" charset="0"/>
              <a:ea typeface="Cambria Math" panose="02040503050406030204" pitchFamily="18" charset="0"/>
            </a:endParaRPr>
          </a:p>
          <a:p>
            <a:pPr algn="ctr">
              <a:spcBef>
                <a:spcPts val="0"/>
              </a:spcBef>
            </a:pPr>
            <a:endParaRPr lang="en-US" sz="1600" dirty="0">
              <a:solidFill>
                <a:srgbClr val="FF0000"/>
              </a:solidFill>
              <a:latin typeface="Candara" panose="020E0502030303020204" pitchFamily="34" charset="0"/>
              <a:ea typeface="Cambria Math" panose="02040503050406030204" pitchFamily="18" charset="0"/>
            </a:endParaRPr>
          </a:p>
          <a:p>
            <a:pPr algn="ctr">
              <a:spcBef>
                <a:spcPts val="0"/>
              </a:spcBef>
            </a:pPr>
            <a:endParaRPr lang="en-US" sz="1600" dirty="0">
              <a:solidFill>
                <a:srgbClr val="FF0000"/>
              </a:solidFill>
              <a:latin typeface="Candara" panose="020E0502030303020204" pitchFamily="34" charset="0"/>
              <a:ea typeface="Cambria Math" panose="020405030504060302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en-US" sz="160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One-to-many: Not a function</a:t>
            </a:r>
          </a:p>
        </p:txBody>
      </p:sp>
    </p:spTree>
    <p:extLst>
      <p:ext uri="{BB962C8B-B14F-4D97-AF65-F5344CB8AC3E}">
        <p14:creationId xmlns:p14="http://schemas.microsoft.com/office/powerpoint/2010/main" val="208384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53949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Write down the largest possible domain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−21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−64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5394938"/>
              </a:xfrm>
              <a:prstGeom prst="rect">
                <a:avLst/>
              </a:prstGeom>
              <a:blipFill>
                <a:blip r:embed="rId2"/>
                <a:stretch>
                  <a:fillRect l="-667" t="-3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53949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Write down the largest possible domain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+20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+10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−10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5394938"/>
              </a:xfrm>
              <a:prstGeom prst="rect">
                <a:avLst/>
              </a:prstGeom>
              <a:blipFill>
                <a:blip r:embed="rId3"/>
                <a:stretch>
                  <a:fillRect l="-800" t="-3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48571"/>
                <a:ext cx="4572001" cy="49794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≠−4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≠−4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≠−4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≠−4,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≠4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48571"/>
                <a:ext cx="4572001" cy="49794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5522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4886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Write down the largest possible domain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−21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+21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21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4886722"/>
              </a:xfrm>
              <a:prstGeom prst="rect">
                <a:avLst/>
              </a:prstGeom>
              <a:blipFill>
                <a:blip r:embed="rId2"/>
                <a:stretch>
                  <a:fillRect l="-667" t="-3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4900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Write down the largest possible domain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+20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−20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20−5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4900829"/>
              </a:xfrm>
              <a:prstGeom prst="rect">
                <a:avLst/>
              </a:prstGeom>
              <a:blipFill>
                <a:blip r:embed="rId3"/>
                <a:stretch>
                  <a:fillRect l="-800" t="-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086037"/>
                <a:ext cx="4572001" cy="47089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≥−4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≥−4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≥4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≤4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086037"/>
                <a:ext cx="4572001" cy="47089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852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6106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Write down the largest possible domain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rad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610668"/>
              </a:xfrm>
              <a:prstGeom prst="rect">
                <a:avLst/>
              </a:prstGeom>
              <a:blipFill>
                <a:blip r:embed="rId2"/>
                <a:stretch>
                  <a:fillRect l="-667" t="-5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8549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Write down the largest possible domain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+4</m:t>
                              </m:r>
                            </m:e>
                          </m:rad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−25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854978"/>
              </a:xfrm>
              <a:prstGeom prst="rect">
                <a:avLst/>
              </a:prstGeom>
              <a:blipFill>
                <a:blip r:embed="rId3"/>
                <a:stretch>
                  <a:fillRect l="-800" t="-2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48571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≥−4,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≠5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48571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983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range of the following functions: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−3,  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={1, 2, 3, 4}</m:t>
                      </m:r>
                    </m:oMath>
                  </m:oMathPara>
                </a14:m>
                <a:endParaRPr lang="en-GB" sz="1400" b="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=3−2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=3−2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2&lt;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&lt;5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4401205"/>
              </a:xfrm>
              <a:prstGeom prst="rect">
                <a:avLst/>
              </a:prstGeom>
              <a:blipFill>
                <a:blip r:embed="rId2"/>
                <a:stretch>
                  <a:fillRect l="-400" t="-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range of the following functions: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−2,  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={1, 2, 3, 4}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4401205"/>
              </a:xfrm>
              <a:prstGeom prst="rect">
                <a:avLst/>
              </a:prstGeom>
              <a:blipFill>
                <a:blip r:embed="rId3"/>
                <a:stretch>
                  <a:fillRect l="-400" t="-1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003955"/>
                <a:ext cx="4572001" cy="42780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={1, 4, 7, 10}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&lt;2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−10≤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&lt;11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003955"/>
                <a:ext cx="4572001" cy="42780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491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range of the following functions: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={1, 2, 3, 4}</m:t>
                      </m:r>
                    </m:oMath>
                  </m:oMathPara>
                </a14:m>
                <a:endParaRPr lang="en-GB" sz="1400" b="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−2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&lt;5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4401205"/>
              </a:xfrm>
              <a:prstGeom prst="rect">
                <a:avLst/>
              </a:prstGeom>
              <a:blipFill>
                <a:blip r:embed="rId2"/>
                <a:stretch>
                  <a:fillRect l="-400" t="-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range of the following functions: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={1, 2, 3, 4}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4401205"/>
              </a:xfrm>
              <a:prstGeom prst="rect">
                <a:avLst/>
              </a:prstGeom>
              <a:blipFill>
                <a:blip r:embed="rId3"/>
                <a:stretch>
                  <a:fillRect l="-400" t="-1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003955"/>
                <a:ext cx="4572001" cy="42780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={1, 4, 9, 16}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0≤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)≤16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003955"/>
                <a:ext cx="4572001" cy="42780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8155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4972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range of the following functions: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={−1, −2, −3, −4}</m:t>
                      </m:r>
                    </m:oMath>
                  </m:oMathPara>
                </a14:m>
                <a:endParaRPr lang="en-GB" sz="1400" b="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−2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&lt;5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4972643"/>
              </a:xfrm>
              <a:prstGeom prst="rect">
                <a:avLst/>
              </a:prstGeom>
              <a:blipFill>
                <a:blip r:embed="rId2"/>
                <a:stretch>
                  <a:fillRect l="-400" t="-2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4969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range of the following functions: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={1, 2, 3, 4}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&gt;−1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4969053"/>
              </a:xfrm>
              <a:prstGeom prst="rect">
                <a:avLst/>
              </a:prstGeom>
              <a:blipFill>
                <a:blip r:embed="rId3"/>
                <a:stretch>
                  <a:fillRect l="-400" t="-1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7055" y="1184139"/>
                <a:ext cx="4572001" cy="47178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</m:t>
                          </m:r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GB" sz="1600" b="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−1≤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&lt;−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5" y="1184139"/>
                <a:ext cx="4572001" cy="47178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066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27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range of the following functions: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271665"/>
              </a:xfrm>
              <a:prstGeom prst="rect">
                <a:avLst/>
              </a:prstGeom>
              <a:blipFill>
                <a:blip r:embed="rId2"/>
                <a:stretch>
                  <a:fillRect l="-400" t="-3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7125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range of the following functions: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712503"/>
              </a:xfrm>
              <a:prstGeom prst="rect">
                <a:avLst/>
              </a:prstGeom>
              <a:blipFill>
                <a:blip r:embed="rId3"/>
                <a:stretch>
                  <a:fillRect l="-400" t="-8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7055" y="1184139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)∈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5" y="1184139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545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12DC12-70BF-436B-87F3-BA7645D9B4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6EB8B1-5EA1-4CBF-BC66-F72910E4B499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24130DD-E590-4106-BBD0-4F3FC1D117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20791</TotalTime>
  <Words>1715</Words>
  <Application>Microsoft Office PowerPoint</Application>
  <PresentationFormat>On-screen Show (4:3)</PresentationFormat>
  <Paragraphs>485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Cambria Math</vt:lpstr>
      <vt:lpstr>Candara</vt:lpstr>
      <vt:lpstr>Office Theme</vt:lpstr>
      <vt:lpstr>2.2) Functions and mappings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528</cp:revision>
  <dcterms:created xsi:type="dcterms:W3CDTF">2020-05-18T02:11:06Z</dcterms:created>
  <dcterms:modified xsi:type="dcterms:W3CDTF">2021-09-05T09:41:04Z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