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5695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png"/><Relationship Id="rId2" Type="http://schemas.openxmlformats.org/officeDocument/2006/relationships/image" Target="../media/image145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8.png"/><Relationship Id="rId4" Type="http://schemas.openxmlformats.org/officeDocument/2006/relationships/image" Target="../media/image14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60.png"/><Relationship Id="rId2" Type="http://schemas.openxmlformats.org/officeDocument/2006/relationships/image" Target="../media/image145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9.png"/><Relationship Id="rId5" Type="http://schemas.openxmlformats.org/officeDocument/2006/relationships/image" Target="../media/image1480.png"/><Relationship Id="rId4" Type="http://schemas.openxmlformats.org/officeDocument/2006/relationships/image" Target="../media/image14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2.2) Conditional probability</a:t>
            </a:r>
          </a:p>
        </p:txBody>
      </p:sp>
    </p:spTree>
    <p:extLst>
      <p:ext uri="{BB962C8B-B14F-4D97-AF65-F5344CB8AC3E}">
        <p14:creationId xmlns:p14="http://schemas.microsoft.com/office/powerpoint/2010/main" val="763092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130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group is made up of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men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women.</a:t>
                </a: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the men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the women are right-handed.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Draw a two-way table to show this information.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One person is chosen at random.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        </a:t>
                </a:r>
                <a:r>
                  <a:rPr lang="en-GB" sz="1600" dirty="0" err="1">
                    <a:latin typeface="Candara" panose="020E0502030303020204" pitchFamily="34" charset="0"/>
                  </a:rPr>
                  <a:t>i</a:t>
                </a:r>
                <a:r>
                  <a:rPr lang="en-GB" sz="1600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right-handed)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       ii)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right-handed | woman)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      iii)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man | right-handed)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130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667" t="-792" b="-2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group is made up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men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68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women.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36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the women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the men are left-handed.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Draw a two-way table to show this information.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One person is chosen at random. Find: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        </a:t>
                </a:r>
                <a:r>
                  <a:rPr lang="en-GB" sz="1600" dirty="0" err="1">
                    <a:latin typeface="Candara" panose="020E0502030303020204" pitchFamily="34" charset="0"/>
                  </a:rPr>
                  <a:t>i</a:t>
                </a:r>
                <a:r>
                  <a:rPr lang="en-GB" sz="1600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left-handed)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       ii)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left-handed | man)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      iii)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(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woman | left-handed)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800" t="-792" b="-2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873949"/>
                <a:ext cx="4572001" cy="29333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</a:p>
              <a:p>
                <a:r>
                  <a:rPr lang="en-GB" dirty="0" err="1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</a:t>
                </a:r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num>
                      <m:den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110</m:t>
                        </m:r>
                      </m:den>
                    </m:f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42</m:t>
                        </m:r>
                      </m:den>
                    </m:f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iii)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36</m:t>
                        </m:r>
                      </m:num>
                      <m:den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den>
                    </m:f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873949"/>
                <a:ext cx="4572001" cy="2933367"/>
              </a:xfrm>
              <a:prstGeom prst="rect">
                <a:avLst/>
              </a:prstGeom>
              <a:blipFill>
                <a:blip r:embed="rId4"/>
                <a:stretch>
                  <a:fillRect l="-1200" t="-1037" b="-2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8F35B55B-C5EE-42BC-B321-239F2906722E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5700839" y="3059921"/>
              <a:ext cx="2314322" cy="111252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68693">
                      <a:extLst>
                        <a:ext uri="{9D8B030D-6E8A-4147-A177-3AD203B41FA5}">
                          <a16:colId xmlns:a16="http://schemas.microsoft.com/office/drawing/2014/main" val="1266607211"/>
                        </a:ext>
                      </a:extLst>
                    </a:gridCol>
                    <a:gridCol w="681736">
                      <a:extLst>
                        <a:ext uri="{9D8B030D-6E8A-4147-A177-3AD203B41FA5}">
                          <a16:colId xmlns:a16="http://schemas.microsoft.com/office/drawing/2014/main" val="107775848"/>
                        </a:ext>
                      </a:extLst>
                    </a:gridCol>
                    <a:gridCol w="663893">
                      <a:extLst>
                        <a:ext uri="{9D8B030D-6E8A-4147-A177-3AD203B41FA5}">
                          <a16:colId xmlns:a16="http://schemas.microsoft.com/office/drawing/2014/main" val="22174643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0" smtClean="0">
                                    <a:latin typeface="Cambria Math" panose="02040503050406030204" pitchFamily="18" charset="0"/>
                                  </a:rPr>
                                  <m:t>𝐋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0" smtClean="0">
                                    <a:latin typeface="Cambria Math" panose="02040503050406030204" pitchFamily="18" charset="0"/>
                                  </a:rPr>
                                  <m:t>𝐋</m:t>
                                </m:r>
                                <m:r>
                                  <a:rPr lang="en-GB" b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010790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0" smtClean="0">
                                    <a:latin typeface="Cambria Math" panose="02040503050406030204" pitchFamily="18" charset="0"/>
                                  </a:rPr>
                                  <m:t>𝐌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24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18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11507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0" smtClean="0">
                                    <a:latin typeface="Cambria Math" panose="02040503050406030204" pitchFamily="18" charset="0"/>
                                  </a:rPr>
                                  <m:t>𝐖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32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43582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8F35B55B-C5EE-42BC-B321-239F2906722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7208127"/>
                  </p:ext>
                </p:extLst>
              </p:nvPr>
            </p:nvGraphicFramePr>
            <p:xfrm>
              <a:off x="5700839" y="3059921"/>
              <a:ext cx="2314322" cy="111252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68693">
                      <a:extLst>
                        <a:ext uri="{9D8B030D-6E8A-4147-A177-3AD203B41FA5}">
                          <a16:colId xmlns:a16="http://schemas.microsoft.com/office/drawing/2014/main" val="1266607211"/>
                        </a:ext>
                      </a:extLst>
                    </a:gridCol>
                    <a:gridCol w="681736">
                      <a:extLst>
                        <a:ext uri="{9D8B030D-6E8A-4147-A177-3AD203B41FA5}">
                          <a16:colId xmlns:a16="http://schemas.microsoft.com/office/drawing/2014/main" val="107775848"/>
                        </a:ext>
                      </a:extLst>
                    </a:gridCol>
                    <a:gridCol w="663893">
                      <a:extLst>
                        <a:ext uri="{9D8B030D-6E8A-4147-A177-3AD203B41FA5}">
                          <a16:colId xmlns:a16="http://schemas.microsoft.com/office/drawing/2014/main" val="22174643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42857" t="-1639" r="-99107" b="-2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49541" t="-1639" r="-1835" b="-2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010790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29" t="-100000" r="-140252" b="-1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24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18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11507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29" t="-203279" r="-140252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36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32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435825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56537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130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following two-way table shows what foreign language students in Year 9 study.</a:t>
                </a: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the event that the student is a girl. </a:t>
                </a: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the event they chose Spanish as their language.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Determine: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e>
                        <m:r>
                          <a:rPr lang="en-GB" sz="160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130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l="-667" t="-516"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29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following two-way table shows what foreign language students in Year 9 study.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the event that the student is a boy.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the event they chose French as their language.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Determine: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𝐹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293209"/>
              </a:xfrm>
              <a:prstGeom prst="rect">
                <a:avLst/>
              </a:prstGeom>
              <a:blipFill>
                <a:blip r:embed="rId3"/>
                <a:stretch>
                  <a:fillRect l="-800" t="-556" b="-14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927916"/>
                <a:ext cx="4572001" cy="8793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38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60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26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48</m:t>
                        </m:r>
                      </m:den>
                    </m:f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927916"/>
                <a:ext cx="4572001" cy="879343"/>
              </a:xfrm>
              <a:prstGeom prst="rect">
                <a:avLst/>
              </a:prstGeom>
              <a:blipFill>
                <a:blip r:embed="rId4"/>
                <a:stretch>
                  <a:fillRect l="-1200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3D30050C-9271-49B9-ACB5-8893AFA49944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5677535" y="1670929"/>
              <a:ext cx="2314322" cy="111252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68693">
                      <a:extLst>
                        <a:ext uri="{9D8B030D-6E8A-4147-A177-3AD203B41FA5}">
                          <a16:colId xmlns:a16="http://schemas.microsoft.com/office/drawing/2014/main" val="1266607211"/>
                        </a:ext>
                      </a:extLst>
                    </a:gridCol>
                    <a:gridCol w="681736">
                      <a:extLst>
                        <a:ext uri="{9D8B030D-6E8A-4147-A177-3AD203B41FA5}">
                          <a16:colId xmlns:a16="http://schemas.microsoft.com/office/drawing/2014/main" val="107775848"/>
                        </a:ext>
                      </a:extLst>
                    </a:gridCol>
                    <a:gridCol w="663893">
                      <a:extLst>
                        <a:ext uri="{9D8B030D-6E8A-4147-A177-3AD203B41FA5}">
                          <a16:colId xmlns:a16="http://schemas.microsoft.com/office/drawing/2014/main" val="22174643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latin typeface="Cambria Math" panose="02040503050406030204" pitchFamily="18" charset="0"/>
                                  </a:rPr>
                                  <m:t>𝑩</m:t>
                                </m:r>
                                <m:r>
                                  <a:rPr lang="en-GB" b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010790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38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11507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smtClean="0">
                                    <a:latin typeface="Cambria Math" panose="02040503050406030204" pitchFamily="18" charset="0"/>
                                  </a:rPr>
                                  <m:t>𝑭</m:t>
                                </m:r>
                                <m:r>
                                  <a:rPr lang="en-GB" b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26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22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43582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3D30050C-9271-49B9-ACB5-8893AFA4994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789287"/>
                  </p:ext>
                </p:extLst>
              </p:nvPr>
            </p:nvGraphicFramePr>
            <p:xfrm>
              <a:off x="5677535" y="1670929"/>
              <a:ext cx="2314322" cy="111252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68693">
                      <a:extLst>
                        <a:ext uri="{9D8B030D-6E8A-4147-A177-3AD203B41FA5}">
                          <a16:colId xmlns:a16="http://schemas.microsoft.com/office/drawing/2014/main" val="1266607211"/>
                        </a:ext>
                      </a:extLst>
                    </a:gridCol>
                    <a:gridCol w="681736">
                      <a:extLst>
                        <a:ext uri="{9D8B030D-6E8A-4147-A177-3AD203B41FA5}">
                          <a16:colId xmlns:a16="http://schemas.microsoft.com/office/drawing/2014/main" val="107775848"/>
                        </a:ext>
                      </a:extLst>
                    </a:gridCol>
                    <a:gridCol w="663893">
                      <a:extLst>
                        <a:ext uri="{9D8B030D-6E8A-4147-A177-3AD203B41FA5}">
                          <a16:colId xmlns:a16="http://schemas.microsoft.com/office/drawing/2014/main" val="22174643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41593" t="-1639" r="-9823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50459" t="-1639" r="-1835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010790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29" t="-101639" r="-140881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38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11507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29" t="-201639" r="-140881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26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22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435825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F3AB3023-6568-41ED-951F-70BF2C685816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1131348" y="1670929"/>
              <a:ext cx="2314322" cy="111252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68693">
                      <a:extLst>
                        <a:ext uri="{9D8B030D-6E8A-4147-A177-3AD203B41FA5}">
                          <a16:colId xmlns:a16="http://schemas.microsoft.com/office/drawing/2014/main" val="1266607211"/>
                        </a:ext>
                      </a:extLst>
                    </a:gridCol>
                    <a:gridCol w="681736">
                      <a:extLst>
                        <a:ext uri="{9D8B030D-6E8A-4147-A177-3AD203B41FA5}">
                          <a16:colId xmlns:a16="http://schemas.microsoft.com/office/drawing/2014/main" val="107775848"/>
                        </a:ext>
                      </a:extLst>
                    </a:gridCol>
                    <a:gridCol w="663893">
                      <a:extLst>
                        <a:ext uri="{9D8B030D-6E8A-4147-A177-3AD203B41FA5}">
                          <a16:colId xmlns:a16="http://schemas.microsoft.com/office/drawing/2014/main" val="22174643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</m:oMath>
                            </m:oMathPara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𝑮</m:t>
                                </m:r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010790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𝑺</m:t>
                                </m:r>
                              </m:oMath>
                            </m:oMathPara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34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11507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𝑺</m:t>
                                </m:r>
                                <m:r>
                                  <a:rPr lang="en-GB" b="1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oMath>
                            </m:oMathPara>
                          </a14:m>
                          <a:endParaRPr lang="en-GB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32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43582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F3AB3023-6568-41ED-951F-70BF2C68581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16511599"/>
                  </p:ext>
                </p:extLst>
              </p:nvPr>
            </p:nvGraphicFramePr>
            <p:xfrm>
              <a:off x="1131348" y="1670929"/>
              <a:ext cx="2314322" cy="1112520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968693">
                      <a:extLst>
                        <a:ext uri="{9D8B030D-6E8A-4147-A177-3AD203B41FA5}">
                          <a16:colId xmlns:a16="http://schemas.microsoft.com/office/drawing/2014/main" val="1266607211"/>
                        </a:ext>
                      </a:extLst>
                    </a:gridCol>
                    <a:gridCol w="681736">
                      <a:extLst>
                        <a:ext uri="{9D8B030D-6E8A-4147-A177-3AD203B41FA5}">
                          <a16:colId xmlns:a16="http://schemas.microsoft.com/office/drawing/2014/main" val="107775848"/>
                        </a:ext>
                      </a:extLst>
                    </a:gridCol>
                    <a:gridCol w="663893">
                      <a:extLst>
                        <a:ext uri="{9D8B030D-6E8A-4147-A177-3AD203B41FA5}">
                          <a16:colId xmlns:a16="http://schemas.microsoft.com/office/drawing/2014/main" val="2217464304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41593" t="-1639" r="-98230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250459" t="-1639" r="-1835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0107903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629" t="-101639" r="-140881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34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115074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629" t="-201639" r="-140881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16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32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6435825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8931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EC87CD-41A7-446C-AAE9-6ECFB53563F8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17559</TotalTime>
  <Words>353</Words>
  <Application>Microsoft Office PowerPoint</Application>
  <PresentationFormat>On-screen Show (4:3)</PresentationFormat>
  <Paragraphs>78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2.2) Conditional probability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553</cp:revision>
  <dcterms:created xsi:type="dcterms:W3CDTF">2020-05-18T02:11:06Z</dcterms:created>
  <dcterms:modified xsi:type="dcterms:W3CDTF">2021-09-04T20:25:33Z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