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90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2.1) Measures of central tendency</a:t>
            </a:r>
          </a:p>
        </p:txBody>
      </p:sp>
    </p:spTree>
    <p:extLst>
      <p:ext uri="{BB962C8B-B14F-4D97-AF65-F5344CB8AC3E}">
        <p14:creationId xmlns:p14="http://schemas.microsoft.com/office/powerpoint/2010/main" val="25904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mode of the scores: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mode of the scores: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65424781"/>
                  </p:ext>
                </p:extLst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588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an estimate for the mean score: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an estimate for the mean score: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=4.48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6516465"/>
                  </p:ext>
                </p:extLst>
              </p:nvPr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5297274"/>
                  </p:ext>
                </p:extLst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2436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an estimate for the mean score: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an estimate for the mean score: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=5.67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6904566"/>
                  </p:ext>
                </p:extLst>
              </p:nvPr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8552856"/>
                  </p:ext>
                </p:extLst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9676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interval containing the median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interval containing the median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7286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72860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21958" y="1052900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4322917"/>
                  </p:ext>
                </p:extLst>
              </p:nvPr>
            </p:nvGraphicFramePr>
            <p:xfrm>
              <a:off x="421958" y="1052900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1052900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1723877"/>
                  </p:ext>
                </p:extLst>
              </p:nvPr>
            </p:nvGraphicFramePr>
            <p:xfrm>
              <a:off x="4878773" y="1052900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485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interval containing the median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interval containing the median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32064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320643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21958" y="1100683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5389187"/>
                  </p:ext>
                </p:extLst>
              </p:nvPr>
            </p:nvGraphicFramePr>
            <p:xfrm>
              <a:off x="421958" y="1100683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1100683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88547716"/>
                  </p:ext>
                </p:extLst>
              </p:nvPr>
            </p:nvGraphicFramePr>
            <p:xfrm>
              <a:off x="4878773" y="1100683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3265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modal class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modal class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6226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Find an estimate for the mean time: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Find an estimate for the mean time: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=4.8125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3866015"/>
                  </p:ext>
                </p:extLst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8333" r="-100651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106557" r="-100651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326" t="-106557" r="-651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206557" r="-100651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326" t="-206557" r="-651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311667" r="-100651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326" t="-311667" r="-651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8333" r="-100651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1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654" t="-106557" r="-98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2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654" t="-206557" r="-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3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654" t="-306557" r="-98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367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class containing the median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class containing the median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61995" y="923330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4576378"/>
                  </p:ext>
                </p:extLst>
              </p:nvPr>
            </p:nvGraphicFramePr>
            <p:xfrm>
              <a:off x="4861995" y="923330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3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106557" r="-980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206557" r="-980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306557" r="-980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6B9DF222-F543-4C6E-B35F-306DF5538B50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928410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6B9DF222-F543-4C6E-B35F-306DF5538B5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74598538"/>
                  </p:ext>
                </p:extLst>
              </p:nvPr>
            </p:nvGraphicFramePr>
            <p:xfrm>
              <a:off x="414432" y="928410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651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1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2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11667" r="-100651" b="-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311667" r="-651" b="-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959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modal class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down the modal class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923330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923330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3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106557" r="-980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206557" r="-980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306557" r="-980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4814E59-0364-4AA0-8EE2-085DA5DEB473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1544" y="928410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4814E59-0364-4AA0-8EE2-085DA5DEB47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8847038"/>
                  </p:ext>
                </p:extLst>
              </p:nvPr>
            </p:nvGraphicFramePr>
            <p:xfrm>
              <a:off x="481544" y="928410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651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1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2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11667" r="-100651" b="-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311667" r="-651" b="-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8217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table shows the length of time for different people to complete a task: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Calculate the mean.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table shows the length of time for different people to complete a task: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Calculate the mean.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minutes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8D6CD82-0B88-4142-AF17-A69C11108888}"/>
              </a:ext>
            </a:extLst>
          </p:cNvPr>
          <p:cNvGraphicFramePr>
            <a:graphicFrameLocks noGrp="1"/>
          </p:cNvGraphicFramePr>
          <p:nvPr/>
        </p:nvGraphicFramePr>
        <p:xfrm>
          <a:off x="152975" y="1154150"/>
          <a:ext cx="4256014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597">
                  <a:extLst>
                    <a:ext uri="{9D8B030D-6E8A-4147-A177-3AD203B41FA5}">
                      <a16:colId xmlns:a16="http://schemas.microsoft.com/office/drawing/2014/main" val="1921764121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896998362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153012456"/>
                    </a:ext>
                  </a:extLst>
                </a:gridCol>
                <a:gridCol w="520118">
                  <a:extLst>
                    <a:ext uri="{9D8B030D-6E8A-4147-A177-3AD203B41FA5}">
                      <a16:colId xmlns:a16="http://schemas.microsoft.com/office/drawing/2014/main" val="3261606350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4125871933"/>
                    </a:ext>
                  </a:extLst>
                </a:gridCol>
                <a:gridCol w="503340">
                  <a:extLst>
                    <a:ext uri="{9D8B030D-6E8A-4147-A177-3AD203B41FA5}">
                      <a16:colId xmlns:a16="http://schemas.microsoft.com/office/drawing/2014/main" val="1163398103"/>
                    </a:ext>
                  </a:extLst>
                </a:gridCol>
                <a:gridCol w="491330">
                  <a:extLst>
                    <a:ext uri="{9D8B030D-6E8A-4147-A177-3AD203B41FA5}">
                      <a16:colId xmlns:a16="http://schemas.microsoft.com/office/drawing/2014/main" val="3675434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87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Time (minutes)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80531"/>
                  </a:ext>
                </a:extLst>
              </a:tr>
            </a:tbl>
          </a:graphicData>
        </a:graphic>
      </p:graphicFrame>
      <p:graphicFrame>
        <p:nvGraphicFramePr>
          <p:cNvPr id="14" name="Table 5">
            <a:extLst>
              <a:ext uri="{FF2B5EF4-FFF2-40B4-BE49-F238E27FC236}">
                <a16:creationId xmlns:a16="http://schemas.microsoft.com/office/drawing/2014/main" id="{9AFDCF25-62A2-467C-AC28-BCB3DB296E9B}"/>
              </a:ext>
            </a:extLst>
          </p:cNvPr>
          <p:cNvGraphicFramePr>
            <a:graphicFrameLocks noGrp="1"/>
          </p:cNvGraphicFramePr>
          <p:nvPr/>
        </p:nvGraphicFramePr>
        <p:xfrm>
          <a:off x="4724975" y="1154149"/>
          <a:ext cx="4256014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597">
                  <a:extLst>
                    <a:ext uri="{9D8B030D-6E8A-4147-A177-3AD203B41FA5}">
                      <a16:colId xmlns:a16="http://schemas.microsoft.com/office/drawing/2014/main" val="1921764121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896998362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153012456"/>
                    </a:ext>
                  </a:extLst>
                </a:gridCol>
                <a:gridCol w="520118">
                  <a:extLst>
                    <a:ext uri="{9D8B030D-6E8A-4147-A177-3AD203B41FA5}">
                      <a16:colId xmlns:a16="http://schemas.microsoft.com/office/drawing/2014/main" val="3261606350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4125871933"/>
                    </a:ext>
                  </a:extLst>
                </a:gridCol>
                <a:gridCol w="503340">
                  <a:extLst>
                    <a:ext uri="{9D8B030D-6E8A-4147-A177-3AD203B41FA5}">
                      <a16:colId xmlns:a16="http://schemas.microsoft.com/office/drawing/2014/main" val="1163398103"/>
                    </a:ext>
                  </a:extLst>
                </a:gridCol>
                <a:gridCol w="491330">
                  <a:extLst>
                    <a:ext uri="{9D8B030D-6E8A-4147-A177-3AD203B41FA5}">
                      <a16:colId xmlns:a16="http://schemas.microsoft.com/office/drawing/2014/main" val="3675434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87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Time (minutes)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80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77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mean: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2, 3, 7, 9, 1, 8, 6, 3, 0, 1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mean: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142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table shows the length of time for different people to complete a task: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Find the median: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table shows the length of time for different people to complete a task: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Find the median: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minutes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8D6CD82-0B88-4142-AF17-A69C11108888}"/>
              </a:ext>
            </a:extLst>
          </p:cNvPr>
          <p:cNvGraphicFramePr>
            <a:graphicFrameLocks noGrp="1"/>
          </p:cNvGraphicFramePr>
          <p:nvPr/>
        </p:nvGraphicFramePr>
        <p:xfrm>
          <a:off x="152975" y="1154150"/>
          <a:ext cx="4256014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597">
                  <a:extLst>
                    <a:ext uri="{9D8B030D-6E8A-4147-A177-3AD203B41FA5}">
                      <a16:colId xmlns:a16="http://schemas.microsoft.com/office/drawing/2014/main" val="1921764121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896998362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153012456"/>
                    </a:ext>
                  </a:extLst>
                </a:gridCol>
                <a:gridCol w="520118">
                  <a:extLst>
                    <a:ext uri="{9D8B030D-6E8A-4147-A177-3AD203B41FA5}">
                      <a16:colId xmlns:a16="http://schemas.microsoft.com/office/drawing/2014/main" val="3261606350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4125871933"/>
                    </a:ext>
                  </a:extLst>
                </a:gridCol>
                <a:gridCol w="503340">
                  <a:extLst>
                    <a:ext uri="{9D8B030D-6E8A-4147-A177-3AD203B41FA5}">
                      <a16:colId xmlns:a16="http://schemas.microsoft.com/office/drawing/2014/main" val="1163398103"/>
                    </a:ext>
                  </a:extLst>
                </a:gridCol>
                <a:gridCol w="491330">
                  <a:extLst>
                    <a:ext uri="{9D8B030D-6E8A-4147-A177-3AD203B41FA5}">
                      <a16:colId xmlns:a16="http://schemas.microsoft.com/office/drawing/2014/main" val="3675434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87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Time (minutes)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80531"/>
                  </a:ext>
                </a:extLst>
              </a:tr>
            </a:tbl>
          </a:graphicData>
        </a:graphic>
      </p:graphicFrame>
      <p:graphicFrame>
        <p:nvGraphicFramePr>
          <p:cNvPr id="14" name="Table 5">
            <a:extLst>
              <a:ext uri="{FF2B5EF4-FFF2-40B4-BE49-F238E27FC236}">
                <a16:creationId xmlns:a16="http://schemas.microsoft.com/office/drawing/2014/main" id="{9AFDCF25-62A2-467C-AC28-BCB3DB296E9B}"/>
              </a:ext>
            </a:extLst>
          </p:cNvPr>
          <p:cNvGraphicFramePr>
            <a:graphicFrameLocks noGrp="1"/>
          </p:cNvGraphicFramePr>
          <p:nvPr/>
        </p:nvGraphicFramePr>
        <p:xfrm>
          <a:off x="4724975" y="1154149"/>
          <a:ext cx="4256014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597">
                  <a:extLst>
                    <a:ext uri="{9D8B030D-6E8A-4147-A177-3AD203B41FA5}">
                      <a16:colId xmlns:a16="http://schemas.microsoft.com/office/drawing/2014/main" val="1921764121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896998362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153012456"/>
                    </a:ext>
                  </a:extLst>
                </a:gridCol>
                <a:gridCol w="520118">
                  <a:extLst>
                    <a:ext uri="{9D8B030D-6E8A-4147-A177-3AD203B41FA5}">
                      <a16:colId xmlns:a16="http://schemas.microsoft.com/office/drawing/2014/main" val="3261606350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4125871933"/>
                    </a:ext>
                  </a:extLst>
                </a:gridCol>
                <a:gridCol w="503340">
                  <a:extLst>
                    <a:ext uri="{9D8B030D-6E8A-4147-A177-3AD203B41FA5}">
                      <a16:colId xmlns:a16="http://schemas.microsoft.com/office/drawing/2014/main" val="1163398103"/>
                    </a:ext>
                  </a:extLst>
                </a:gridCol>
                <a:gridCol w="491330">
                  <a:extLst>
                    <a:ext uri="{9D8B030D-6E8A-4147-A177-3AD203B41FA5}">
                      <a16:colId xmlns:a16="http://schemas.microsoft.com/office/drawing/2014/main" val="3675434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87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Time (minutes)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80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11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table shows the length of time for different people to complete a task: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Write down the mode.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table shows the length of time for different people to complete a task: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Write down the mode.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minutes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92780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8D6CD82-0B88-4142-AF17-A69C111088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975" y="1154150"/>
          <a:ext cx="4256014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597">
                  <a:extLst>
                    <a:ext uri="{9D8B030D-6E8A-4147-A177-3AD203B41FA5}">
                      <a16:colId xmlns:a16="http://schemas.microsoft.com/office/drawing/2014/main" val="1921764121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896998362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153012456"/>
                    </a:ext>
                  </a:extLst>
                </a:gridCol>
                <a:gridCol w="520118">
                  <a:extLst>
                    <a:ext uri="{9D8B030D-6E8A-4147-A177-3AD203B41FA5}">
                      <a16:colId xmlns:a16="http://schemas.microsoft.com/office/drawing/2014/main" val="3261606350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4125871933"/>
                    </a:ext>
                  </a:extLst>
                </a:gridCol>
                <a:gridCol w="503340">
                  <a:extLst>
                    <a:ext uri="{9D8B030D-6E8A-4147-A177-3AD203B41FA5}">
                      <a16:colId xmlns:a16="http://schemas.microsoft.com/office/drawing/2014/main" val="1163398103"/>
                    </a:ext>
                  </a:extLst>
                </a:gridCol>
                <a:gridCol w="491330">
                  <a:extLst>
                    <a:ext uri="{9D8B030D-6E8A-4147-A177-3AD203B41FA5}">
                      <a16:colId xmlns:a16="http://schemas.microsoft.com/office/drawing/2014/main" val="3675434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87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Time (minutes)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80531"/>
                  </a:ext>
                </a:extLst>
              </a:tr>
            </a:tbl>
          </a:graphicData>
        </a:graphic>
      </p:graphicFrame>
      <p:graphicFrame>
        <p:nvGraphicFramePr>
          <p:cNvPr id="14" name="Table 5">
            <a:extLst>
              <a:ext uri="{FF2B5EF4-FFF2-40B4-BE49-F238E27FC236}">
                <a16:creationId xmlns:a16="http://schemas.microsoft.com/office/drawing/2014/main" id="{9AFDCF25-62A2-467C-AC28-BCB3DB296E9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24975" y="1154149"/>
          <a:ext cx="4256014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597">
                  <a:extLst>
                    <a:ext uri="{9D8B030D-6E8A-4147-A177-3AD203B41FA5}">
                      <a16:colId xmlns:a16="http://schemas.microsoft.com/office/drawing/2014/main" val="1921764121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896998362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153012456"/>
                    </a:ext>
                  </a:extLst>
                </a:gridCol>
                <a:gridCol w="520118">
                  <a:extLst>
                    <a:ext uri="{9D8B030D-6E8A-4147-A177-3AD203B41FA5}">
                      <a16:colId xmlns:a16="http://schemas.microsoft.com/office/drawing/2014/main" val="3261606350"/>
                    </a:ext>
                  </a:extLst>
                </a:gridCol>
                <a:gridCol w="494950">
                  <a:extLst>
                    <a:ext uri="{9D8B030D-6E8A-4147-A177-3AD203B41FA5}">
                      <a16:colId xmlns:a16="http://schemas.microsoft.com/office/drawing/2014/main" val="4125871933"/>
                    </a:ext>
                  </a:extLst>
                </a:gridCol>
                <a:gridCol w="503340">
                  <a:extLst>
                    <a:ext uri="{9D8B030D-6E8A-4147-A177-3AD203B41FA5}">
                      <a16:colId xmlns:a16="http://schemas.microsoft.com/office/drawing/2014/main" val="1163398103"/>
                    </a:ext>
                  </a:extLst>
                </a:gridCol>
                <a:gridCol w="491330">
                  <a:extLst>
                    <a:ext uri="{9D8B030D-6E8A-4147-A177-3AD203B41FA5}">
                      <a16:colId xmlns:a16="http://schemas.microsoft.com/office/drawing/2014/main" val="3675434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87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Time (minutes)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80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69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The mean maths score of 10 pupils in class A is 26.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mean maths score of 40 pupils in class B is 57.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overall mean of all the pupils’ marks.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teacher realises they mismarked one student’s paper; he should have received 90 instead of 95. Explain the effect on the mean and median.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The mean maths score of 20 pupils in class A is 62.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mean maths score of 30 pupils in class B is 75.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the overall mean of all the pupils’ marks.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teacher realises they mismarked one student’s paper; he should have received 100 instead of 95. Explain the effect on the mean and median.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59278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69.8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Mean increased, median unaffected.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92780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176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median: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2, 3, 7, 9, 1, 8, 6, 3, 0, 1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median: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50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median: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2, 3, 7, 9, 1, 8, 6, 3, 0, 1, 9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median: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312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mode: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2, 3, 7, 9, 1, 8, 6, 3, 0, 1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mode: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8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the mean height: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the mean height: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=2.7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507222" y="923330"/>
              <a:ext cx="1756095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6095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Height,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 (cm)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0.9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1.8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2.7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3.6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651218"/>
                  </p:ext>
                </p:extLst>
              </p:nvPr>
            </p:nvGraphicFramePr>
            <p:xfrm>
              <a:off x="1507222" y="923330"/>
              <a:ext cx="1756095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6095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8333" r="-692" b="-51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106557" r="-692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206557" r="-692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306557" r="-692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406557" r="-692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506557" r="-692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0FB65410-0486-4EB0-BB46-97761BE10877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979952" y="914400"/>
              <a:ext cx="1756095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6095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Height,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 (cm)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4.9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3.8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2.7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1.6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0FB65410-0486-4EB0-BB46-97761BE1087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1287367"/>
                  </p:ext>
                </p:extLst>
              </p:nvPr>
            </p:nvGraphicFramePr>
            <p:xfrm>
              <a:off x="5979952" y="914400"/>
              <a:ext cx="1756095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6095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5" t="-8333" r="-690" b="-51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5" t="-106557" r="-690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5" t="-206557" r="-690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5" t="-306557" r="-69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5" t="-406557" r="-69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5" t="-506557" r="-69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2675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the mean score: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the mean score: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=2.09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5163432"/>
                  </p:ext>
                </p:extLst>
              </p:nvPr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41568003"/>
                  </p:ext>
                </p:extLst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7920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median score: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median score: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86707197"/>
                  </p:ext>
                </p:extLst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3472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median score: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median score: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7188660"/>
                  </p:ext>
                </p:extLst>
              </p:nvPr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2046117"/>
                  </p:ext>
                </p:extLst>
              </p:nvPr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2444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0401F2-C529-47D1-8FB5-62137EF551FA}">
  <ds:schemaRefs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17009</TotalTime>
  <Words>1436</Words>
  <Application>Microsoft Office PowerPoint</Application>
  <PresentationFormat>On-screen Show (4:3)</PresentationFormat>
  <Paragraphs>511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Cambria Math</vt:lpstr>
      <vt:lpstr>Candara</vt:lpstr>
      <vt:lpstr>Office Theme</vt:lpstr>
      <vt:lpstr>2.1) Measures of central tendency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594</cp:revision>
  <dcterms:created xsi:type="dcterms:W3CDTF">2020-05-18T02:11:06Z</dcterms:created>
  <dcterms:modified xsi:type="dcterms:W3CDTF">2021-09-04T14:35:14Z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