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9"/>
  </p:notesMasterIdLst>
  <p:handoutMasterIdLst>
    <p:handoutMasterId r:id="rId10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2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0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slide" Target="slide9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2.xml"/><Relationship Id="rId5" Type="http://schemas.openxmlformats.org/officeDocument/2006/relationships/slide" Target="slide66.xml"/><Relationship Id="rId4" Type="http://schemas.openxmlformats.org/officeDocument/2006/relationships/slide" Target="slide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2" Type="http://schemas.openxmlformats.org/officeDocument/2006/relationships/image" Target="../media/image22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0.png"/><Relationship Id="rId2" Type="http://schemas.openxmlformats.org/officeDocument/2006/relationships/image" Target="../media/image22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1.png"/><Relationship Id="rId2" Type="http://schemas.openxmlformats.org/officeDocument/2006/relationships/image" Target="../media/image22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image" Target="../media/image22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23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2.png"/><Relationship Id="rId4" Type="http://schemas.openxmlformats.org/officeDocument/2006/relationships/image" Target="../media/image26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176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2340.png"/><Relationship Id="rId7" Type="http://schemas.openxmlformats.org/officeDocument/2006/relationships/image" Target="../media/image195.png"/><Relationship Id="rId2" Type="http://schemas.openxmlformats.org/officeDocument/2006/relationships/image" Target="../media/image23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6.png"/><Relationship Id="rId5" Type="http://schemas.openxmlformats.org/officeDocument/2006/relationships/image" Target="../media/image178.png"/><Relationship Id="rId10" Type="http://schemas.openxmlformats.org/officeDocument/2006/relationships/image" Target="../media/image2914.png"/><Relationship Id="rId4" Type="http://schemas.openxmlformats.org/officeDocument/2006/relationships/image" Target="../media/image177.png"/><Relationship Id="rId9" Type="http://schemas.openxmlformats.org/officeDocument/2006/relationships/image" Target="../media/image1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0.png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2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0.png"/><Relationship Id="rId2" Type="http://schemas.openxmlformats.org/officeDocument/2006/relationships/image" Target="../media/image85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0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10.png"/><Relationship Id="rId5" Type="http://schemas.openxmlformats.org/officeDocument/2006/relationships/image" Target="../media/image8710.png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1.png"/><Relationship Id="rId2" Type="http://schemas.openxmlformats.org/officeDocument/2006/relationships/image" Target="../media/image89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0.png"/><Relationship Id="rId2" Type="http://schemas.openxmlformats.org/officeDocument/2006/relationships/image" Target="../media/image95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0.png"/><Relationship Id="rId2" Type="http://schemas.openxmlformats.org/officeDocument/2006/relationships/image" Target="../media/image98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1.png"/><Relationship Id="rId2" Type="http://schemas.openxmlformats.org/officeDocument/2006/relationships/image" Target="../media/image89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7" Type="http://schemas.openxmlformats.org/officeDocument/2006/relationships/image" Target="NULL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41.png"/><Relationship Id="rId7" Type="http://schemas.openxmlformats.org/officeDocument/2006/relationships/image" Target="NUL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10.png"/><Relationship Id="rId2" Type="http://schemas.openxmlformats.org/officeDocument/2006/relationships/image" Target="../media/image10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10.png"/><Relationship Id="rId2" Type="http://schemas.openxmlformats.org/officeDocument/2006/relationships/image" Target="../media/image104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4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7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10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9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1.png"/><Relationship Id="rId2" Type="http://schemas.openxmlformats.org/officeDocument/2006/relationships/image" Target="../media/image37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1.png"/><Relationship Id="rId2" Type="http://schemas.openxmlformats.org/officeDocument/2006/relationships/image" Target="../media/image37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3" Type="http://schemas.openxmlformats.org/officeDocument/2006/relationships/image" Target="../media/image3661.png"/><Relationship Id="rId7" Type="http://schemas.openxmlformats.org/officeDocument/2006/relationships/image" Target="../media/image553.png"/><Relationship Id="rId2" Type="http://schemas.openxmlformats.org/officeDocument/2006/relationships/image" Target="../media/image36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2.png"/><Relationship Id="rId5" Type="http://schemas.openxmlformats.org/officeDocument/2006/relationships/image" Target="../media/image551.pn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10.png"/><Relationship Id="rId2" Type="http://schemas.openxmlformats.org/officeDocument/2006/relationships/image" Target="../media/image121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10.png"/><Relationship Id="rId2" Type="http://schemas.openxmlformats.org/officeDocument/2006/relationships/image" Target="../media/image124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desmos.com/" TargetMode="External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3" Type="http://schemas.openxmlformats.org/officeDocument/2006/relationships/image" Target="../media/image3681.png"/><Relationship Id="rId7" Type="http://schemas.openxmlformats.org/officeDocument/2006/relationships/image" Target="../media/image557.png"/><Relationship Id="rId2" Type="http://schemas.openxmlformats.org/officeDocument/2006/relationships/image" Target="../media/image36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6.png"/><Relationship Id="rId5" Type="http://schemas.openxmlformats.org/officeDocument/2006/relationships/image" Target="../media/image555.png"/><Relationship Id="rId4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1.png"/><Relationship Id="rId7" Type="http://schemas.openxmlformats.org/officeDocument/2006/relationships/hyperlink" Target="https://www.desmos.com/" TargetMode="External"/><Relationship Id="rId2" Type="http://schemas.openxmlformats.org/officeDocument/2006/relationships/image" Target="../media/image36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3.png"/><Relationship Id="rId5" Type="http://schemas.openxmlformats.org/officeDocument/2006/relationships/image" Target="../media/image78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0.png"/><Relationship Id="rId7" Type="http://schemas.openxmlformats.org/officeDocument/2006/relationships/hyperlink" Target="https://www.desmos.com/" TargetMode="External"/><Relationship Id="rId2" Type="http://schemas.openxmlformats.org/officeDocument/2006/relationships/image" Target="../media/image8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11.png"/><Relationship Id="rId5" Type="http://schemas.openxmlformats.org/officeDocument/2006/relationships/image" Target="../media/image8711.png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2.png"/><Relationship Id="rId2" Type="http://schemas.openxmlformats.org/officeDocument/2006/relationships/image" Target="../media/image11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desmos.com/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10.png"/><Relationship Id="rId2" Type="http://schemas.openxmlformats.org/officeDocument/2006/relationships/image" Target="../media/image13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10.png"/><Relationship Id="rId2" Type="http://schemas.openxmlformats.org/officeDocument/2006/relationships/image" Target="../media/image134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1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10.png"/><Relationship Id="rId2" Type="http://schemas.openxmlformats.org/officeDocument/2006/relationships/image" Target="../media/image137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1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0.png"/><Relationship Id="rId2" Type="http://schemas.openxmlformats.org/officeDocument/2006/relationships/image" Target="../media/image140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10.png"/><Relationship Id="rId2" Type="http://schemas.openxmlformats.org/officeDocument/2006/relationships/image" Target="../media/image14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10.png"/><Relationship Id="rId2" Type="http://schemas.openxmlformats.org/officeDocument/2006/relationships/image" Target="../media/image146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8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10.png"/><Relationship Id="rId2" Type="http://schemas.openxmlformats.org/officeDocument/2006/relationships/image" Target="../media/image149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1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61.png"/><Relationship Id="rId4" Type="http://schemas.openxmlformats.org/officeDocument/2006/relationships/image" Target="../media/image135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4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0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Quadratics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03305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2.1) Solving quadratic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2.2) Completing the square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2.3)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2.4) Quadratic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2.5) The discriminant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2.6) Modelling with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9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96012"/>
              </a:xfrm>
              <a:prstGeom prst="rect">
                <a:avLst/>
              </a:prstGeom>
              <a:blipFill>
                <a:blip r:embed="rId2"/>
                <a:stretch>
                  <a:fillRect l="-2000" t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6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6063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78761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78761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−12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+32=0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−10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3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−17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=±4,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8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+215=0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931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7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9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99395"/>
              </a:xfrm>
              <a:prstGeom prst="rect">
                <a:avLst/>
              </a:prstGeom>
              <a:blipFill>
                <a:blip r:embed="rId2"/>
                <a:stretch>
                  <a:fillRect l="-2000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99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99395"/>
              </a:xfrm>
              <a:prstGeom prst="rect">
                <a:avLst/>
              </a:prstGeom>
              <a:blipFill>
                <a:blip r:embed="rId3"/>
                <a:stretch>
                  <a:fillRect l="-2000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9312"/>
                <a:ext cx="4572001" cy="784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9312"/>
                <a:ext cx="4572001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2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54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542799"/>
              </a:xfrm>
              <a:prstGeom prst="rect">
                <a:avLst/>
              </a:prstGeom>
              <a:blipFill>
                <a:blip r:embed="rId2"/>
                <a:stretch>
                  <a:fillRect l="-2000" t="-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0919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0919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6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17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173468"/>
              </a:xfrm>
              <a:prstGeom prst="rect">
                <a:avLst/>
              </a:prstGeom>
              <a:blipFill>
                <a:blip r:embed="rId2"/>
                <a:stretch>
                  <a:fillRect l="-2000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09195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09195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979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979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2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+25=0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7478970"/>
              </a:xfrm>
              <a:prstGeom prst="rect">
                <a:avLst/>
              </a:prstGeom>
              <a:blipFill>
                <a:blip r:embed="rId2"/>
                <a:stretch>
                  <a:fillRect l="-2000" t="-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9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+25=0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7478970"/>
              </a:xfrm>
              <a:prstGeom prst="rect">
                <a:avLst/>
              </a:prstGeom>
              <a:blipFill>
                <a:blip r:embed="rId2"/>
                <a:stretch>
                  <a:fillRect l="-2000" t="-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6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Solving quadratic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6001643"/>
              </a:xfrm>
              <a:prstGeom prst="rect">
                <a:avLst/>
              </a:prstGeom>
              <a:blipFill>
                <a:blip r:embed="rId2"/>
                <a:stretch>
                  <a:fillRect l="-2000" t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62979"/>
              </a:xfrm>
              <a:prstGeom prst="rect">
                <a:avLst/>
              </a:prstGeom>
              <a:blipFill>
                <a:blip r:embed="rId3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=−36,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=−18,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=−9,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89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1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</a:t>
                </a:r>
                <a:r>
                  <a:rPr lang="en-GB" sz="2400" dirty="0">
                    <a:latin typeface="Candara" panose="020E0502030303020204" pitchFamily="34" charset="0"/>
                  </a:rPr>
                  <a:t>factorising</a:t>
                </a:r>
                <a:r>
                  <a:rPr lang="en-US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+25=0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262979"/>
              </a:xfrm>
              <a:prstGeom prst="rect">
                <a:avLst/>
              </a:prstGeom>
              <a:blipFill>
                <a:blip r:embed="rId2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+11=0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+27=0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62979"/>
              </a:xfrm>
              <a:prstGeom prst="rect">
                <a:avLst/>
              </a:prstGeom>
              <a:blipFill>
                <a:blip r:embed="rId3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=−11,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=−9,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893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6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+32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462760"/>
              </a:xfrm>
              <a:prstGeom prst="rect">
                <a:avLst/>
              </a:prstGeom>
              <a:blipFill>
                <a:blip r:embed="rId3"/>
                <a:stretch>
                  <a:fillRect l="-2000" t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389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389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+30=0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−30=0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−42=0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=−7,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5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factorising: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2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Solve: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6+5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−6+5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Solve: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912AAB-95C4-4BEA-9164-F3E1F5041608}"/>
                  </a:ext>
                </a:extLst>
              </p:cNvPr>
              <p:cNvSpPr/>
              <p:nvPr/>
            </p:nvSpPr>
            <p:spPr>
              <a:xfrm>
                <a:off x="4572000" y="1290428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912AAB-95C4-4BEA-9164-F3E1F5041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0428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6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with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with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4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with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−11=0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with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−13+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309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309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739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6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with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−11=0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with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13+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141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141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739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8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solutions to a quadratic equation are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25+24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What is the quadratic equation?</a:t>
                </a:r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418209"/>
              </a:xfrm>
              <a:prstGeom prst="rect">
                <a:avLst/>
              </a:prstGeom>
              <a:blipFill>
                <a:blip r:embed="rId2"/>
                <a:stretch>
                  <a:fillRect l="-2000" t="-3448" b="-9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solutions to a quadratic equation are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36+8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What is the quadratic equation?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18209"/>
              </a:xfrm>
              <a:prstGeom prst="rect">
                <a:avLst/>
              </a:prstGeom>
              <a:blipFill>
                <a:blip r:embed="rId3"/>
                <a:stretch>
                  <a:fillRect l="-2000" t="-3448" b="-90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95823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823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8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373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373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3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How many real roots are there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 r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How many real roots are there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+17=0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524315"/>
              </a:xfrm>
              <a:prstGeom prst="rect">
                <a:avLst/>
              </a:prstGeom>
              <a:blipFill>
                <a:blip r:embed="rId3"/>
                <a:stretch>
                  <a:fillRect l="-2000" t="-1078" r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Two: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=−6,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One: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 real roots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154984"/>
              </a:xfrm>
              <a:prstGeom prst="rect">
                <a:avLst/>
              </a:prstGeom>
              <a:blipFill>
                <a:blip r:embed="rId4"/>
                <a:stretch>
                  <a:fillRect t="-1175" b="-2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6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54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542799"/>
              </a:xfrm>
              <a:prstGeom prst="rect">
                <a:avLst/>
              </a:prstGeom>
              <a:blipFill>
                <a:blip r:embed="rId2"/>
                <a:stretch>
                  <a:fillRect l="-2000" t="-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0919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0919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1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17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173468"/>
              </a:xfrm>
              <a:prstGeom prst="rect">
                <a:avLst/>
              </a:prstGeom>
              <a:blipFill>
                <a:blip r:embed="rId2"/>
                <a:stretch>
                  <a:fillRect l="-2000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09195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09195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7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=−3−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9" y="1234513"/>
                <a:ext cx="4572001" cy="754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754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4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using three methods: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using three methods: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8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area of the rectangle is equal 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square units. 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r="-800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area of the rectangle is equal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8 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square units. 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r="-800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A1C0B02D-D744-4CCA-A8CC-C78B5060FB55}"/>
              </a:ext>
            </a:extLst>
          </p:cNvPr>
          <p:cNvGrpSpPr/>
          <p:nvPr/>
        </p:nvGrpSpPr>
        <p:grpSpPr>
          <a:xfrm>
            <a:off x="162882" y="1441076"/>
            <a:ext cx="3740708" cy="1734496"/>
            <a:chOff x="146127" y="1494206"/>
            <a:chExt cx="3740708" cy="17344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D2D689-DE80-4E6A-BF54-84E47CED2821}"/>
                </a:ext>
              </a:extLst>
            </p:cNvPr>
            <p:cNvSpPr/>
            <p:nvPr/>
          </p:nvSpPr>
          <p:spPr>
            <a:xfrm>
              <a:off x="879866" y="1953818"/>
              <a:ext cx="3006969" cy="127488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Placeholder 1">
                  <a:extLst>
                    <a:ext uri="{FF2B5EF4-FFF2-40B4-BE49-F238E27FC236}">
                      <a16:creationId xmlns:a16="http://schemas.microsoft.com/office/drawing/2014/main" id="{809D87AA-BDA1-49B5-BCC9-4F66C0039D1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95317" y="1494206"/>
                  <a:ext cx="962239" cy="44777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 Placeholder 1">
                  <a:extLst>
                    <a:ext uri="{FF2B5EF4-FFF2-40B4-BE49-F238E27FC236}">
                      <a16:creationId xmlns:a16="http://schemas.microsoft.com/office/drawing/2014/main" id="{809D87AA-BDA1-49B5-BCC9-4F66C0039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317" y="1494206"/>
                  <a:ext cx="962239" cy="4477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Placeholder 1">
                  <a:extLst>
                    <a:ext uri="{FF2B5EF4-FFF2-40B4-BE49-F238E27FC236}">
                      <a16:creationId xmlns:a16="http://schemas.microsoft.com/office/drawing/2014/main" id="{8319A0DF-3673-4CAA-B498-B86318BC741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6127" y="2367373"/>
                  <a:ext cx="754190" cy="44777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 Placeholder 1">
                  <a:extLst>
                    <a:ext uri="{FF2B5EF4-FFF2-40B4-BE49-F238E27FC236}">
                      <a16:creationId xmlns:a16="http://schemas.microsoft.com/office/drawing/2014/main" id="{8319A0DF-3673-4CAA-B498-B86318BC7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127" y="2367373"/>
                  <a:ext cx="754190" cy="4477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D1AEE-8D7F-4A78-86A5-9902C813F9CA}"/>
              </a:ext>
            </a:extLst>
          </p:cNvPr>
          <p:cNvGrpSpPr/>
          <p:nvPr/>
        </p:nvGrpSpPr>
        <p:grpSpPr>
          <a:xfrm>
            <a:off x="5059815" y="1888850"/>
            <a:ext cx="4084185" cy="1815926"/>
            <a:chOff x="5422659" y="1969499"/>
            <a:chExt cx="4084185" cy="18159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AB85AB-7586-4613-A061-3945283BAFED}"/>
                </a:ext>
              </a:extLst>
            </p:cNvPr>
            <p:cNvSpPr/>
            <p:nvPr/>
          </p:nvSpPr>
          <p:spPr>
            <a:xfrm>
              <a:off x="5422659" y="1969499"/>
              <a:ext cx="3006969" cy="127488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Placeholder 1">
                  <a:extLst>
                    <a:ext uri="{FF2B5EF4-FFF2-40B4-BE49-F238E27FC236}">
                      <a16:creationId xmlns:a16="http://schemas.microsoft.com/office/drawing/2014/main" id="{E17EF083-53AE-498A-9A87-FCC1D42B003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38111" y="3337651"/>
                  <a:ext cx="1203308" cy="44777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Placeholder 1">
                  <a:extLst>
                    <a:ext uri="{FF2B5EF4-FFF2-40B4-BE49-F238E27FC236}">
                      <a16:creationId xmlns:a16="http://schemas.microsoft.com/office/drawing/2014/main" id="{E17EF083-53AE-498A-9A87-FCC1D42B0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111" y="3337651"/>
                  <a:ext cx="1203308" cy="4477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Placeholder 1">
                  <a:extLst>
                    <a:ext uri="{FF2B5EF4-FFF2-40B4-BE49-F238E27FC236}">
                      <a16:creationId xmlns:a16="http://schemas.microsoft.com/office/drawing/2014/main" id="{6F38D90D-B739-476F-8D5A-0E7BDEE610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26486" y="2383054"/>
                  <a:ext cx="1080358" cy="447774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 Placeholder 1">
                  <a:extLst>
                    <a:ext uri="{FF2B5EF4-FFF2-40B4-BE49-F238E27FC236}">
                      <a16:creationId xmlns:a16="http://schemas.microsoft.com/office/drawing/2014/main" id="{6F38D90D-B739-476F-8D5A-0E7BDEE61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6486" y="2383054"/>
                  <a:ext cx="1080358" cy="4477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90920" y="371850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20" y="3718509"/>
                <a:ext cx="457200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6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The area of the triangle is equal to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16 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square units. 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r="-3333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The area of the triangle is equal to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square units. Find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r="-3333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E947D87-89AD-4BF4-BDA8-BF5122FD5994}"/>
              </a:ext>
            </a:extLst>
          </p:cNvPr>
          <p:cNvGrpSpPr/>
          <p:nvPr/>
        </p:nvGrpSpPr>
        <p:grpSpPr>
          <a:xfrm>
            <a:off x="753576" y="1519489"/>
            <a:ext cx="2904689" cy="1728193"/>
            <a:chOff x="371167" y="1052736"/>
            <a:chExt cx="2904689" cy="1728193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C675E6D5-543F-4C75-B58F-EAB148ADEF44}"/>
                </a:ext>
              </a:extLst>
            </p:cNvPr>
            <p:cNvSpPr/>
            <p:nvPr/>
          </p:nvSpPr>
          <p:spPr>
            <a:xfrm>
              <a:off x="1475656" y="1052736"/>
              <a:ext cx="1800200" cy="122413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Placeholder 1">
                  <a:extLst>
                    <a:ext uri="{FF2B5EF4-FFF2-40B4-BE49-F238E27FC236}">
                      <a16:creationId xmlns:a16="http://schemas.microsoft.com/office/drawing/2014/main" id="{56F1FEBE-A722-49F4-B3CB-5DF8E5155D1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18737" y="2276873"/>
                  <a:ext cx="1111618" cy="504056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 Placeholder 1">
                  <a:extLst>
                    <a:ext uri="{FF2B5EF4-FFF2-40B4-BE49-F238E27FC236}">
                      <a16:creationId xmlns:a16="http://schemas.microsoft.com/office/drawing/2014/main" id="{56F1FEBE-A722-49F4-B3CB-5DF8E5155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737" y="2276873"/>
                  <a:ext cx="1111618" cy="5040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3CBF09-8718-46BE-9750-CFDC5AA4D776}"/>
                </a:ext>
              </a:extLst>
            </p:cNvPr>
            <p:cNvSpPr/>
            <p:nvPr/>
          </p:nvSpPr>
          <p:spPr>
            <a:xfrm>
              <a:off x="1475656" y="2060848"/>
              <a:ext cx="243081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Placeholder 1">
                  <a:extLst>
                    <a:ext uri="{FF2B5EF4-FFF2-40B4-BE49-F238E27FC236}">
                      <a16:creationId xmlns:a16="http://schemas.microsoft.com/office/drawing/2014/main" id="{9BB354A7-4E24-4AE2-BDCD-5DC86F2F35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1167" y="1412776"/>
                  <a:ext cx="1111618" cy="504056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 Placeholder 1">
                  <a:extLst>
                    <a:ext uri="{FF2B5EF4-FFF2-40B4-BE49-F238E27FC236}">
                      <a16:creationId xmlns:a16="http://schemas.microsoft.com/office/drawing/2014/main" id="{9BB354A7-4E24-4AE2-BDCD-5DC86F2F3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67" y="1412776"/>
                  <a:ext cx="1111618" cy="5040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Placeholder 1">
                  <a:extLst>
                    <a:ext uri="{FF2B5EF4-FFF2-40B4-BE49-F238E27FC236}">
                      <a16:creationId xmlns:a16="http://schemas.microsoft.com/office/drawing/2014/main" id="{E50C59F1-A953-416B-8345-6F2FF96FB7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84926" y="1173948"/>
                  <a:ext cx="607562" cy="504056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 Placeholder 1">
                  <a:extLst>
                    <a:ext uri="{FF2B5EF4-FFF2-40B4-BE49-F238E27FC236}">
                      <a16:creationId xmlns:a16="http://schemas.microsoft.com/office/drawing/2014/main" id="{E50C59F1-A953-416B-8345-6F2FF96FB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926" y="1173948"/>
                  <a:ext cx="607562" cy="504056"/>
                </a:xfrm>
                <a:prstGeom prst="rect">
                  <a:avLst/>
                </a:prstGeom>
                <a:blipFill>
                  <a:blip r:embed="rId6"/>
                  <a:stretch>
                    <a:fillRect r="-50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E4FC83-5B8E-4AB1-B669-E860708C82AD}"/>
              </a:ext>
            </a:extLst>
          </p:cNvPr>
          <p:cNvGrpSpPr/>
          <p:nvPr/>
        </p:nvGrpSpPr>
        <p:grpSpPr>
          <a:xfrm>
            <a:off x="5355619" y="1484783"/>
            <a:ext cx="2716312" cy="1728193"/>
            <a:chOff x="559544" y="1052736"/>
            <a:chExt cx="2716312" cy="1728193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C5ADC2B9-E9E5-43BB-A6A2-359089B7AEB5}"/>
                </a:ext>
              </a:extLst>
            </p:cNvPr>
            <p:cNvSpPr/>
            <p:nvPr/>
          </p:nvSpPr>
          <p:spPr>
            <a:xfrm>
              <a:off x="1475656" y="1052736"/>
              <a:ext cx="1800200" cy="1224136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Placeholder 1">
                  <a:extLst>
                    <a:ext uri="{FF2B5EF4-FFF2-40B4-BE49-F238E27FC236}">
                      <a16:creationId xmlns:a16="http://schemas.microsoft.com/office/drawing/2014/main" id="{A7EDE9EA-D145-4685-81D4-F87041FDE65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18737" y="2276873"/>
                  <a:ext cx="1111618" cy="504056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Placeholder 1">
                  <a:extLst>
                    <a:ext uri="{FF2B5EF4-FFF2-40B4-BE49-F238E27FC236}">
                      <a16:creationId xmlns:a16="http://schemas.microsoft.com/office/drawing/2014/main" id="{A7EDE9EA-D145-4685-81D4-F87041FDE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737" y="2276873"/>
                  <a:ext cx="1111618" cy="5040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AD2D95-3814-4647-8E03-B786B02ADE4E}"/>
                </a:ext>
              </a:extLst>
            </p:cNvPr>
            <p:cNvSpPr/>
            <p:nvPr/>
          </p:nvSpPr>
          <p:spPr>
            <a:xfrm>
              <a:off x="1475656" y="2060848"/>
              <a:ext cx="243081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ndara" panose="020E0502030303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Placeholder 1">
                  <a:extLst>
                    <a:ext uri="{FF2B5EF4-FFF2-40B4-BE49-F238E27FC236}">
                      <a16:creationId xmlns:a16="http://schemas.microsoft.com/office/drawing/2014/main" id="{ABA5FFA6-3956-43A9-A583-FD4216B3B6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59544" y="1412776"/>
                  <a:ext cx="923241" cy="504056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 Placeholder 1">
                  <a:extLst>
                    <a:ext uri="{FF2B5EF4-FFF2-40B4-BE49-F238E27FC236}">
                      <a16:creationId xmlns:a16="http://schemas.microsoft.com/office/drawing/2014/main" id="{ABA5FFA6-3956-43A9-A583-FD4216B3B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44" y="1412776"/>
                  <a:ext cx="923241" cy="5040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Placeholder 1">
                  <a:extLst>
                    <a:ext uri="{FF2B5EF4-FFF2-40B4-BE49-F238E27FC236}">
                      <a16:creationId xmlns:a16="http://schemas.microsoft.com/office/drawing/2014/main" id="{4D17DF9E-C663-4391-852E-FD0F462117B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74546" y="1196753"/>
                  <a:ext cx="607562" cy="504056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 Placeholder 1">
                  <a:extLst>
                    <a:ext uri="{FF2B5EF4-FFF2-40B4-BE49-F238E27FC236}">
                      <a16:creationId xmlns:a16="http://schemas.microsoft.com/office/drawing/2014/main" id="{4D17DF9E-C663-4391-852E-FD0F46211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546" y="1196753"/>
                  <a:ext cx="607562" cy="5040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71999" y="321297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212976"/>
                <a:ext cx="457200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8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Two numbers have a difference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a product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 Find the two numbers.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Two numbers have a difference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a product of</a:t>
                </a:r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 Find the two numbers.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632311"/>
              </a:xfrm>
              <a:prstGeom prst="rect">
                <a:avLst/>
              </a:prstGeom>
              <a:blipFill>
                <a:blip r:embed="rId2"/>
                <a:stretch>
                  <a:fillRect l="-2000" t="-866" r="-3333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Two numbers have a difference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a product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 Find the two numbers.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33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77876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77876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3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Completing the square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6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−8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−6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9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−22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0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blipFill>
                <a:blip r:embed="rId2"/>
                <a:stretch>
                  <a:fillRect l="-2000" t="-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blipFill>
                <a:blip r:embed="rId2"/>
                <a:stretch>
                  <a:fillRect l="-2000" t="-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blipFill>
                <a:blip r:embed="rId2"/>
                <a:stretch>
                  <a:fillRect l="-2000" t="-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blipFill>
                <a:blip r:embed="rId2"/>
                <a:stretch>
                  <a:fillRect l="-2000" t="-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79268"/>
                <a:ext cx="4572001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79268"/>
                <a:ext cx="4572001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262979"/>
              </a:xfrm>
              <a:prstGeom prst="rect">
                <a:avLst/>
              </a:prstGeom>
              <a:blipFill>
                <a:blip r:embed="rId2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−77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632311"/>
              </a:xfrm>
              <a:prstGeom prst="rect">
                <a:avLst/>
              </a:prstGeom>
              <a:blipFill>
                <a:blip r:embed="rId2"/>
                <a:stretch>
                  <a:fillRect l="-2000" t="-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99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4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893647"/>
              </a:xfrm>
              <a:prstGeom prst="rect">
                <a:avLst/>
              </a:prstGeom>
              <a:blipFill>
                <a:blip r:embed="rId2"/>
                <a:stretch>
                  <a:fillRect l="-2000" t="-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6817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681728" cy="2308324"/>
              </a:xfrm>
              <a:prstGeom prst="rect">
                <a:avLst/>
              </a:prstGeom>
              <a:blipFill>
                <a:blip r:embed="rId2"/>
                <a:stretch>
                  <a:fillRect l="-1953" t="-2116" r="-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6817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681728" cy="830997"/>
              </a:xfrm>
              <a:prstGeom prst="rect">
                <a:avLst/>
              </a:prstGeom>
              <a:blipFill>
                <a:blip r:embed="rId3"/>
                <a:stretch>
                  <a:fillRect l="-1953" t="-5882" r="-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1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5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5100"/>
              </a:xfrm>
              <a:prstGeom prst="rect">
                <a:avLst/>
              </a:prstGeom>
              <a:blipFill>
                <a:blip r:embed="rId2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00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37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37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6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Complete the square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7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=−3−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by 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9" y="1234513"/>
                <a:ext cx="4572001" cy="754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754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2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using three methods: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 using three methods: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1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By completing the square, explain why the curve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does not intersect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29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By completing the square, explain why the curve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+51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does not intersect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29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5529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Turning point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(5, 1)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5529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94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A sequence has the n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th</a:t>
                </a:r>
                <a:r>
                  <a:rPr lang="en-US" sz="2400" dirty="0">
                    <a:latin typeface="Candara" panose="020E0502030303020204" pitchFamily="34" charset="0"/>
                  </a:rPr>
                  <a:t> term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By completing the square, show that every term is positive.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2000"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A sequence has the n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th</a:t>
                </a:r>
                <a:r>
                  <a:rPr lang="en-US" sz="2400" dirty="0">
                    <a:latin typeface="Candara" panose="020E0502030303020204" pitchFamily="34" charset="0"/>
                  </a:rPr>
                  <a:t> term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By completing the square, show that every term is positive.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017931"/>
                <a:ext cx="457200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+27=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017931"/>
                <a:ext cx="4572001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3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40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evaluate: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evaluate: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785652"/>
              </a:xfrm>
              <a:prstGeom prst="rect">
                <a:avLst/>
              </a:prstGeom>
              <a:blipFill>
                <a:blip r:embed="rId4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evaluate: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2677656"/>
              </a:xfrm>
              <a:prstGeom prst="rect">
                <a:avLst/>
              </a:prstGeom>
              <a:blipFill>
                <a:blip r:embed="rId5"/>
                <a:stretch>
                  <a:fillRect l="-2000" t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239797"/>
                <a:ext cx="45720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39797"/>
                <a:ext cx="4572001" cy="2308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US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c)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−9, 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US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c)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0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392844"/>
                <a:ext cx="45720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91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392844"/>
                <a:ext cx="4572001" cy="1015663"/>
              </a:xfrm>
              <a:prstGeom prst="rect">
                <a:avLst/>
              </a:prstGeom>
              <a:blipFill>
                <a:blip r:embed="rId4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8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Determine the minimum/maximum value of the function and state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for which this minimum occurs: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5078313"/>
              </a:xfrm>
              <a:prstGeom prst="rect">
                <a:avLst/>
              </a:prstGeom>
              <a:blipFill>
                <a:blip r:embed="rId2"/>
                <a:stretch>
                  <a:fillRect l="-1067"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Determine the minimum/maximum value of the function and state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for which this minimum occurs: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=10−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078313"/>
              </a:xfrm>
              <a:prstGeom prst="rect">
                <a:avLst/>
              </a:prstGeom>
              <a:blipFill>
                <a:blip r:embed="rId3"/>
                <a:stretch>
                  <a:fillRect l="-1067"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601718"/>
                <a:ext cx="457200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Minimum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Minimum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Maximum of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Maximum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1718"/>
                <a:ext cx="4572001" cy="4401205"/>
              </a:xfrm>
              <a:prstGeom prst="rect">
                <a:avLst/>
              </a:prstGeom>
              <a:blipFill>
                <a:blip r:embed="rId4"/>
                <a:stretch>
                  <a:fillRect t="-831" b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2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74535"/>
              </a:xfrm>
              <a:prstGeom prst="rect">
                <a:avLst/>
              </a:prstGeom>
              <a:blipFill>
                <a:blip r:embed="rId2"/>
                <a:stretch>
                  <a:fillRect l="-2000" t="-5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only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Find the roots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Find the roots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436402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Find the roots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56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Find the roots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1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US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c)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−9, 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Find:</a:t>
                </a:r>
              </a:p>
              <a:p>
                <a:r>
                  <a:rPr lang="en-US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c)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0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2392844"/>
                <a:ext cx="45720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91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392844"/>
                <a:ext cx="4572001" cy="1015663"/>
              </a:xfrm>
              <a:prstGeom prst="rect">
                <a:avLst/>
              </a:prstGeom>
              <a:blipFill>
                <a:blip r:embed="rId4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940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Find: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940181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937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Find: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	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937873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821768"/>
                <a:ext cx="12548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1768"/>
                <a:ext cx="1254868" cy="461665"/>
              </a:xfrm>
              <a:prstGeom prst="rect">
                <a:avLst/>
              </a:prstGeom>
              <a:blipFill>
                <a:blip r:embed="rId4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95D7A5-69EE-4C15-8D6F-3E054A0C9F7D}"/>
                  </a:ext>
                </a:extLst>
              </p:cNvPr>
              <p:cNvSpPr/>
              <p:nvPr/>
            </p:nvSpPr>
            <p:spPr>
              <a:xfrm>
                <a:off x="7078493" y="1821767"/>
                <a:ext cx="12548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95D7A5-69EE-4C15-8D6F-3E054A0C9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93" y="1821767"/>
                <a:ext cx="1254868" cy="461665"/>
              </a:xfrm>
              <a:prstGeom prst="rect">
                <a:avLst/>
              </a:prstGeom>
              <a:blipFill>
                <a:blip r:embed="rId5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4EFD30-908D-4C3F-9129-511893DBD390}"/>
                  </a:ext>
                </a:extLst>
              </p:cNvPr>
              <p:cNvSpPr/>
              <p:nvPr/>
            </p:nvSpPr>
            <p:spPr>
              <a:xfrm>
                <a:off x="4572000" y="4343735"/>
                <a:ext cx="12548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4EFD30-908D-4C3F-9129-511893DBD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735"/>
                <a:ext cx="1254868" cy="461665"/>
              </a:xfrm>
              <a:prstGeom prst="rect">
                <a:avLst/>
              </a:prstGeom>
              <a:blipFill>
                <a:blip r:embed="rId6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C90753-9068-4249-9AB0-10EE8F51AEFF}"/>
                  </a:ext>
                </a:extLst>
              </p:cNvPr>
              <p:cNvSpPr/>
              <p:nvPr/>
            </p:nvSpPr>
            <p:spPr>
              <a:xfrm>
                <a:off x="7078493" y="4343735"/>
                <a:ext cx="12548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C90753-9068-4249-9AB0-10EE8F51A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93" y="4343735"/>
                <a:ext cx="1254868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4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937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937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93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939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678659"/>
                <a:ext cx="22784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678659"/>
                <a:ext cx="227845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65550" y="1678658"/>
                <a:ext cx="22784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50" y="1678658"/>
                <a:ext cx="227845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61966" y="4310700"/>
                <a:ext cx="22784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4310700"/>
                <a:ext cx="227845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65550" y="4285103"/>
                <a:ext cx="2278450" cy="1429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50" y="4285103"/>
                <a:ext cx="2278450" cy="1429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48271"/>
                <a:ext cx="4572000" cy="3937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48271"/>
                <a:ext cx="4572000" cy="3937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93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939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678659"/>
                <a:ext cx="22784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+38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+75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678659"/>
                <a:ext cx="22784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35399" y="1678659"/>
                <a:ext cx="22784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+91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99" y="1678659"/>
                <a:ext cx="22784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56949" y="4320125"/>
                <a:ext cx="22784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49" y="4320125"/>
                <a:ext cx="22784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45433" y="4320125"/>
                <a:ext cx="2278450" cy="10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433" y="4320125"/>
                <a:ext cx="2278450" cy="1027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7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Quadratic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965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Write down the line of symmetry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Write down the line of symmetry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6062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6062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6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Write down the line of symmetry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Write down the line of symmetry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6062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6062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r="-213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r="-2267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1" y="483144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1" y="483144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D31CAC7-BF95-4BFD-A58D-9F2FE4947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814" y="1160622"/>
            <a:ext cx="3040337" cy="3670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157E2-682F-48D1-BB14-8BBC2291A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49" y="1315179"/>
            <a:ext cx="2938236" cy="33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373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373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r="-213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r="-2267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1" y="483144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1" y="483144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4DE8189-D670-446B-8196-7C9D11246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974" y="1553485"/>
            <a:ext cx="2700013" cy="33609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D7BA37-F437-4D86-9A00-7145B97F5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93" y="1553485"/>
            <a:ext cx="2771834" cy="33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r="-213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r="-2267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1" y="4831444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+3)(3−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1" y="4831444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38F30A1-64AC-44C2-82C3-A6BB9890C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438" y="1465010"/>
            <a:ext cx="2793216" cy="3361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1FD56-5631-4752-B421-B149F6BED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92" y="1472863"/>
            <a:ext cx="2793216" cy="33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a minimum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(3, −5)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passes through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(4, 0)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. Find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a minimum 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passes through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. Find the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r="-13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5947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=−28,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=96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5947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4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coordinates of the turning point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coordinates of the turning point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199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(−4, −18)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199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4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coordinates of the turning point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blipFill>
                <a:blip r:embed="rId2"/>
                <a:stretch>
                  <a:fillRect l="-2000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coordinates of the turning point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1994"/>
                <a:ext cx="4572001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1994"/>
                <a:ext cx="4572001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120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110177" y="1784838"/>
            <a:ext cx="3485611" cy="4410595"/>
            <a:chOff x="5110177" y="1784838"/>
            <a:chExt cx="3485611" cy="44105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0177" y="1784838"/>
              <a:ext cx="3485611" cy="44105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966202" y="4853602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6202" y="4853602"/>
                  <a:ext cx="5331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200056" y="4840600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056" y="4840600"/>
                  <a:ext cx="533158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745786" y="5722761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(−4, −4)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5786" y="5722761"/>
                  <a:ext cx="5331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44828" r="-36782" b="-109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0EC70B4-162A-4486-BABD-797490DCECC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r="-53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r="-667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98B1B44-5E9B-4CA5-BC4F-7E48B9889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710" y="1594620"/>
            <a:ext cx="3402173" cy="5028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1245CB-B923-4B72-80D6-8DFBD62BC1F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r="-53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+17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r="-667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B9871F5-95AB-4424-A901-456D23B0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38" y="1551962"/>
            <a:ext cx="3370889" cy="5071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E547A5-2187-4A2B-A529-1282227DAF6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5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120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13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597718" y="1746346"/>
            <a:ext cx="2519469" cy="4710113"/>
            <a:chOff x="5365582" y="1746346"/>
            <a:chExt cx="2751605" cy="5111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5582" y="1746346"/>
              <a:ext cx="2751605" cy="50183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684848" y="2242287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848" y="2242287"/>
                  <a:ext cx="5331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331941" y="2242287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941" y="2242287"/>
                  <a:ext cx="533158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474805" y="6519446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(−4, −25)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805" y="6519446"/>
                  <a:ext cx="5331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54545" r="-46591" b="-89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0023E0-9C61-45A0-896A-6A75CD891E7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5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6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78522" y="1837592"/>
            <a:ext cx="2939424" cy="4334608"/>
            <a:chOff x="5378522" y="1837592"/>
            <a:chExt cx="2939424" cy="43346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8522" y="1837592"/>
              <a:ext cx="2939424" cy="43346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933964" y="2426926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964" y="2426926"/>
                  <a:ext cx="5331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848234" y="5753349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(−4, −16)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234" y="5753349"/>
                  <a:ext cx="5331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54545" r="-46591" b="-109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E1AAC4-1ACF-4C9F-9505-30F29E922A3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−1=17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45+2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+49=7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7926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7926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6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135857" y="1792891"/>
            <a:ext cx="3434252" cy="3873634"/>
            <a:chOff x="5135857" y="1792891"/>
            <a:chExt cx="3434252" cy="3873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5857" y="1792891"/>
              <a:ext cx="3434252" cy="38736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042722" y="2222130"/>
                  <a:ext cx="533158" cy="5583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2722" y="2222130"/>
                  <a:ext cx="533158" cy="5583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215009" y="2780488"/>
                  <a:ext cx="533158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009" y="2780488"/>
                  <a:ext cx="533158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14737C-56DE-4EDB-A095-04E6F3C8B2E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Sketch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labelling the intercepts with the axes and the turning points.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EC70B4-162A-4486-BABD-797490DCECC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4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798CFD-C0A7-4CE8-B919-6519B8FA9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346" y="1614497"/>
            <a:ext cx="3689273" cy="47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2.5) The discriminant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705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How many distinct real solutions do these equations have?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+10=0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708981"/>
              </a:xfrm>
              <a:prstGeom prst="rect">
                <a:avLst/>
              </a:prstGeom>
              <a:blipFill>
                <a:blip r:embed="rId2"/>
                <a:stretch>
                  <a:fillRect l="-1333" t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How many distinct real solutions do these equations have?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+16=0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+17=0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708981"/>
              </a:xfrm>
              <a:prstGeom prst="rect">
                <a:avLst/>
              </a:prstGeom>
              <a:blipFill>
                <a:blip r:embed="rId3"/>
                <a:stretch>
                  <a:fillRect l="-1333" t="-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59470"/>
                <a:ext cx="4572001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(equal roots)</a:t>
                </a: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59470"/>
                <a:ext cx="4572001" cy="409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3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Find the value of the discriminant: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+6.25=0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+7=0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1333" t="-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Find the value of the discriminant: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+2.25=0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1333" t="-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57987"/>
                <a:ext cx="4572001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57987"/>
                <a:ext cx="4572001" cy="409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the discriminant: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70099"/>
              </a:xfrm>
              <a:prstGeom prst="rect">
                <a:avLst/>
              </a:prstGeom>
              <a:blipFill>
                <a:blip r:embed="rId2"/>
                <a:stretch>
                  <a:fillRect l="-1333" t="-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the discriminant: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57987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57987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9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the discriminant: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4+3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4−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1333" t="-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value of the discriminant: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1333" t="-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57987"/>
                <a:ext cx="4572001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57987"/>
                <a:ext cx="4572001" cy="409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7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range of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equal roots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range of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equal roots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1222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22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9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range of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two distinct real solutions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range of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two distinct real solutions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6834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6834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9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is a positive constant, has equal roots.</a:t>
                </a:r>
              </a:p>
              <a:p>
                <a:pPr marL="457200" indent="-4572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For this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solve the equation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is a positive constant, has equal roots.</a:t>
                </a:r>
              </a:p>
              <a:p>
                <a:pPr marL="457200" indent="-4572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dirty="0">
                    <a:latin typeface="Candara" panose="020E0502030303020204" pitchFamily="34" charset="0"/>
                  </a:rPr>
                  <a:t>For this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solve the equation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067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82690"/>
                <a:ext cx="45720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82690"/>
                <a:ext cx="4572001" cy="707886"/>
              </a:xfrm>
              <a:prstGeom prst="rect">
                <a:avLst/>
              </a:prstGeom>
              <a:blipFill>
                <a:blip r:embed="rId4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7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2000" t="-1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7926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7926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8" y="34513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3451324"/>
                <a:ext cx="457200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2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negative constant.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this equation has equal roots, determine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negative constant.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Given that this equation has equal roots, determine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88407"/>
                <a:ext cx="4572001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88407"/>
                <a:ext cx="4572001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6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range of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no real solutions.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range of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has no real solutions.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12222"/>
                <a:ext cx="4572001" cy="67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222"/>
                <a:ext cx="4572001" cy="67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that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has two distinct real roots for 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46991"/>
              </a:xfrm>
              <a:prstGeom prst="rect">
                <a:avLst/>
              </a:prstGeom>
              <a:blipFill>
                <a:blip r:embed="rId2"/>
                <a:stretch>
                  <a:fillRect l="-1067" t="-3226" b="-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that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r>
                  <a:rPr lang="en-US" dirty="0">
                    <a:latin typeface="Candara" panose="020E0502030303020204" pitchFamily="34" charset="0"/>
                  </a:rPr>
                  <a:t>has two distinct real roots for all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1999" y="1376066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3319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Modelling with quadratics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843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A spear is thrown over level ground from the top of a tower.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The height, in metres, of the spear above the ground after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seconds is modelled by the function: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1.65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24.5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Interpret the meaning of the constant term 12.25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After how many seconds does the spear hit the ground?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Using your answer to part c or otherwise, find the maximum height of the spear above the ground, and the time at which this maximum height is reached?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133" r="-667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A spear is thrown over level ground from the top of a tower.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The height, in metres, of the spear above the ground after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seconds is modelled by the function: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200" i="1">
                        <a:latin typeface="Cambria Math" panose="02040503050406030204" pitchFamily="18" charset="0"/>
                      </a:rPr>
                      <m:t>=12.25+14.7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Interpret the meaning of the constant term 12.25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After how many seconds does the spear hit the ground?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latin typeface="Candara" panose="020E0502030303020204" pitchFamily="34" charset="0"/>
                  </a:rPr>
                  <a:t>Using your answer to part c or otherwise, find the maximum height of the spear above the ground, and the time at which this maximum height is reached?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133" r="-800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307244"/>
                <a:ext cx="457200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The height of the tower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12.25 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3.68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seconds (3 sf)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=23.275−4.9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−1.5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Maximum height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=23.275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07244"/>
                <a:ext cx="4572001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14D703-63CE-483A-A1F5-AED2E695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B15062-D31F-4FB9-8B09-64663C714B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1CDA6-4668-42B7-A687-D269D936E773}">
  <ds:schemaRefs>
    <ds:schemaRef ds:uri="78db98b4-7c56-4667-9532-fea666d1eda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00eee050-7eda-4a68-8825-514e694f5f0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16093</TotalTime>
  <Words>6844</Words>
  <Application>Microsoft Office PowerPoint</Application>
  <PresentationFormat>On-screen Show (4:3)</PresentationFormat>
  <Paragraphs>1381</Paragraphs>
  <Slides>94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Arial</vt:lpstr>
      <vt:lpstr>Cambria Math</vt:lpstr>
      <vt:lpstr>Candara</vt:lpstr>
      <vt:lpstr>Office Theme</vt:lpstr>
      <vt:lpstr>2) Quadratics</vt:lpstr>
      <vt:lpstr>2.1) Solving quadratic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2.2) Completing the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2.3)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2.4) Quadratic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2.5) The discriminant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2.6) Modelling with quadratics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573</cp:revision>
  <dcterms:created xsi:type="dcterms:W3CDTF">2020-05-18T02:11:06Z</dcterms:created>
  <dcterms:modified xsi:type="dcterms:W3CDTF">2021-09-02T12:35:59Z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