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375" r:id="rId5"/>
    <p:sldId id="376" r:id="rId6"/>
    <p:sldId id="377" r:id="rId7"/>
    <p:sldId id="378" r:id="rId8"/>
    <p:sldId id="379" r:id="rId9"/>
    <p:sldId id="380" r:id="rId10"/>
    <p:sldId id="381" r:id="rId11"/>
    <p:sldId id="382" r:id="rId12"/>
    <p:sldId id="383" r:id="rId13"/>
    <p:sldId id="384" r:id="rId14"/>
    <p:sldId id="385" r:id="rId15"/>
    <p:sldId id="386" r:id="rId16"/>
    <p:sldId id="387" r:id="rId17"/>
    <p:sldId id="388" r:id="rId18"/>
    <p:sldId id="38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02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01.png"/><Relationship Id="rId2" Type="http://schemas.openxmlformats.org/officeDocument/2006/relationships/image" Target="../media/image90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5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21.png"/><Relationship Id="rId2" Type="http://schemas.openxmlformats.org/officeDocument/2006/relationships/image" Target="../media/image4790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png"/><Relationship Id="rId2" Type="http://schemas.openxmlformats.org/officeDocument/2006/relationships/image" Target="../media/image659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6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png"/><Relationship Id="rId2" Type="http://schemas.openxmlformats.org/officeDocument/2006/relationships/image" Target="../media/image4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9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8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8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72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8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62.png"/><Relationship Id="rId2" Type="http://schemas.openxmlformats.org/officeDocument/2006/relationships/image" Target="../media/image111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7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01.png"/><Relationship Id="rId2" Type="http://schemas.openxmlformats.org/officeDocument/2006/relationships/image" Target="../media/image130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8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01.png"/><Relationship Id="rId2" Type="http://schemas.openxmlformats.org/officeDocument/2006/relationships/image" Target="../media/image150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101.png"/><Relationship Id="rId2" Type="http://schemas.openxmlformats.org/officeDocument/2006/relationships/image" Target="../media/image190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5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72.png"/><Relationship Id="rId2" Type="http://schemas.openxmlformats.org/officeDocument/2006/relationships/image" Target="../media/image60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8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1.5) Surds</a:t>
            </a:r>
          </a:p>
        </p:txBody>
      </p:sp>
    </p:spTree>
    <p:extLst>
      <p:ext uri="{BB962C8B-B14F-4D97-AF65-F5344CB8AC3E}">
        <p14:creationId xmlns:p14="http://schemas.microsoft.com/office/powerpoint/2010/main" val="253521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093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Express in the form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prstClr val="black"/>
                    </a:solidFill>
                    <a:latin typeface="Candara"/>
                  </a:rPr>
                  <a:t>:</a:t>
                </a: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(4+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)(1+2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09352"/>
              </a:xfrm>
              <a:prstGeom prst="rect">
                <a:avLst/>
              </a:prstGeom>
              <a:blipFill>
                <a:blip r:embed="rId2"/>
                <a:stretch>
                  <a:fillRect l="-2000" t="-1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05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Express in the form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prstClr val="black"/>
                    </a:solidFill>
                    <a:latin typeface="Candara"/>
                  </a:rPr>
                  <a:t>:</a:t>
                </a: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(2+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)(3+4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0573"/>
              </a:xfrm>
              <a:prstGeom prst="rect">
                <a:avLst/>
              </a:prstGeom>
              <a:blipFill>
                <a:blip r:embed="rId3"/>
                <a:stretch>
                  <a:fillRect l="-2000" t="-1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465155"/>
                <a:ext cx="4572001" cy="512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6+11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465155"/>
                <a:ext cx="4572001" cy="512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3694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734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show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Is always a multiple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73490"/>
              </a:xfrm>
              <a:prstGeom prst="rect">
                <a:avLst/>
              </a:prstGeom>
              <a:blipFill>
                <a:blip r:embed="rId2"/>
                <a:stretch>
                  <a:fillRect l="-2000" t="-3828"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734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Given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that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&gt;0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show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that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i="0" dirty="0" smtClean="0">
                          <a:latin typeface="Candara" panose="020E0502030303020204" pitchFamily="34" charset="0"/>
                        </a:rPr>
                        <m:t>i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always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multiple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of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73490"/>
              </a:xfrm>
              <a:prstGeom prst="rect">
                <a:avLst/>
              </a:prstGeom>
              <a:blipFill>
                <a:blip r:embed="rId3"/>
                <a:stretch>
                  <a:fillRect l="-267" b="-57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1999" y="1671589"/>
            <a:ext cx="4572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4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  <a:endParaRPr lang="en-GB" sz="240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5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16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Simplify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16082"/>
              </a:xfrm>
              <a:prstGeom prst="rect">
                <a:avLst/>
              </a:prstGeom>
              <a:blipFill>
                <a:blip r:embed="rId2"/>
                <a:stretch>
                  <a:fillRect l="-2000" t="-13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771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Simplify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77127"/>
              </a:xfrm>
              <a:prstGeom prst="rect">
                <a:avLst/>
              </a:prstGeom>
              <a:blipFill>
                <a:blip r:embed="rId3"/>
                <a:stretch>
                  <a:fillRect l="-2000" t="-49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554139"/>
                <a:ext cx="4572001" cy="505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554139"/>
                <a:ext cx="4572001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849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84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b="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b="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−42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84629"/>
              </a:xfrm>
              <a:prstGeom prst="rect">
                <a:avLst/>
              </a:prstGeom>
              <a:blipFill>
                <a:blip r:embed="rId2"/>
                <a:stretch>
                  <a:fillRect l="-2000" t="-4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771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i="1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</a:t>
                </a:r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400" i="1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 </a:t>
                </a:r>
                <a:r>
                  <a:rPr lang="en-US" sz="2400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in terms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2400" i="1" dirty="0">
                  <a:solidFill>
                    <a:prstClr val="black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−20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77127"/>
              </a:xfrm>
              <a:prstGeom prst="rect">
                <a:avLst/>
              </a:prstGeom>
              <a:blipFill>
                <a:blip r:embed="rId3"/>
                <a:stretch>
                  <a:fillRect l="-2000" t="-49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554139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=37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554139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231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01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Expand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24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01722"/>
              </a:xfrm>
              <a:prstGeom prst="rect">
                <a:avLst/>
              </a:prstGeom>
              <a:blipFill>
                <a:blip r:embed="rId2"/>
                <a:stretch>
                  <a:fillRect l="-2000" t="-5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11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Expand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24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11660"/>
              </a:xfrm>
              <a:prstGeom prst="rect">
                <a:avLst/>
              </a:prstGeom>
              <a:blipFill>
                <a:blip r:embed="rId3"/>
                <a:stretch>
                  <a:fillRect l="-2000" t="-5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355467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55467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294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01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Expand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24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01722"/>
              </a:xfrm>
              <a:prstGeom prst="rect">
                <a:avLst/>
              </a:prstGeom>
              <a:blipFill>
                <a:blip r:embed="rId2"/>
                <a:stretch>
                  <a:fillRect l="-2000" t="-5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11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Expand and 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24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11660"/>
              </a:xfrm>
              <a:prstGeom prst="rect">
                <a:avLst/>
              </a:prstGeom>
              <a:blipFill>
                <a:blip r:embed="rId3"/>
                <a:stretch>
                  <a:fillRect l="-2000" t="-5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355467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55467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547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0525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052502"/>
              </a:xfrm>
              <a:prstGeom prst="rect">
                <a:avLst/>
              </a:prstGeom>
              <a:blipFill>
                <a:blip r:embed="rId2"/>
                <a:stretch>
                  <a:fillRect b="-5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465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ra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ra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ra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rad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4657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91886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918865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625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0525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ad>
                        <m:ra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ad>
                        <m:ra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052502"/>
              </a:xfrm>
              <a:prstGeom prst="rect">
                <a:avLst/>
              </a:prstGeom>
              <a:blipFill>
                <a:blip r:embed="rId2"/>
                <a:stretch>
                  <a:fillRect b="-5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465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ra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ad>
                        <m:ra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ra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ad>
                        <m:ra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ra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rad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4657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91886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918865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356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033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72</m:t>
                          </m:r>
                        </m:e>
                      </m:rad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125</m:t>
                          </m:r>
                        </m:e>
                      </m:rad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45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03395"/>
              </a:xfrm>
              <a:prstGeom prst="rect">
                <a:avLst/>
              </a:prstGeom>
              <a:blipFill>
                <a:blip r:embed="rId2"/>
                <a:stretch>
                  <a:fillRect l="-2000" t="-1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7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Simplify: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75</m:t>
                          </m:r>
                        </m:e>
                      </m:rad>
                      <m:r>
                        <a:rPr lang="en-GB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e>
                      </m:rad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74535"/>
              </a:xfrm>
              <a:prstGeom prst="rect">
                <a:avLst/>
              </a:prstGeom>
              <a:blipFill>
                <a:blip r:embed="rId3"/>
                <a:stretch>
                  <a:fillRect l="-2000" t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365205"/>
                <a:ext cx="4572001" cy="505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365205"/>
                <a:ext cx="4572001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8082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11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Express in the form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prstClr val="black"/>
                    </a:solidFill>
                    <a:latin typeface="Candara"/>
                  </a:rPr>
                  <a:t>:</a:t>
                </a: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5+3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11944"/>
              </a:xfrm>
              <a:prstGeom prst="rect">
                <a:avLst/>
              </a:prstGeom>
              <a:blipFill>
                <a:blip r:embed="rId2"/>
                <a:stretch>
                  <a:fillRect l="-2000" t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Express in the form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prstClr val="black"/>
                    </a:solidFill>
                    <a:latin typeface="Candara"/>
                  </a:rPr>
                  <a:t>:</a:t>
                </a: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23165"/>
              </a:xfrm>
              <a:prstGeom prst="rect">
                <a:avLst/>
              </a:prstGeom>
              <a:blipFill>
                <a:blip r:embed="rId3"/>
                <a:stretch>
                  <a:fillRect l="-2000" t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561966" y="1466972"/>
                <a:ext cx="4572001" cy="512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249+28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466972"/>
                <a:ext cx="4572001" cy="512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876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11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Express in the form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prstClr val="black"/>
                    </a:solidFill>
                    <a:latin typeface="Candara"/>
                  </a:rPr>
                  <a:t>:</a:t>
                </a: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11944"/>
              </a:xfrm>
              <a:prstGeom prst="rect">
                <a:avLst/>
              </a:prstGeom>
              <a:blipFill>
                <a:blip r:embed="rId2"/>
                <a:stretch>
                  <a:fillRect l="-2000" t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Express in the form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prstClr val="black"/>
                    </a:solidFill>
                    <a:latin typeface="Candara"/>
                  </a:rPr>
                  <a:t>:</a:t>
                </a: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23165"/>
              </a:xfrm>
              <a:prstGeom prst="rect">
                <a:avLst/>
              </a:prstGeom>
              <a:blipFill>
                <a:blip r:embed="rId3"/>
                <a:stretch>
                  <a:fillRect l="-2000" t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466972"/>
                <a:ext cx="4572001" cy="512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9−12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466972"/>
                <a:ext cx="4572001" cy="512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084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38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Simplify:</a:t>
                </a: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−2)(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38084"/>
              </a:xfrm>
              <a:prstGeom prst="rect">
                <a:avLst/>
              </a:prstGeom>
              <a:blipFill>
                <a:blip r:embed="rId2"/>
                <a:stretch>
                  <a:fillRect l="-2000" t="-1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7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Simplify:</a:t>
                </a:r>
                <a:endParaRPr lang="en-US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e>
                      </m:rad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−3)(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e>
                      </m:rad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74535"/>
              </a:xfrm>
              <a:prstGeom prst="rect">
                <a:avLst/>
              </a:prstGeom>
              <a:blipFill>
                <a:blip r:embed="rId3"/>
                <a:stretch>
                  <a:fillRect l="-2000" t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329541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29541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027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38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Simplify:</a:t>
                </a: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7+4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7−4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5−2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5+2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38084"/>
              </a:xfrm>
              <a:prstGeom prst="rect">
                <a:avLst/>
              </a:prstGeom>
              <a:blipFill>
                <a:blip r:embed="rId2"/>
                <a:stretch>
                  <a:fillRect l="-2000" t="-1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11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Simplify:</a:t>
                </a: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9−3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e>
                      </m:d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9+3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11660"/>
              </a:xfrm>
              <a:prstGeom prst="rect">
                <a:avLst/>
              </a:prstGeom>
              <a:blipFill>
                <a:blip r:embed="rId3"/>
                <a:stretch>
                  <a:fillRect l="-2000" t="-5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329541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29541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342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8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Simplify:</a:t>
                </a: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ad>
                            <m:radPr>
                              <m:degHide m:val="on"/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ad>
                            <m:radPr>
                              <m:degHide m:val="on"/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:endParaRPr lang="en-US" sz="2400" dirty="0">
                  <a:solidFill>
                    <a:prstClr val="black"/>
                  </a:solidFill>
                  <a:latin typeface="Candara"/>
                </a:endParaRP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81970"/>
              </a:xfrm>
              <a:prstGeom prst="rect">
                <a:avLst/>
              </a:prstGeom>
              <a:blipFill>
                <a:blip r:embed="rId2"/>
                <a:stretch>
                  <a:fillRect l="-2000" t="-1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11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sz="2400" dirty="0">
                    <a:solidFill>
                      <a:prstClr val="black"/>
                    </a:solidFill>
                    <a:latin typeface="Candara"/>
                  </a:rPr>
                  <a:t>Simplify:</a:t>
                </a:r>
              </a:p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e>
                      </m:d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Candara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11660"/>
              </a:xfrm>
              <a:prstGeom prst="rect">
                <a:avLst/>
              </a:prstGeom>
              <a:blipFill>
                <a:blip r:embed="rId3"/>
                <a:stretch>
                  <a:fillRect l="-2000" t="-5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329541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42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29541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817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F8C2D4-3F57-4D1A-9EE9-95D1F2026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586192-9F69-4095-927A-DFAA1A49CF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71D3F1-1FC4-4248-ACC8-BDFAAED8BB2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16105</TotalTime>
  <Words>883</Words>
  <Application>Microsoft Office PowerPoint</Application>
  <PresentationFormat>On-screen Show (4:3)</PresentationFormat>
  <Paragraphs>143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Cambria Math</vt:lpstr>
      <vt:lpstr>Candara</vt:lpstr>
      <vt:lpstr>Office Theme</vt:lpstr>
      <vt:lpstr>1.5) Surds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580</cp:revision>
  <dcterms:created xsi:type="dcterms:W3CDTF">2020-05-18T02:11:06Z</dcterms:created>
  <dcterms:modified xsi:type="dcterms:W3CDTF">2021-09-02T12:21:45Z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