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7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527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1.5) The large data set</a:t>
            </a:r>
          </a:p>
        </p:txBody>
      </p:sp>
    </p:spTree>
    <p:extLst>
      <p:ext uri="{BB962C8B-B14F-4D97-AF65-F5344CB8AC3E}">
        <p14:creationId xmlns:p14="http://schemas.microsoft.com/office/powerpoint/2010/main" val="2884757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8190"/>
            <a:ext cx="457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Suggest a suitable sampling method: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ndara" panose="020E0502030303020204" pitchFamily="34" charset="0"/>
              </a:rPr>
              <a:t>You, as the manager, wish to determine employee opinions on working in the supermarket. You want your sample to be representative of different age groups of employees.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ndara" panose="020E0502030303020204" pitchFamily="34" charset="0"/>
              </a:rPr>
              <a:t>You wish to test the quality of oranges in your supermarket that arrive weekly.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ndara" panose="020E0502030303020204" pitchFamily="34" charset="0"/>
              </a:rPr>
              <a:t>You wish to survey consumer opinion on a your newly-opened supermarket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Suggest a suitable sampling method: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ndara" panose="020E0502030303020204" pitchFamily="34" charset="0"/>
              </a:rPr>
              <a:t>You wish to test lightbulbs produced by a factory in a daily batch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ndara" panose="020E0502030303020204" pitchFamily="34" charset="0"/>
              </a:rPr>
              <a:t>You wish to survey consumer opinion on a new product your company have released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ndara" panose="020E0502030303020204" pitchFamily="34" charset="0"/>
              </a:rPr>
              <a:t>You wish to determine students’ favourite TV programmes in your school. That is fairly representative of each year group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7017" y="1357136"/>
            <a:ext cx="457200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Systematic sampling – the method of choosing items is simpler than simple random sampling (which would be time-consuming to find specific light bulbs). Sampling frame known.</a:t>
            </a: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Quota sampling or opportunity sampling. We do not have access to the sampling frame e.g. list of all residents in the country</a:t>
            </a: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Stratified sampling. We have access to the sampling frame (list of all students). Each year group can be proportionately represented by each stratum in the sample.</a:t>
            </a:r>
          </a:p>
        </p:txBody>
      </p:sp>
    </p:spTree>
    <p:extLst>
      <p:ext uri="{BB962C8B-B14F-4D97-AF65-F5344CB8AC3E}">
        <p14:creationId xmlns:p14="http://schemas.microsoft.com/office/powerpoint/2010/main" val="2720777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8190"/>
            <a:ext cx="4572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a) Describe the type of data represented by daily mean total cloud.</a:t>
            </a:r>
          </a:p>
          <a:p>
            <a:endParaRPr lang="en-GB" dirty="0">
              <a:latin typeface="Candara" panose="020E0502030303020204" pitchFamily="34" charset="0"/>
            </a:endParaRPr>
          </a:p>
          <a:p>
            <a:r>
              <a:rPr lang="en-GB" dirty="0">
                <a:latin typeface="Candara" panose="020E0502030303020204" pitchFamily="34" charset="0"/>
              </a:rPr>
              <a:t>Alison is investigating daily total sunshine. </a:t>
            </a:r>
          </a:p>
          <a:p>
            <a:r>
              <a:rPr lang="en-GB" dirty="0">
                <a:latin typeface="Candara" panose="020E0502030303020204" pitchFamily="34" charset="0"/>
              </a:rPr>
              <a:t>She wants to select a sample of size 10 from the first 20 days in Camborne in May 1987. </a:t>
            </a:r>
          </a:p>
          <a:p>
            <a:r>
              <a:rPr lang="en-GB" dirty="0">
                <a:latin typeface="Candara" panose="020E0502030303020204" pitchFamily="34" charset="0"/>
              </a:rPr>
              <a:t>She uses the first two digits of the date as a sampling frame and generates ten random numbers between 1 and 20.</a:t>
            </a:r>
          </a:p>
          <a:p>
            <a:endParaRPr lang="en-GB" dirty="0">
              <a:latin typeface="Candara" panose="020E0502030303020204" pitchFamily="34" charset="0"/>
            </a:endParaRPr>
          </a:p>
          <a:p>
            <a:r>
              <a:rPr lang="en-GB" dirty="0">
                <a:latin typeface="Candara" panose="020E0502030303020204" pitchFamily="34" charset="0"/>
              </a:rPr>
              <a:t>b) State the type of sample selected by Alison.</a:t>
            </a:r>
          </a:p>
          <a:p>
            <a:endParaRPr lang="en-GB" dirty="0">
              <a:latin typeface="Candara" panose="020E0502030303020204" pitchFamily="34" charset="0"/>
            </a:endParaRPr>
          </a:p>
          <a:p>
            <a:r>
              <a:rPr lang="en-GB" dirty="0">
                <a:latin typeface="Candara" panose="020E0502030303020204" pitchFamily="34" charset="0"/>
              </a:rPr>
              <a:t>c) Explain why Alison’s process might not generate a sample of size 5.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a) Describe the type of data represented by daily total rainfall.</a:t>
            </a:r>
          </a:p>
          <a:p>
            <a:endParaRPr lang="en-GB" dirty="0">
              <a:latin typeface="Candara" panose="020E0502030303020204" pitchFamily="34" charset="0"/>
            </a:endParaRPr>
          </a:p>
          <a:p>
            <a:r>
              <a:rPr lang="en-GB" dirty="0">
                <a:latin typeface="Candara" panose="020E0502030303020204" pitchFamily="34" charset="0"/>
              </a:rPr>
              <a:t>Alison is investigating daily maximum gust. </a:t>
            </a:r>
          </a:p>
          <a:p>
            <a:r>
              <a:rPr lang="en-GB" dirty="0">
                <a:latin typeface="Candara" panose="020E0502030303020204" pitchFamily="34" charset="0"/>
              </a:rPr>
              <a:t>She wants to select a sample of size 5 from the first 20 days in </a:t>
            </a:r>
            <a:r>
              <a:rPr lang="en-GB" dirty="0" err="1">
                <a:latin typeface="Candara" panose="020E0502030303020204" pitchFamily="34" charset="0"/>
              </a:rPr>
              <a:t>Hurn</a:t>
            </a:r>
            <a:r>
              <a:rPr lang="en-GB" dirty="0">
                <a:latin typeface="Candara" panose="020E0502030303020204" pitchFamily="34" charset="0"/>
              </a:rPr>
              <a:t> in June 1987. </a:t>
            </a:r>
          </a:p>
          <a:p>
            <a:r>
              <a:rPr lang="en-GB" dirty="0">
                <a:latin typeface="Candara" panose="020E0502030303020204" pitchFamily="34" charset="0"/>
              </a:rPr>
              <a:t>She uses the first two digits of the date as a sampling frame and generates five random numbers between 1 and 20.</a:t>
            </a:r>
          </a:p>
          <a:p>
            <a:endParaRPr lang="en-GB" dirty="0">
              <a:latin typeface="Candara" panose="020E0502030303020204" pitchFamily="34" charset="0"/>
            </a:endParaRPr>
          </a:p>
          <a:p>
            <a:r>
              <a:rPr lang="en-GB" dirty="0">
                <a:latin typeface="Candara" panose="020E0502030303020204" pitchFamily="34" charset="0"/>
              </a:rPr>
              <a:t>b) State the type of sample selected by Alison.</a:t>
            </a:r>
          </a:p>
          <a:p>
            <a:endParaRPr lang="en-GB" dirty="0">
              <a:latin typeface="Candara" panose="020E0502030303020204" pitchFamily="34" charset="0"/>
            </a:endParaRPr>
          </a:p>
          <a:p>
            <a:r>
              <a:rPr lang="en-GB" dirty="0">
                <a:latin typeface="Candara" panose="020E0502030303020204" pitchFamily="34" charset="0"/>
              </a:rPr>
              <a:t>c) Explain why Alison’s process might not generate a sample of size 5.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66983" y="1015439"/>
            <a:ext cx="457200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arenR"/>
            </a:pPr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Continuous quantitative data</a:t>
            </a:r>
          </a:p>
          <a:p>
            <a:pPr marL="342900" indent="-342900">
              <a:buAutoNum type="alphaLcParenR"/>
            </a:pPr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marL="342900" indent="-342900">
              <a:buAutoNum type="alphaLcParenR"/>
            </a:pPr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marL="342900" indent="-342900">
              <a:buAutoNum type="alphaLcParenR"/>
            </a:pPr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marL="342900" indent="-342900">
              <a:buAutoNum type="alphaLcParenR"/>
            </a:pPr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marL="342900" indent="-342900">
              <a:buAutoNum type="alphaLcParenR"/>
            </a:pPr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marL="342900" indent="-342900">
              <a:buAutoNum type="alphaLcParenR"/>
            </a:pPr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marL="342900" indent="-342900">
              <a:buAutoNum type="alphaLcParenR"/>
            </a:pPr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marL="342900" indent="-342900">
              <a:buAutoNum type="alphaLcParenR"/>
            </a:pPr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marL="342900" indent="-342900">
              <a:buAutoNum type="alphaLcParenR"/>
            </a:pPr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marL="342900" indent="-342900">
              <a:buAutoNum type="alphaLcParenR"/>
            </a:pPr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Simple random sample</a:t>
            </a:r>
          </a:p>
          <a:p>
            <a:pPr marL="342900" indent="-342900">
              <a:buAutoNum type="alphaLcParenR"/>
            </a:pPr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marL="342900" indent="-342900">
              <a:buAutoNum type="alphaLcParenR"/>
            </a:pPr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marL="342900" indent="-342900">
              <a:buAutoNum type="alphaLcParenR"/>
            </a:pPr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Some of the data values are not available (n/a)</a:t>
            </a:r>
          </a:p>
        </p:txBody>
      </p:sp>
    </p:spTree>
    <p:extLst>
      <p:ext uri="{BB962C8B-B14F-4D97-AF65-F5344CB8AC3E}">
        <p14:creationId xmlns:p14="http://schemas.microsoft.com/office/powerpoint/2010/main" val="200398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0401F2-C529-47D1-8FB5-62137EF551FA}">
  <ds:schemaRefs>
    <ds:schemaRef ds:uri="http://purl.org/dc/elements/1.1/"/>
    <ds:schemaRef ds:uri="http://schemas.microsoft.com/office/2006/metadata/properties"/>
    <ds:schemaRef ds:uri="00eee050-7eda-4a68-8825-514e694f5f09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17004</TotalTime>
  <Words>410</Words>
  <Application>Microsoft Office PowerPoint</Application>
  <PresentationFormat>On-screen Show (4:3)</PresentationFormat>
  <Paragraphs>74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Candara</vt:lpstr>
      <vt:lpstr>Office Theme</vt:lpstr>
      <vt:lpstr>1.5) The large data set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592</cp:revision>
  <dcterms:created xsi:type="dcterms:W3CDTF">2020-05-18T02:11:06Z</dcterms:created>
  <dcterms:modified xsi:type="dcterms:W3CDTF">2021-09-04T10:45:54Z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