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69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1.2) Sampling</a:t>
            </a:r>
          </a:p>
        </p:txBody>
      </p:sp>
    </p:spTree>
    <p:extLst>
      <p:ext uri="{BB962C8B-B14F-4D97-AF65-F5344CB8AC3E}">
        <p14:creationId xmlns:p14="http://schemas.microsoft.com/office/powerpoint/2010/main" val="2963399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There are 46 girls and 65 boys in a school. Explain briefly how you could take a random sample of 12 pupils using a simple random sample.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There are 64 girls and 56 boys in a school. Explain briefly how you could take a random sample of 15 pupils using a simple random sample.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7017" y="1589266"/>
            <a:ext cx="457200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Allocate a number between 1 and 120 to each pupil.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Use random number tables, computer, calculator, to generate random numbers between 1 and 120 inclusive.</a:t>
            </a:r>
          </a:p>
          <a:p>
            <a:endParaRPr lang="en-GB" b="0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If a number generated is a repeat, ignore it, and generate an extra random number.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Repeat the process until there are 15 distinct numbers.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Pupils corresponding to these numbers are the sample.</a:t>
            </a:r>
          </a:p>
        </p:txBody>
      </p:sp>
    </p:spTree>
    <p:extLst>
      <p:ext uri="{BB962C8B-B14F-4D97-AF65-F5344CB8AC3E}">
        <p14:creationId xmlns:p14="http://schemas.microsoft.com/office/powerpoint/2010/main" val="291980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There are 46 girls and 65 boys in a school. Explain briefly how you could take a random sample of 12 pupils using a simple random sample using lottery sampling.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There are 64 girls and 56 boys in a school. Explain briefly how you could take a random sample of 15 pupils using a simple random sample using lottery sampling.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1999" y="1675936"/>
            <a:ext cx="457200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Allocate a number between 1 and 120 to each pupil, or use their name, written on identical cards.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Place these cards into a hat.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Draw out cards from the hat, and do not put the cards back in the hat, once drawn.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Repeat until there are 15 cards.</a:t>
            </a:r>
          </a:p>
          <a:p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The 15 pupils corresponding to these cards are the sample.</a:t>
            </a:r>
          </a:p>
        </p:txBody>
      </p:sp>
    </p:spTree>
    <p:extLst>
      <p:ext uri="{BB962C8B-B14F-4D97-AF65-F5344CB8AC3E}">
        <p14:creationId xmlns:p14="http://schemas.microsoft.com/office/powerpoint/2010/main" val="330749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telephone directory contains 5000 names. A researcher wishes to select a systematic sample of 1000 names from the directory. Explain in detail how the researcher should obtain such a sample.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telephone directory contains 50000 names. A researcher wishes to select a systematic sample of 100 names from the directory. Explain in detail how the researcher should obtain such a sample.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7017" y="1943732"/>
            <a:ext cx="45720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Randomly select a number between 001 and 500.</a:t>
            </a: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This number corresponds to the first person in the sample.</a:t>
            </a:r>
          </a:p>
          <a:p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After this select every 500</a:t>
            </a:r>
            <a:r>
              <a:rPr lang="en-GB" baseline="30000" dirty="0">
                <a:solidFill>
                  <a:srgbClr val="FF0000"/>
                </a:solidFill>
                <a:latin typeface="Candara" panose="020E0502030303020204" pitchFamily="34" charset="0"/>
              </a:rPr>
              <a:t>th</a:t>
            </a: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 person in the telephone directory.</a:t>
            </a:r>
          </a:p>
        </p:txBody>
      </p:sp>
    </p:spTree>
    <p:extLst>
      <p:ext uri="{BB962C8B-B14F-4D97-AF65-F5344CB8AC3E}">
        <p14:creationId xmlns:p14="http://schemas.microsoft.com/office/powerpoint/2010/main" val="247089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school has 30 classes and a sixth form.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In each class there are 60 students.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In the sixth form there are 300 students.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There are equal numbers of boys and girls in each class.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There are equal numbers of boys and girls in the sixth form.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head teacher wishes to obtain the opinions of the students about school uniforms.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Explain how the head teacher would take a stratified sample of size 140.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school has 15 classes and a sixth form.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In each class there are 30 students.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In the sixth form there are 150 students.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There are equal numbers of boys and girls in each class.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There are equal numbers of boys and girls in the sixth form.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head teacher wishes to obtain the opinions of the students about school uniforms.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Explain how the head teacher would take a stratified sample of size 40.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19114"/>
                <a:ext cx="4572001" cy="35037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Total in school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=15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×30+150=600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Random sample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600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×40=2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from each class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Random sample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150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600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×40=10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from sixth form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Label the boys in each class from 1-15 and the girls in each class from 1-15.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Use random numbers to select 1 girl and 1 boy.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Label the boys in the sixth form from 1-75 and the girls from 1-75.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Use random numbers to select 5 different boys and 5 different girls.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If the random number generates the same person, repeat until there are distinct members in the sample.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19114"/>
                <a:ext cx="4572001" cy="3503716"/>
              </a:xfrm>
              <a:prstGeom prst="rect">
                <a:avLst/>
              </a:prstGeom>
              <a:blipFill>
                <a:blip r:embed="rId2"/>
                <a:stretch>
                  <a:fillRect l="-800" t="-522" r="-267" b="-1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9630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company wants to survey the opinions of workers.</a:t>
            </a:r>
          </a:p>
          <a:p>
            <a:r>
              <a:rPr lang="en-GB" dirty="0">
                <a:latin typeface="Candara" panose="020E0502030303020204" pitchFamily="34" charset="0"/>
              </a:rPr>
              <a:t>The manager decides to give a questionnaire to a sample of 40 workers.</a:t>
            </a:r>
          </a:p>
          <a:p>
            <a:r>
              <a:rPr lang="en-GB" dirty="0">
                <a:latin typeface="Candara" panose="020E0502030303020204" pitchFamily="34" charset="0"/>
              </a:rPr>
              <a:t>There are 50 workers between ages 18 and 32.</a:t>
            </a:r>
          </a:p>
          <a:p>
            <a:r>
              <a:rPr lang="en-GB" dirty="0">
                <a:latin typeface="Candara" panose="020E0502030303020204" pitchFamily="34" charset="0"/>
              </a:rPr>
              <a:t>There are 180 workers between 33 and 47.</a:t>
            </a:r>
          </a:p>
          <a:p>
            <a:r>
              <a:rPr lang="en-GB" dirty="0">
                <a:latin typeface="Candara" panose="020E0502030303020204" pitchFamily="34" charset="0"/>
              </a:rPr>
              <a:t>There are 70 workers between 48 and 62.</a:t>
            </a:r>
          </a:p>
          <a:p>
            <a:r>
              <a:rPr lang="en-GB" dirty="0">
                <a:latin typeface="Candara" panose="020E0502030303020204" pitchFamily="34" charset="0"/>
              </a:rPr>
              <a:t>Explain how the manager could obtain a stratified sample of worker opinions.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company wants to survey the opinions of workers.</a:t>
            </a:r>
          </a:p>
          <a:p>
            <a:r>
              <a:rPr lang="en-GB" dirty="0">
                <a:latin typeface="Candara" panose="020E0502030303020204" pitchFamily="34" charset="0"/>
              </a:rPr>
              <a:t>The manager decides to give a questionnaire to a sample of 80 workers.</a:t>
            </a:r>
          </a:p>
          <a:p>
            <a:r>
              <a:rPr lang="en-GB" dirty="0">
                <a:latin typeface="Candara" panose="020E0502030303020204" pitchFamily="34" charset="0"/>
              </a:rPr>
              <a:t>There are 75 workers between ages 18 and 32.</a:t>
            </a:r>
          </a:p>
          <a:p>
            <a:r>
              <a:rPr lang="en-GB" dirty="0">
                <a:latin typeface="Candara" panose="020E0502030303020204" pitchFamily="34" charset="0"/>
              </a:rPr>
              <a:t>There are 140 workers between 33 and 47.</a:t>
            </a:r>
          </a:p>
          <a:p>
            <a:r>
              <a:rPr lang="en-GB" dirty="0">
                <a:latin typeface="Candara" panose="020E0502030303020204" pitchFamily="34" charset="0"/>
              </a:rPr>
              <a:t>There are 85 workers between 48 and 62.</a:t>
            </a:r>
          </a:p>
          <a:p>
            <a:r>
              <a:rPr lang="en-GB" dirty="0">
                <a:latin typeface="Candara" panose="020E0502030303020204" pitchFamily="34" charset="0"/>
              </a:rPr>
              <a:t>Explain how the manager could obtain a stratified sample of worker opinions.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185713"/>
                <a:ext cx="4572001" cy="36722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Total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=75+140+85=300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workers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18-32: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75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300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×80=20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workers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33-47: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140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300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×80=37.33…≈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37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workers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48-62: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85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×80=22.66…≈23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workers.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Number the workers in each age group.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Use a random number table, generator, or calculator, to produce the required quantity of random numbers.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If the random number generates the same person, repeat until there are distinct members in the sample.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Give the questionnaire to the workers corresponding to these numbers.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185713"/>
                <a:ext cx="4572001" cy="3672287"/>
              </a:xfrm>
              <a:prstGeom prst="rect">
                <a:avLst/>
              </a:prstGeom>
              <a:blipFill>
                <a:blip r:embed="rId2"/>
                <a:stretch>
                  <a:fillRect l="-800" t="-498" r="-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442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401F2-C529-47D1-8FB5-62137EF551F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17004</TotalTime>
  <Words>875</Words>
  <Application>Microsoft Office PowerPoint</Application>
  <PresentationFormat>On-screen Show (4:3)</PresentationFormat>
  <Paragraphs>80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1.2) Sampling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593</cp:revision>
  <dcterms:created xsi:type="dcterms:W3CDTF">2020-05-18T02:11:06Z</dcterms:created>
  <dcterms:modified xsi:type="dcterms:W3CDTF">2021-09-04T14:31:24Z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