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45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Measuring correlation</a:t>
            </a:r>
          </a:p>
        </p:txBody>
      </p:sp>
    </p:spTree>
    <p:extLst>
      <p:ext uri="{BB962C8B-B14F-4D97-AF65-F5344CB8AC3E}">
        <p14:creationId xmlns:p14="http://schemas.microsoft.com/office/powerpoint/2010/main" val="395356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Calculate the product moment correlation coefficient for the following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Calculate the product moment correlation coefficient for the following data: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31533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=0.868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15332"/>
                <a:ext cx="4572001" cy="338554"/>
              </a:xfrm>
              <a:prstGeom prst="rect">
                <a:avLst/>
              </a:prstGeom>
              <a:blipFill>
                <a:blip r:embed="rId2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47BBC093-C0CE-42F2-8DCF-EDEBB55E909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71175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47BBC093-C0CE-42F2-8DCF-EDEBB55E90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531702"/>
                  </p:ext>
                </p:extLst>
              </p:nvPr>
            </p:nvGraphicFramePr>
            <p:xfrm>
              <a:off x="1971175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3077" r="-105882" b="-4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3077" r="-5882" b="-4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218EB06-FB64-430A-9772-3328B1A11E9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593747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218EB06-FB64-430A-9772-3328B1A11E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2872627"/>
                  </p:ext>
                </p:extLst>
              </p:nvPr>
            </p:nvGraphicFramePr>
            <p:xfrm>
              <a:off x="6593747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23" t="-3077" r="-101923" b="-4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922" t="-3077" r="-3922" b="-4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6607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temperature,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daily total rainfall,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were recorded from 27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1400" dirty="0">
                    <a:latin typeface="Candara" panose="020E0502030303020204" pitchFamily="34" charset="0"/>
                  </a:rPr>
                  <a:t> May to 5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1400" dirty="0">
                    <a:latin typeface="Candara" panose="020E0502030303020204" pitchFamily="34" charset="0"/>
                  </a:rPr>
                  <a:t> June inclusive 1987 in Leuchars.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meaning of tr in the table above.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product moment correlation coefficient for the ten days, stating clearly how you deal with the ‘tr’ readings.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 r="-667"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windspeed,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were recorded for the first 10 days in September in </a:t>
                </a:r>
                <a:r>
                  <a:rPr lang="en-GB" sz="1400" dirty="0" err="1">
                    <a:latin typeface="Candara" panose="020E0502030303020204" pitchFamily="34" charset="0"/>
                  </a:rPr>
                  <a:t>Hurn</a:t>
                </a:r>
                <a:r>
                  <a:rPr lang="en-GB" sz="1400" dirty="0">
                    <a:latin typeface="Candara" panose="020E0502030303020204" pitchFamily="34" charset="0"/>
                  </a:rPr>
                  <a:t> in 1987.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meaning of n/a in the table above.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product moment correlation coefficient for the remaining 8 days.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533" t="-392" r="-667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3429000"/>
                <a:ext cx="4572001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Data </a:t>
                </a: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on daily maximum gust is not available     for these days 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=0.9533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sf)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is close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so there is strong positive correlation between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daily mean windspeed and daily maximum gust. This means that the data points lie close to a straight line, so a linear regression model is suitable.</a:t>
                </a: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429000"/>
                <a:ext cx="4572001" cy="2062103"/>
              </a:xfrm>
              <a:prstGeom prst="rect">
                <a:avLst/>
              </a:prstGeom>
              <a:blipFill>
                <a:blip r:embed="rId4"/>
                <a:stretch>
                  <a:fillRect l="-800" t="-888" b="-26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DF6E8E73-6643-48C3-A1EE-A987A63DDDF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18923" y="1302177"/>
              <a:ext cx="4278153" cy="70956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89972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41106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52338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9428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499028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dirty="0" smtClean="0"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DF6E8E73-6643-48C3-A1EE-A987A63DDD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7743014"/>
                  </p:ext>
                </p:extLst>
              </p:nvPr>
            </p:nvGraphicFramePr>
            <p:xfrm>
              <a:off x="4718923" y="1302177"/>
              <a:ext cx="4278153" cy="70956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89972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41106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52338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9428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499028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563" t="-113158" r="-1000000" b="-1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563" t="-213158" r="-10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2492A183-6F02-4633-8B2D-DCDA6A40E94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1906" y="1306856"/>
              <a:ext cx="4278153" cy="84672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445323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35560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35956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i="0" dirty="0" smtClean="0">
                                    <a:latin typeface="Cambria Math" panose="02040503050406030204" pitchFamily="18" charset="0"/>
                                  </a:rPr>
                                  <m:t>𝐭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31.8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2492A183-6F02-4633-8B2D-DCDA6A40E9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3135275"/>
                  </p:ext>
                </p:extLst>
              </p:nvPr>
            </p:nvGraphicFramePr>
            <p:xfrm>
              <a:off x="141906" y="1306856"/>
              <a:ext cx="4278153" cy="84672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445323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35560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35956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70" t="-71667" r="-865753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70" t="-271053" r="-865753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31.8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65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17555</TotalTime>
  <Words>361</Words>
  <Application>Microsoft Office PowerPoint</Application>
  <PresentationFormat>On-screen Show (4:3)</PresentationFormat>
  <Paragraphs>115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1.2) Measuring correlation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2021-09-04T20:21:04Z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