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97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1.1) Momentum in one direction</a:t>
            </a:r>
          </a:p>
        </p:txBody>
      </p:sp>
    </p:spTree>
    <p:extLst>
      <p:ext uri="{BB962C8B-B14F-4D97-AF65-F5344CB8AC3E}">
        <p14:creationId xmlns:p14="http://schemas.microsoft.com/office/powerpoint/2010/main" val="208844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Momentum = Mass x Velocity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Momentum = Mass x Velocity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F3D7AAD-41DB-4C6E-8AB7-6C221BCB60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9701" y="923330"/>
          <a:ext cx="42164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5467">
                  <a:extLst>
                    <a:ext uri="{9D8B030D-6E8A-4147-A177-3AD203B41FA5}">
                      <a16:colId xmlns:a16="http://schemas.microsoft.com/office/drawing/2014/main" val="788518759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3322607744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1184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Momentum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66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6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5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799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13 ms</a:t>
                      </a:r>
                      <a:r>
                        <a:rPr lang="en-GB" sz="1600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65 kgms</a:t>
                      </a:r>
                      <a:r>
                        <a:rPr lang="en-GB" sz="1600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1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523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0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9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3kg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4i + 7j ms</a:t>
                      </a:r>
                      <a:r>
                        <a:rPr lang="en-GB" sz="1600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27562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9FE2E96-AE5C-4961-96AE-8CA15FBFBA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49799" y="923330"/>
          <a:ext cx="42164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5467">
                  <a:extLst>
                    <a:ext uri="{9D8B030D-6E8A-4147-A177-3AD203B41FA5}">
                      <a16:colId xmlns:a16="http://schemas.microsoft.com/office/drawing/2014/main" val="788518759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3322607744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1184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Momentum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66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523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0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9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andara" panose="020E0502030303020204" pitchFamily="34" charset="0"/>
                        </a:rPr>
                        <a:t>7i + 7j ms</a:t>
                      </a:r>
                      <a:r>
                        <a:rPr lang="en-GB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andara" panose="020E0502030303020204" pitchFamily="34" charset="0"/>
                        </a:rPr>
                        <a:t>1.4i + 1.4j kgms</a:t>
                      </a:r>
                      <a:r>
                        <a:rPr lang="en-GB" sz="1400" baseline="30000" dirty="0">
                          <a:latin typeface="Candara" panose="020E0502030303020204" pitchFamily="34" charset="0"/>
                        </a:rPr>
                        <a:t>-1</a:t>
                      </a:r>
                      <a:endParaRPr lang="en-GB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5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0.002 tonnes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Candara" panose="020E0502030303020204" pitchFamily="34" charset="0"/>
                        </a:rPr>
                        <a:t>6i + 18j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753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600g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andara" panose="020E0502030303020204" pitchFamily="34" charset="0"/>
                        </a:rPr>
                        <a:t>36 km/h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58865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B4B63AB-AA6B-4EDE-BA7E-721A2B88518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49799" y="923330"/>
          <a:ext cx="4216401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5467">
                  <a:extLst>
                    <a:ext uri="{9D8B030D-6E8A-4147-A177-3AD203B41FA5}">
                      <a16:colId xmlns:a16="http://schemas.microsoft.com/office/drawing/2014/main" val="788518759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3322607744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1184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Momentum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66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523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0 ms</a:t>
                      </a:r>
                      <a:r>
                        <a:rPr lang="en-GB" sz="1600" baseline="30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0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90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0.2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7i + 7j ms</a:t>
                      </a:r>
                      <a:r>
                        <a:rPr lang="en-GB" baseline="300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-1</a:t>
                      </a:r>
                      <a:endParaRPr lang="en-GB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1.4i + 1.4j kgms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-1</a:t>
                      </a:r>
                      <a:endParaRPr lang="en-GB" sz="140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5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0.002 tonnes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3i + 9j ms</a:t>
                      </a:r>
                      <a:r>
                        <a:rPr lang="en-GB" sz="1600" baseline="30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-1</a:t>
                      </a:r>
                      <a:endParaRPr lang="en-GB" sz="16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6i + 18j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753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600g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36 km/h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6 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588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2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535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impulse exerted on the object: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force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exerted on an object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seconds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ball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was travelling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hit, and slows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without changing direction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The momentum before impact is 6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+ 3</a:t>
                </a:r>
                <a:r>
                  <a:rPr lang="en-GB" b="1" dirty="0">
                    <a:latin typeface="Candara" panose="020E0502030303020204" pitchFamily="34" charset="0"/>
                  </a:rPr>
                  <a:t>j </a:t>
                </a:r>
                <a:r>
                  <a:rPr lang="en-GB" dirty="0">
                    <a:latin typeface="Candara" panose="020E0502030303020204" pitchFamily="34" charset="0"/>
                  </a:rPr>
                  <a:t>Ns and the momentum after impact is 10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+ 5</a:t>
                </a:r>
                <a:r>
                  <a:rPr lang="en-GB" b="1" dirty="0">
                    <a:latin typeface="Candara" panose="020E0502030303020204" pitchFamily="34" charset="0"/>
                  </a:rPr>
                  <a:t>j </a:t>
                </a:r>
                <a:r>
                  <a:rPr lang="en-GB" dirty="0">
                    <a:latin typeface="Candara" panose="020E0502030303020204" pitchFamily="34" charset="0"/>
                  </a:rPr>
                  <a:t>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5355312"/>
              </a:xfrm>
              <a:prstGeom prst="rect">
                <a:avLst/>
              </a:prstGeom>
              <a:blipFill>
                <a:blip r:embed="rId2"/>
                <a:stretch>
                  <a:fillRect l="-1067" t="-683" r="-1200" b="-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35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impulse exerted on the object: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rocket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travelling at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2000 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hits the ground and stops.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 ball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was travelling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is hit and returns in the opposite direction at a speed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The momentum before impact is 6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- 5</a:t>
                </a:r>
                <a:r>
                  <a:rPr lang="en-GB" b="1" dirty="0">
                    <a:latin typeface="Candara" panose="020E0502030303020204" pitchFamily="34" charset="0"/>
                  </a:rPr>
                  <a:t>j </a:t>
                </a:r>
                <a:r>
                  <a:rPr lang="en-GB" dirty="0">
                    <a:latin typeface="Candara" panose="020E0502030303020204" pitchFamily="34" charset="0"/>
                  </a:rPr>
                  <a:t>Ns and the momentum after impact is -10</a:t>
                </a:r>
                <a:r>
                  <a:rPr lang="en-GB" b="1" dirty="0"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latin typeface="Candara" panose="020E0502030303020204" pitchFamily="34" charset="0"/>
                  </a:rPr>
                  <a:t> + 5</a:t>
                </a:r>
                <a:r>
                  <a:rPr lang="en-GB" b="1" dirty="0">
                    <a:latin typeface="Candara" panose="020E0502030303020204" pitchFamily="34" charset="0"/>
                  </a:rPr>
                  <a:t>j </a:t>
                </a:r>
                <a:r>
                  <a:rPr lang="en-GB" dirty="0">
                    <a:latin typeface="Candara" panose="020E0502030303020204" pitchFamily="34" charset="0"/>
                  </a:rPr>
                  <a:t>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355312"/>
              </a:xfrm>
              <a:prstGeom prst="rect">
                <a:avLst/>
              </a:prstGeom>
              <a:blipFill>
                <a:blip r:embed="rId3"/>
                <a:stretch>
                  <a:fillRect l="-1200" t="-569" r="-2000" b="-7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441835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200000 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48 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441835"/>
                <a:ext cx="4572000" cy="4524315"/>
              </a:xfrm>
              <a:prstGeom prst="rect">
                <a:avLst/>
              </a:prstGeom>
              <a:blipFill>
                <a:blip r:embed="rId4"/>
                <a:stretch>
                  <a:fillRect b="-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5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ball of mass 0.4 kg hits a vertical wall at right angles with a speed of 7 ms</a:t>
            </a:r>
            <a:r>
              <a:rPr lang="en-GB" baseline="30000" dirty="0">
                <a:latin typeface="Candara" panose="020E0502030303020204" pitchFamily="34" charset="0"/>
              </a:rPr>
              <a:t>-1</a:t>
            </a:r>
            <a:r>
              <a:rPr lang="en-GB" dirty="0">
                <a:latin typeface="Candara" panose="020E0502030303020204" pitchFamily="34" charset="0"/>
              </a:rPr>
              <a:t>. </a:t>
            </a:r>
          </a:p>
          <a:p>
            <a:r>
              <a:rPr lang="en-GB" dirty="0">
                <a:latin typeface="Candara" panose="020E0502030303020204" pitchFamily="34" charset="0"/>
              </a:rPr>
              <a:t>The ball rebounds with speed 5 ms</a:t>
            </a:r>
            <a:r>
              <a:rPr lang="en-GB" baseline="30000" dirty="0">
                <a:latin typeface="Candara" panose="020E0502030303020204" pitchFamily="34" charset="0"/>
              </a:rPr>
              <a:t>-1</a:t>
            </a:r>
            <a:r>
              <a:rPr lang="en-GB" dirty="0">
                <a:latin typeface="Candara" panose="020E0502030303020204" pitchFamily="34" charset="0"/>
              </a:rPr>
              <a:t>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magnitude of the impulse exerted on the wall by the ball.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ball of mass 0.2 kg hits a vertical wall at right angles with a speed of 3.5 ms</a:t>
            </a:r>
            <a:r>
              <a:rPr lang="en-GB" baseline="30000" dirty="0">
                <a:latin typeface="Candara" panose="020E0502030303020204" pitchFamily="34" charset="0"/>
              </a:rPr>
              <a:t>-1</a:t>
            </a:r>
            <a:r>
              <a:rPr lang="en-GB" dirty="0">
                <a:latin typeface="Candara" panose="020E0502030303020204" pitchFamily="34" charset="0"/>
              </a:rPr>
              <a:t>. </a:t>
            </a:r>
          </a:p>
          <a:p>
            <a:r>
              <a:rPr lang="en-GB" dirty="0">
                <a:latin typeface="Candara" panose="020E0502030303020204" pitchFamily="34" charset="0"/>
              </a:rPr>
              <a:t>The ball rebounds with speed 2.5 ms</a:t>
            </a:r>
            <a:r>
              <a:rPr lang="en-GB" baseline="30000" dirty="0">
                <a:latin typeface="Candara" panose="020E0502030303020204" pitchFamily="34" charset="0"/>
              </a:rPr>
              <a:t>-1</a:t>
            </a:r>
            <a:r>
              <a:rPr lang="en-GB" dirty="0">
                <a:latin typeface="Candara" panose="020E0502030303020204" pitchFamily="34" charset="0"/>
              </a:rPr>
              <a:t>. </a:t>
            </a:r>
          </a:p>
          <a:p>
            <a:r>
              <a:rPr lang="en-GB" dirty="0">
                <a:latin typeface="Candara" panose="020E0502030303020204" pitchFamily="34" charset="0"/>
              </a:rPr>
              <a:t>Find the magnitude of the impulse exerted on the wall by the ball.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1934802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934802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92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 respectively, are moving in opposite directions along the same straight horizontal line so that the particles collide directly.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Immediately before the collision, the speeds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In the collision the direction of motion of each particle is reversed and, immediately after the collision, the speed of each particle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the impulse exerted by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on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in the collision.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992" r="-533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0.3 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kg respectively, are moving in opposite directions along the same straight horizontal line so that the particles collide directly.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Immediately before the collision, the speeds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In the collision the direction of motion of each particle is reversed and, immediately after the collision, the speed of each particle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magnitude of the impulse exerted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in the collision.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693319"/>
              </a:xfrm>
              <a:prstGeom prst="rect">
                <a:avLst/>
              </a:prstGeom>
              <a:blipFill>
                <a:blip r:embed="rId3"/>
                <a:stretch>
                  <a:fillRect l="-1200" t="-825" r="-400" b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40584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0584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28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13834</TotalTime>
  <Words>603</Words>
  <Application>Microsoft Office PowerPoint</Application>
  <PresentationFormat>On-screen Show (4:3)</PresentationFormat>
  <Paragraphs>108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1.1) Momentum in one direction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2021-08-30T10:24:30Z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