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03/09/2021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79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1.png"/><Relationship Id="rId2" Type="http://schemas.openxmlformats.org/officeDocument/2006/relationships/image" Target="../media/image152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158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5.png"/><Relationship Id="rId2" Type="http://schemas.openxmlformats.org/officeDocument/2006/relationships/image" Target="../media/image152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58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7.png"/><Relationship Id="rId3" Type="http://schemas.openxmlformats.org/officeDocument/2006/relationships/image" Target="../media/image1531.png"/><Relationship Id="rId7" Type="http://schemas.openxmlformats.org/officeDocument/2006/relationships/image" Target="../media/image4.png"/><Relationship Id="rId2" Type="http://schemas.openxmlformats.org/officeDocument/2006/relationships/image" Target="../media/image153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34.png"/><Relationship Id="rId5" Type="http://schemas.openxmlformats.org/officeDocument/2006/relationships/image" Target="../media/image1532.png"/><Relationship Id="rId4" Type="http://schemas.openxmlformats.org/officeDocument/2006/relationships/image" Target="../media/image159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0.png"/><Relationship Id="rId7" Type="http://schemas.openxmlformats.org/officeDocument/2006/relationships/image" Target="../media/image1544.png"/><Relationship Id="rId2" Type="http://schemas.openxmlformats.org/officeDocument/2006/relationships/image" Target="../media/image153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42.png"/><Relationship Id="rId5" Type="http://schemas.openxmlformats.org/officeDocument/2006/relationships/image" Target="../media/image1541.png"/><Relationship Id="rId4" Type="http://schemas.openxmlformats.org/officeDocument/2006/relationships/image" Target="../media/image16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14.8) Logarithms and non-linear data</a:t>
            </a:r>
          </a:p>
        </p:txBody>
      </p:sp>
    </p:spTree>
    <p:extLst>
      <p:ext uri="{BB962C8B-B14F-4D97-AF65-F5344CB8AC3E}">
        <p14:creationId xmlns:p14="http://schemas.microsoft.com/office/powerpoint/2010/main" val="220665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logarithms to convert the non-linear relationship into a linear form and sketch the resulting straight line.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294" r="-2400" b="-13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logarithms to convert the non-linear relationship into a linear form and sketch the resulting straight line.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467" t="-2304" r="-2267" b="-1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80296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0296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B37D2048-A66D-45C2-85F1-D3A7141F0B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8143" y="2315766"/>
            <a:ext cx="4380861" cy="233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01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The graph represents the growth of a population of bacteria,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over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hours. 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The graph has a gradient of 0.3 and meets the vertical axis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A scientist suggest that this growth can be modelled by the equation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are constants to be found.</a:t>
                </a:r>
              </a:p>
              <a:p>
                <a:pPr marL="457200" indent="-457200">
                  <a:buAutoNum type="alphaLcPeriod"/>
                </a:pPr>
                <a:r>
                  <a:rPr lang="en-GB" sz="1200" dirty="0">
                    <a:latin typeface="Candara" panose="020E0502030303020204" pitchFamily="34" charset="0"/>
                  </a:rPr>
                  <a:t>Write down an equation for the line.</a:t>
                </a:r>
              </a:p>
              <a:p>
                <a:pPr marL="457200" indent="-457200">
                  <a:buAutoNum type="alphaLcPeriod"/>
                </a:pPr>
                <a:r>
                  <a:rPr lang="en-GB" sz="12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giving them to 3 sf where necessary.</a:t>
                </a:r>
              </a:p>
              <a:p>
                <a:pPr marL="457200" indent="-457200">
                  <a:buAutoNum type="alphaLcPeriod"/>
                </a:pPr>
                <a:r>
                  <a:rPr lang="en-GB" sz="1200" dirty="0">
                    <a:latin typeface="Candara" panose="020E0502030303020204" pitchFamily="34" charset="0"/>
                  </a:rPr>
                  <a:t>Interpret the meaning of the constant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in this model.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33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The graph represents the growth of a population of bacteria,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over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hours. 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The graph has a gradient of 0.6 and meets the vertical axis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0,2</m:t>
                        </m:r>
                      </m:e>
                    </m:d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A scientist suggest that this growth can be modelled by the equation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are constants to be found.</a:t>
                </a:r>
              </a:p>
              <a:p>
                <a:pPr marL="457200" indent="-457200">
                  <a:buAutoNum type="alphaLcPeriod"/>
                </a:pPr>
                <a:r>
                  <a:rPr lang="en-GB" sz="1200" dirty="0">
                    <a:latin typeface="Candara" panose="020E0502030303020204" pitchFamily="34" charset="0"/>
                  </a:rPr>
                  <a:t>Write down an equation for the line.</a:t>
                </a:r>
              </a:p>
              <a:p>
                <a:pPr marL="457200" indent="-457200">
                  <a:buAutoNum type="alphaLcPeriod"/>
                </a:pPr>
                <a:r>
                  <a:rPr lang="en-GB" sz="12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giving them to 3 sf where necessary.</a:t>
                </a:r>
              </a:p>
              <a:p>
                <a:pPr marL="457200" indent="-457200">
                  <a:buAutoNum type="alphaLcPeriod"/>
                </a:pPr>
                <a:r>
                  <a:rPr lang="en-GB" sz="1200" dirty="0">
                    <a:latin typeface="Candara" panose="020E0502030303020204" pitchFamily="34" charset="0"/>
                  </a:rPr>
                  <a:t>Interpret the meaning of the constant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in this model.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33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4023658"/>
                <a:ext cx="4572001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=0.6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=3.98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  <a:p>
                <a:r>
                  <a:rPr lang="en-US" sz="1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The initial size of the bacteria population was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023658"/>
                <a:ext cx="4572001" cy="738664"/>
              </a:xfrm>
              <a:prstGeom prst="rect">
                <a:avLst/>
              </a:prstGeom>
              <a:blipFill>
                <a:blip r:embed="rId4"/>
                <a:stretch>
                  <a:fillRect l="-400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309E14A-DECB-4203-92C1-C5EC005BB9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5800" y="2233849"/>
            <a:ext cx="2270854" cy="16812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FE725F-838E-440B-9530-785B3C4A99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5555" y="2207967"/>
            <a:ext cx="2270854" cy="170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table below gives the rank (by size) and population of a country’s largest cities and districts (the capital city is number 1 but has been excluded as an outlier).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relationship between the rank and population can be modelled by the formula: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Draw a table giving values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2dp.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Plot a graph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against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using the values from your table and draw the line of best fit.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Use your graph to estimate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two significant figures.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3754874"/>
              </a:xfrm>
              <a:prstGeom prst="rect">
                <a:avLst/>
              </a:prstGeom>
              <a:blipFill>
                <a:blip r:embed="rId2"/>
                <a:stretch>
                  <a:fillRect l="-400" t="-162" b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table below gives the rank (by size) and population of the UK’s largest cities and districts in the past (London is number 1 but has been excluded as an outlier).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relationship between the rank and population can be modelled by the formula: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Draw a table giving values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2dp.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Plot a graph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against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using the values from your table and draw the line of best fit.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Use your graph to estimate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two significant figures.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3754874"/>
              </a:xfrm>
              <a:prstGeom prst="rect">
                <a:avLst/>
              </a:prstGeom>
              <a:blipFill>
                <a:blip r:embed="rId3"/>
                <a:stretch>
                  <a:fillRect l="-533" t="-325" b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87055" y="4287023"/>
                <a:ext cx="4572001" cy="2462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</a:t>
                </a: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</a:t>
                </a: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</a:p>
              <a:p>
                <a:r>
                  <a:rPr lang="en-GB" sz="1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=1600000</m:t>
                    </m:r>
                  </m:oMath>
                </a14:m>
                <a:r>
                  <a:rPr lang="en-US" sz="1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=−0.67</m:t>
                    </m:r>
                  </m:oMath>
                </a14:m>
                <a:r>
                  <a:rPr lang="en-US" sz="1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5" y="4287023"/>
                <a:ext cx="4572001" cy="2462213"/>
              </a:xfrm>
              <a:prstGeom prst="rect">
                <a:avLst/>
              </a:prstGeom>
              <a:blipFill>
                <a:blip r:embed="rId4"/>
                <a:stretch>
                  <a:fillRect l="-400" t="-248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3">
                <a:extLst>
                  <a:ext uri="{FF2B5EF4-FFF2-40B4-BE49-F238E27FC236}">
                    <a16:creationId xmlns:a16="http://schemas.microsoft.com/office/drawing/2014/main" id="{F57C8A29-6346-4ECB-9D41-CFA0F7B2F7BE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684716" y="1218187"/>
              <a:ext cx="4346568" cy="1137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01684">
                      <a:extLst>
                        <a:ext uri="{9D8B030D-6E8A-4147-A177-3AD203B41FA5}">
                          <a16:colId xmlns:a16="http://schemas.microsoft.com/office/drawing/2014/main" val="1915737891"/>
                        </a:ext>
                      </a:extLst>
                    </a:gridCol>
                    <a:gridCol w="847288">
                      <a:extLst>
                        <a:ext uri="{9D8B030D-6E8A-4147-A177-3AD203B41FA5}">
                          <a16:colId xmlns:a16="http://schemas.microsoft.com/office/drawing/2014/main" val="1727781057"/>
                        </a:ext>
                      </a:extLst>
                    </a:gridCol>
                    <a:gridCol w="612396">
                      <a:extLst>
                        <a:ext uri="{9D8B030D-6E8A-4147-A177-3AD203B41FA5}">
                          <a16:colId xmlns:a16="http://schemas.microsoft.com/office/drawing/2014/main" val="1659079545"/>
                        </a:ext>
                      </a:extLst>
                    </a:gridCol>
                    <a:gridCol w="671120">
                      <a:extLst>
                        <a:ext uri="{9D8B030D-6E8A-4147-A177-3AD203B41FA5}">
                          <a16:colId xmlns:a16="http://schemas.microsoft.com/office/drawing/2014/main" val="2319224419"/>
                        </a:ext>
                      </a:extLst>
                    </a:gridCol>
                    <a:gridCol w="713064">
                      <a:extLst>
                        <a:ext uri="{9D8B030D-6E8A-4147-A177-3AD203B41FA5}">
                          <a16:colId xmlns:a16="http://schemas.microsoft.com/office/drawing/2014/main" val="3135574906"/>
                        </a:ext>
                      </a:extLst>
                    </a:gridCol>
                    <a:gridCol w="701016">
                      <a:extLst>
                        <a:ext uri="{9D8B030D-6E8A-4147-A177-3AD203B41FA5}">
                          <a16:colId xmlns:a16="http://schemas.microsoft.com/office/drawing/2014/main" val="142744774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City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Birmingham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Leeds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Glasgow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Sheffield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Bradford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66754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Rank, </a:t>
                          </a:r>
                          <a14:m>
                            <m:oMath xmlns:m="http://schemas.openxmlformats.org/officeDocument/2006/math">
                              <m:r>
                                <a:rPr lang="en-GB" sz="1000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oMath>
                          </a14:m>
                          <a:endParaRPr lang="en-GB" sz="10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83750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Population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1 000 000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730 000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620 000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530 000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480 000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93589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3">
                <a:extLst>
                  <a:ext uri="{FF2B5EF4-FFF2-40B4-BE49-F238E27FC236}">
                    <a16:creationId xmlns:a16="http://schemas.microsoft.com/office/drawing/2014/main" id="{F57C8A29-6346-4ECB-9D41-CFA0F7B2F7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8306648"/>
                  </p:ext>
                </p:extLst>
              </p:nvPr>
            </p:nvGraphicFramePr>
            <p:xfrm>
              <a:off x="4684716" y="1218187"/>
              <a:ext cx="4346568" cy="1137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01684">
                      <a:extLst>
                        <a:ext uri="{9D8B030D-6E8A-4147-A177-3AD203B41FA5}">
                          <a16:colId xmlns:a16="http://schemas.microsoft.com/office/drawing/2014/main" val="1915737891"/>
                        </a:ext>
                      </a:extLst>
                    </a:gridCol>
                    <a:gridCol w="847288">
                      <a:extLst>
                        <a:ext uri="{9D8B030D-6E8A-4147-A177-3AD203B41FA5}">
                          <a16:colId xmlns:a16="http://schemas.microsoft.com/office/drawing/2014/main" val="1727781057"/>
                        </a:ext>
                      </a:extLst>
                    </a:gridCol>
                    <a:gridCol w="612396">
                      <a:extLst>
                        <a:ext uri="{9D8B030D-6E8A-4147-A177-3AD203B41FA5}">
                          <a16:colId xmlns:a16="http://schemas.microsoft.com/office/drawing/2014/main" val="1659079545"/>
                        </a:ext>
                      </a:extLst>
                    </a:gridCol>
                    <a:gridCol w="671120">
                      <a:extLst>
                        <a:ext uri="{9D8B030D-6E8A-4147-A177-3AD203B41FA5}">
                          <a16:colId xmlns:a16="http://schemas.microsoft.com/office/drawing/2014/main" val="2319224419"/>
                        </a:ext>
                      </a:extLst>
                    </a:gridCol>
                    <a:gridCol w="713064">
                      <a:extLst>
                        <a:ext uri="{9D8B030D-6E8A-4147-A177-3AD203B41FA5}">
                          <a16:colId xmlns:a16="http://schemas.microsoft.com/office/drawing/2014/main" val="3135574906"/>
                        </a:ext>
                      </a:extLst>
                    </a:gridCol>
                    <a:gridCol w="701016">
                      <a:extLst>
                        <a:ext uri="{9D8B030D-6E8A-4147-A177-3AD203B41FA5}">
                          <a16:colId xmlns:a16="http://schemas.microsoft.com/office/drawing/2014/main" val="1427447748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City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Birmingham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Leeds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Glasgow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Sheffield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Bradford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66754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58" t="-106452" r="-442424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83750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Population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1 000 000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730 000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620 000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530 000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480 000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935898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A1373537-E68C-4BB1-9856-6E509AD48CB8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5111348" y="4340355"/>
              <a:ext cx="3691255" cy="74168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744855">
                      <a:extLst>
                        <a:ext uri="{9D8B030D-6E8A-4147-A177-3AD203B41FA5}">
                          <a16:colId xmlns:a16="http://schemas.microsoft.com/office/drawing/2014/main" val="1822425987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4006187086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1172211231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293401777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419116592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361062230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𝒍𝒐𝒈</m:t>
                                </m:r>
                                <m:r>
                                  <a:rPr lang="en-GB" sz="1600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1600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0.70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0.78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5739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𝒍𝒐𝒈</m:t>
                                </m:r>
                                <m:r>
                                  <a:rPr lang="en-GB" sz="1600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1600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5.86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5.79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5.72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5.68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5708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A1373537-E68C-4BB1-9856-6E509AD48C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5989521"/>
                  </p:ext>
                </p:extLst>
              </p:nvPr>
            </p:nvGraphicFramePr>
            <p:xfrm>
              <a:off x="5111348" y="4340355"/>
              <a:ext cx="3691255" cy="74168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744855">
                      <a:extLst>
                        <a:ext uri="{9D8B030D-6E8A-4147-A177-3AD203B41FA5}">
                          <a16:colId xmlns:a16="http://schemas.microsoft.com/office/drawing/2014/main" val="1822425987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4006187086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1172211231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293401777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419116592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361062230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820" t="-4918" r="-399180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0.70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0.78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5739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820" t="-104918" r="-399180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5.86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5.79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5.72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5.68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57089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4DEF7261-E432-41B4-A214-A3A4D483714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1348" y="5188505"/>
            <a:ext cx="1826347" cy="11953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13">
                <a:extLst>
                  <a:ext uri="{FF2B5EF4-FFF2-40B4-BE49-F238E27FC236}">
                    <a16:creationId xmlns:a16="http://schemas.microsoft.com/office/drawing/2014/main" id="{19E59690-C8FF-467B-9AE6-DD62A89B9248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12716" y="1218187"/>
              <a:ext cx="4346568" cy="1137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01684">
                      <a:extLst>
                        <a:ext uri="{9D8B030D-6E8A-4147-A177-3AD203B41FA5}">
                          <a16:colId xmlns:a16="http://schemas.microsoft.com/office/drawing/2014/main" val="1915737891"/>
                        </a:ext>
                      </a:extLst>
                    </a:gridCol>
                    <a:gridCol w="763398">
                      <a:extLst>
                        <a:ext uri="{9D8B030D-6E8A-4147-A177-3AD203B41FA5}">
                          <a16:colId xmlns:a16="http://schemas.microsoft.com/office/drawing/2014/main" val="1727781057"/>
                        </a:ext>
                      </a:extLst>
                    </a:gridCol>
                    <a:gridCol w="696286">
                      <a:extLst>
                        <a:ext uri="{9D8B030D-6E8A-4147-A177-3AD203B41FA5}">
                          <a16:colId xmlns:a16="http://schemas.microsoft.com/office/drawing/2014/main" val="1659079545"/>
                        </a:ext>
                      </a:extLst>
                    </a:gridCol>
                    <a:gridCol w="704676">
                      <a:extLst>
                        <a:ext uri="{9D8B030D-6E8A-4147-A177-3AD203B41FA5}">
                          <a16:colId xmlns:a16="http://schemas.microsoft.com/office/drawing/2014/main" val="2319224419"/>
                        </a:ext>
                      </a:extLst>
                    </a:gridCol>
                    <a:gridCol w="696286">
                      <a:extLst>
                        <a:ext uri="{9D8B030D-6E8A-4147-A177-3AD203B41FA5}">
                          <a16:colId xmlns:a16="http://schemas.microsoft.com/office/drawing/2014/main" val="3135574906"/>
                        </a:ext>
                      </a:extLst>
                    </a:gridCol>
                    <a:gridCol w="684238">
                      <a:extLst>
                        <a:ext uri="{9D8B030D-6E8A-4147-A177-3AD203B41FA5}">
                          <a16:colId xmlns:a16="http://schemas.microsoft.com/office/drawing/2014/main" val="142744774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City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66754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Rank, </a:t>
                          </a:r>
                          <a14:m>
                            <m:oMath xmlns:m="http://schemas.openxmlformats.org/officeDocument/2006/math">
                              <m:r>
                                <a:rPr lang="en-GB" sz="1000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oMath>
                          </a14:m>
                          <a:endParaRPr lang="en-GB" sz="10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83750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Population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2 000 000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1 400 000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1 200 000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1 000 000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900 000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93589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13">
                <a:extLst>
                  <a:ext uri="{FF2B5EF4-FFF2-40B4-BE49-F238E27FC236}">
                    <a16:creationId xmlns:a16="http://schemas.microsoft.com/office/drawing/2014/main" id="{19E59690-C8FF-467B-9AE6-DD62A89B92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35646129"/>
                  </p:ext>
                </p:extLst>
              </p:nvPr>
            </p:nvGraphicFramePr>
            <p:xfrm>
              <a:off x="112716" y="1218187"/>
              <a:ext cx="4346568" cy="1137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01684">
                      <a:extLst>
                        <a:ext uri="{9D8B030D-6E8A-4147-A177-3AD203B41FA5}">
                          <a16:colId xmlns:a16="http://schemas.microsoft.com/office/drawing/2014/main" val="1915737891"/>
                        </a:ext>
                      </a:extLst>
                    </a:gridCol>
                    <a:gridCol w="763398">
                      <a:extLst>
                        <a:ext uri="{9D8B030D-6E8A-4147-A177-3AD203B41FA5}">
                          <a16:colId xmlns:a16="http://schemas.microsoft.com/office/drawing/2014/main" val="1727781057"/>
                        </a:ext>
                      </a:extLst>
                    </a:gridCol>
                    <a:gridCol w="696286">
                      <a:extLst>
                        <a:ext uri="{9D8B030D-6E8A-4147-A177-3AD203B41FA5}">
                          <a16:colId xmlns:a16="http://schemas.microsoft.com/office/drawing/2014/main" val="1659079545"/>
                        </a:ext>
                      </a:extLst>
                    </a:gridCol>
                    <a:gridCol w="704676">
                      <a:extLst>
                        <a:ext uri="{9D8B030D-6E8A-4147-A177-3AD203B41FA5}">
                          <a16:colId xmlns:a16="http://schemas.microsoft.com/office/drawing/2014/main" val="2319224419"/>
                        </a:ext>
                      </a:extLst>
                    </a:gridCol>
                    <a:gridCol w="696286">
                      <a:extLst>
                        <a:ext uri="{9D8B030D-6E8A-4147-A177-3AD203B41FA5}">
                          <a16:colId xmlns:a16="http://schemas.microsoft.com/office/drawing/2014/main" val="3135574906"/>
                        </a:ext>
                      </a:extLst>
                    </a:gridCol>
                    <a:gridCol w="684238">
                      <a:extLst>
                        <a:ext uri="{9D8B030D-6E8A-4147-A177-3AD203B41FA5}">
                          <a16:colId xmlns:a16="http://schemas.microsoft.com/office/drawing/2014/main" val="142744774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City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66754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758" t="-100000" r="-442424" b="-1145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8375054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1000" b="1" dirty="0">
                              <a:latin typeface="Candara" panose="020E0502030303020204" pitchFamily="34" charset="0"/>
                            </a:rPr>
                            <a:t>Population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2 000 000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1 400 000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1 200 000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1 000 000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ndara" panose="020E0502030303020204" pitchFamily="34" charset="0"/>
                            </a:rPr>
                            <a:t>900 000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93589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4519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3431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population is increasing exponentially according to the model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 to be found.</a:t>
                </a:r>
              </a:p>
              <a:p>
                <a:endParaRPr lang="en-GB" sz="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population is recorded as follows: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Draw a table giving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(to 3dp).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line of best fit is drawn for the data in your new table, and it happens to go through the first data point above (where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=1.4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 and last (where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=4.4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).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Determine the equation of this line of best fit.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Hence, determine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model.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Estimate the population 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2020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3431709"/>
              </a:xfrm>
              <a:prstGeom prst="rect">
                <a:avLst/>
              </a:prstGeom>
              <a:blipFill>
                <a:blip r:embed="rId2"/>
                <a:stretch>
                  <a:fillRect l="-400" t="-178" b="-1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3431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population is increasing exponentially according to the model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 to be found.</a:t>
                </a:r>
              </a:p>
              <a:p>
                <a:endParaRPr lang="en-GB" sz="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population is recorded as follows: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endParaRPr lang="en-GB" sz="5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Draw a table giving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(to 3dp).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line of best fit is drawn for the data in your new table, and it happens to go through the first data point above (where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=0.7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 and last (where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=2.2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).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Determine the equation of this line of best fit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Hence, determine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model.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Estimate the population 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2020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3431709"/>
              </a:xfrm>
              <a:prstGeom prst="rect">
                <a:avLst/>
              </a:prstGeom>
              <a:blipFill>
                <a:blip r:embed="rId3"/>
                <a:stretch>
                  <a:fillRect l="-533" t="-355" b="-1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3911232"/>
                <a:ext cx="457200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</a:p>
              <a:p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=0.322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+3.147 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=1403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=2.099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(4 sf)</a:t>
                </a:r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57164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3911232"/>
                <a:ext cx="4572001" cy="1815882"/>
              </a:xfrm>
              <a:prstGeom prst="rect">
                <a:avLst/>
              </a:prstGeom>
              <a:blipFill>
                <a:blip r:embed="rId4"/>
                <a:stretch>
                  <a:fillRect l="-800" t="-1010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FF2772AE-40FF-4F46-B9D7-280A1E069A3F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05684" y="1430841"/>
              <a:ext cx="437066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50627">
                      <a:extLst>
                        <a:ext uri="{9D8B030D-6E8A-4147-A177-3AD203B41FA5}">
                          <a16:colId xmlns:a16="http://schemas.microsoft.com/office/drawing/2014/main" val="185813556"/>
                        </a:ext>
                      </a:extLst>
                    </a:gridCol>
                    <a:gridCol w="981512">
                      <a:extLst>
                        <a:ext uri="{9D8B030D-6E8A-4147-A177-3AD203B41FA5}">
                          <a16:colId xmlns:a16="http://schemas.microsoft.com/office/drawing/2014/main" val="434366050"/>
                        </a:ext>
                      </a:extLst>
                    </a:gridCol>
                    <a:gridCol w="1040235">
                      <a:extLst>
                        <a:ext uri="{9D8B030D-6E8A-4147-A177-3AD203B41FA5}">
                          <a16:colId xmlns:a16="http://schemas.microsoft.com/office/drawing/2014/main" val="3995653725"/>
                        </a:ext>
                      </a:extLst>
                    </a:gridCol>
                    <a:gridCol w="998294">
                      <a:extLst>
                        <a:ext uri="{9D8B030D-6E8A-4147-A177-3AD203B41FA5}">
                          <a16:colId xmlns:a16="http://schemas.microsoft.com/office/drawing/2014/main" val="18916653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ndara" panose="020E0502030303020204" pitchFamily="34" charset="0"/>
                            </a:rPr>
                            <a:t>Years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GB" sz="1100" b="1" dirty="0">
                              <a:latin typeface="Candara" panose="020E0502030303020204" pitchFamily="34" charset="0"/>
                            </a:rPr>
                            <a:t> after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1" smtClean="0">
                                  <a:latin typeface="Cambria Math" panose="02040503050406030204" pitchFamily="18" charset="0"/>
                                </a:rPr>
                                <m:t>𝟐𝟎𝟏𝟔</m:t>
                              </m:r>
                            </m:oMath>
                          </a14:m>
                          <a:endParaRPr lang="en-GB" sz="11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1.4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2.6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4.4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54674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ndara" panose="020E0502030303020204" pitchFamily="34" charset="0"/>
                            </a:rPr>
                            <a:t>Population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oMath>
                          </a14:m>
                          <a:endParaRPr lang="en-GB" sz="11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4706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7346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14324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840195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FF2772AE-40FF-4F46-B9D7-280A1E069A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9308820"/>
                  </p:ext>
                </p:extLst>
              </p:nvPr>
            </p:nvGraphicFramePr>
            <p:xfrm>
              <a:off x="105684" y="1430841"/>
              <a:ext cx="437066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50627">
                      <a:extLst>
                        <a:ext uri="{9D8B030D-6E8A-4147-A177-3AD203B41FA5}">
                          <a16:colId xmlns:a16="http://schemas.microsoft.com/office/drawing/2014/main" val="185813556"/>
                        </a:ext>
                      </a:extLst>
                    </a:gridCol>
                    <a:gridCol w="981512">
                      <a:extLst>
                        <a:ext uri="{9D8B030D-6E8A-4147-A177-3AD203B41FA5}">
                          <a16:colId xmlns:a16="http://schemas.microsoft.com/office/drawing/2014/main" val="434366050"/>
                        </a:ext>
                      </a:extLst>
                    </a:gridCol>
                    <a:gridCol w="1040235">
                      <a:extLst>
                        <a:ext uri="{9D8B030D-6E8A-4147-A177-3AD203B41FA5}">
                          <a16:colId xmlns:a16="http://schemas.microsoft.com/office/drawing/2014/main" val="3995653725"/>
                        </a:ext>
                      </a:extLst>
                    </a:gridCol>
                    <a:gridCol w="998294">
                      <a:extLst>
                        <a:ext uri="{9D8B030D-6E8A-4147-A177-3AD203B41FA5}">
                          <a16:colId xmlns:a16="http://schemas.microsoft.com/office/drawing/2014/main" val="18916653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50" t="-1613" r="-224324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38509" t="-1613" r="-209317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24561" t="-1613" r="-97076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38415" t="-1613" r="-122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54674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50" t="-103279" r="-224324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38509" t="-103279" r="-20931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24561" t="-103279" r="-9707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38415" t="-103279" r="-122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401955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432620D2-E2C1-4079-A769-D6C33800C580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677684" y="1430841"/>
              <a:ext cx="437066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50627">
                      <a:extLst>
                        <a:ext uri="{9D8B030D-6E8A-4147-A177-3AD203B41FA5}">
                          <a16:colId xmlns:a16="http://schemas.microsoft.com/office/drawing/2014/main" val="185813556"/>
                        </a:ext>
                      </a:extLst>
                    </a:gridCol>
                    <a:gridCol w="981512">
                      <a:extLst>
                        <a:ext uri="{9D8B030D-6E8A-4147-A177-3AD203B41FA5}">
                          <a16:colId xmlns:a16="http://schemas.microsoft.com/office/drawing/2014/main" val="434366050"/>
                        </a:ext>
                      </a:extLst>
                    </a:gridCol>
                    <a:gridCol w="1040235">
                      <a:extLst>
                        <a:ext uri="{9D8B030D-6E8A-4147-A177-3AD203B41FA5}">
                          <a16:colId xmlns:a16="http://schemas.microsoft.com/office/drawing/2014/main" val="3995653725"/>
                        </a:ext>
                      </a:extLst>
                    </a:gridCol>
                    <a:gridCol w="998294">
                      <a:extLst>
                        <a:ext uri="{9D8B030D-6E8A-4147-A177-3AD203B41FA5}">
                          <a16:colId xmlns:a16="http://schemas.microsoft.com/office/drawing/2014/main" val="18916653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ndara" panose="020E0502030303020204" pitchFamily="34" charset="0"/>
                            </a:rPr>
                            <a:t>Years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GB" sz="1100" b="1" dirty="0">
                              <a:latin typeface="Candara" panose="020E0502030303020204" pitchFamily="34" charset="0"/>
                            </a:rPr>
                            <a:t> after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1" smtClean="0">
                                  <a:latin typeface="Cambria Math" panose="02040503050406030204" pitchFamily="18" charset="0"/>
                                </a:rPr>
                                <m:t>𝟐𝟎𝟏𝟓</m:t>
                              </m:r>
                            </m:oMath>
                          </a14:m>
                          <a:endParaRPr lang="en-GB" sz="11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0.7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1.3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2.2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54674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ndara" panose="020E0502030303020204" pitchFamily="34" charset="0"/>
                            </a:rPr>
                            <a:t>Population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oMath>
                          </a14:m>
                          <a:endParaRPr lang="en-GB" sz="11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2353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3673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7162</m:t>
                                </m:r>
                              </m:oMath>
                            </m:oMathPara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840195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432620D2-E2C1-4079-A769-D6C33800C5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9597479"/>
                  </p:ext>
                </p:extLst>
              </p:nvPr>
            </p:nvGraphicFramePr>
            <p:xfrm>
              <a:off x="4677684" y="1430841"/>
              <a:ext cx="437066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50627">
                      <a:extLst>
                        <a:ext uri="{9D8B030D-6E8A-4147-A177-3AD203B41FA5}">
                          <a16:colId xmlns:a16="http://schemas.microsoft.com/office/drawing/2014/main" val="185813556"/>
                        </a:ext>
                      </a:extLst>
                    </a:gridCol>
                    <a:gridCol w="981512">
                      <a:extLst>
                        <a:ext uri="{9D8B030D-6E8A-4147-A177-3AD203B41FA5}">
                          <a16:colId xmlns:a16="http://schemas.microsoft.com/office/drawing/2014/main" val="434366050"/>
                        </a:ext>
                      </a:extLst>
                    </a:gridCol>
                    <a:gridCol w="1040235">
                      <a:extLst>
                        <a:ext uri="{9D8B030D-6E8A-4147-A177-3AD203B41FA5}">
                          <a16:colId xmlns:a16="http://schemas.microsoft.com/office/drawing/2014/main" val="3995653725"/>
                        </a:ext>
                      </a:extLst>
                    </a:gridCol>
                    <a:gridCol w="998294">
                      <a:extLst>
                        <a:ext uri="{9D8B030D-6E8A-4147-A177-3AD203B41FA5}">
                          <a16:colId xmlns:a16="http://schemas.microsoft.com/office/drawing/2014/main" val="18916653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50" t="-1613" r="-224324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8509" t="-1613" r="-209317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24561" t="-1613" r="-97076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38415" t="-1613" r="-122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54674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50" t="-103279" r="-224324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8509" t="-103279" r="-20931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24561" t="-103279" r="-9707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38415" t="-103279" r="-122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401955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F9706A03-1802-483F-9267-BB3F8087CC11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997863" y="4034397"/>
              <a:ext cx="2822259" cy="74168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744855">
                      <a:extLst>
                        <a:ext uri="{9D8B030D-6E8A-4147-A177-3AD203B41FA5}">
                          <a16:colId xmlns:a16="http://schemas.microsoft.com/office/drawing/2014/main" val="1822425987"/>
                        </a:ext>
                      </a:extLst>
                    </a:gridCol>
                    <a:gridCol w="692468">
                      <a:extLst>
                        <a:ext uri="{9D8B030D-6E8A-4147-A177-3AD203B41FA5}">
                          <a16:colId xmlns:a16="http://schemas.microsoft.com/office/drawing/2014/main" val="4006187086"/>
                        </a:ext>
                      </a:extLst>
                    </a:gridCol>
                    <a:gridCol w="692468">
                      <a:extLst>
                        <a:ext uri="{9D8B030D-6E8A-4147-A177-3AD203B41FA5}">
                          <a16:colId xmlns:a16="http://schemas.microsoft.com/office/drawing/2014/main" val="1172211231"/>
                        </a:ext>
                      </a:extLst>
                    </a:gridCol>
                    <a:gridCol w="692468">
                      <a:extLst>
                        <a:ext uri="{9D8B030D-6E8A-4147-A177-3AD203B41FA5}">
                          <a16:colId xmlns:a16="http://schemas.microsoft.com/office/drawing/2014/main" val="29340177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5739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𝒍𝒐𝒈</m:t>
                                </m:r>
                                <m:r>
                                  <a:rPr lang="en-GB" sz="1600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1600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3.372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3.565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3.855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5708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F9706A03-1802-483F-9267-BB3F8087CC1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834548"/>
                  </p:ext>
                </p:extLst>
              </p:nvPr>
            </p:nvGraphicFramePr>
            <p:xfrm>
              <a:off x="4997863" y="4034397"/>
              <a:ext cx="2822259" cy="74168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744855">
                      <a:extLst>
                        <a:ext uri="{9D8B030D-6E8A-4147-A177-3AD203B41FA5}">
                          <a16:colId xmlns:a16="http://schemas.microsoft.com/office/drawing/2014/main" val="1822425987"/>
                        </a:ext>
                      </a:extLst>
                    </a:gridCol>
                    <a:gridCol w="692468">
                      <a:extLst>
                        <a:ext uri="{9D8B030D-6E8A-4147-A177-3AD203B41FA5}">
                          <a16:colId xmlns:a16="http://schemas.microsoft.com/office/drawing/2014/main" val="4006187086"/>
                        </a:ext>
                      </a:extLst>
                    </a:gridCol>
                    <a:gridCol w="692468">
                      <a:extLst>
                        <a:ext uri="{9D8B030D-6E8A-4147-A177-3AD203B41FA5}">
                          <a16:colId xmlns:a16="http://schemas.microsoft.com/office/drawing/2014/main" val="1172211231"/>
                        </a:ext>
                      </a:extLst>
                    </a:gridCol>
                    <a:gridCol w="692468">
                      <a:extLst>
                        <a:ext uri="{9D8B030D-6E8A-4147-A177-3AD203B41FA5}">
                          <a16:colId xmlns:a16="http://schemas.microsoft.com/office/drawing/2014/main" val="29340177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820" t="-3226" r="-281967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0.7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5739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820" t="-104918" r="-281967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3.372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3.565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3.855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5708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9290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AB83ED-19B5-4462-8B48-AF20703C35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26018A-ECD4-4B69-8373-8D6CFB6D51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A2AE83-24CD-4CDD-9F5A-E8924D1FB572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16104</TotalTime>
  <Words>995</Words>
  <Application>Microsoft Office PowerPoint</Application>
  <PresentationFormat>On-screen Show (4:3)</PresentationFormat>
  <Paragraphs>179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14.8) Logarithms and non-linear data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581</cp:revision>
  <dcterms:created xsi:type="dcterms:W3CDTF">2020-05-18T02:11:06Z</dcterms:created>
  <dcterms:modified xsi:type="dcterms:W3CDTF">2021-09-02T23:14:13Z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