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951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53.png"/><Relationship Id="rId2" Type="http://schemas.openxmlformats.org/officeDocument/2006/relationships/image" Target="../media/image125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9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58.png"/><Relationship Id="rId2" Type="http://schemas.openxmlformats.org/officeDocument/2006/relationships/image" Target="../media/image125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9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64.png"/><Relationship Id="rId2" Type="http://schemas.openxmlformats.org/officeDocument/2006/relationships/image" Target="../media/image126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53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40.png"/><Relationship Id="rId2" Type="http://schemas.openxmlformats.org/officeDocument/2006/relationships/image" Target="../media/image126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55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68.png"/><Relationship Id="rId2" Type="http://schemas.openxmlformats.org/officeDocument/2006/relationships/image" Target="../media/image12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57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71.png"/><Relationship Id="rId2" Type="http://schemas.openxmlformats.org/officeDocument/2006/relationships/image" Target="../media/image12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0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74.png"/><Relationship Id="rId2" Type="http://schemas.openxmlformats.org/officeDocument/2006/relationships/image" Target="../media/image12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0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77.png"/><Relationship Id="rId2" Type="http://schemas.openxmlformats.org/officeDocument/2006/relationships/image" Target="../media/image127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12.9) Stationary points</a:t>
            </a:r>
          </a:p>
        </p:txBody>
      </p:sp>
    </p:spTree>
    <p:extLst>
      <p:ext uri="{BB962C8B-B14F-4D97-AF65-F5344CB8AC3E}">
        <p14:creationId xmlns:p14="http://schemas.microsoft.com/office/powerpoint/2010/main" val="3351178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the least value of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−9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the least value of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+9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39" b="-8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74804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74804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412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8609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the turning point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GB" sz="2400" b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860941"/>
              </a:xfrm>
              <a:prstGeom prst="rect">
                <a:avLst/>
              </a:prstGeom>
              <a:blipFill>
                <a:blip r:embed="rId2"/>
                <a:stretch>
                  <a:fillRect l="-2000" t="-5674" b="-2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5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the turning point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5100"/>
              </a:xfrm>
              <a:prstGeom prst="rect">
                <a:avLst/>
              </a:prstGeom>
              <a:blipFill>
                <a:blip r:embed="rId3"/>
                <a:stretch>
                  <a:fillRect l="-2000" t="-5839" b="-58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74804"/>
                <a:ext cx="4572001" cy="9221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74804"/>
                <a:ext cx="4572001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020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coordinates of the turning/stationary point(s) of the curves by differentiation: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+6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2000" t="-1288" r="-533" b="-3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coordinates of the turning/stationary point(s) of the curves by differentiation:</a:t>
                </a:r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2000" t="-3101" r="-533" b="-23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2013467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(−2, 0)</m:t>
                    </m:r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 −4)</m:t>
                    </m:r>
                  </m:oMath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013467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904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8941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coordinates of the turning/stationary point(s) of the curves by differentiation:</a:t>
                </a:r>
              </a:p>
              <a:p>
                <a:pPr>
                  <a:spcBef>
                    <a:spcPts val="0"/>
                  </a:spcBef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−3.5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894173"/>
              </a:xfrm>
              <a:prstGeom prst="rect">
                <a:avLst/>
              </a:prstGeom>
              <a:blipFill>
                <a:blip r:embed="rId2"/>
                <a:stretch>
                  <a:fillRect l="-2000" t="-2581" r="-5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891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coordinates of the turning/stationary point(s) of the curves by differentiation:</a:t>
                </a:r>
                <a:endParaRPr lang="en-US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891800"/>
              </a:xfrm>
              <a:prstGeom prst="rect">
                <a:avLst/>
              </a:prstGeom>
              <a:blipFill>
                <a:blip r:embed="rId3"/>
                <a:stretch>
                  <a:fillRect l="-2000" t="-2572" r="-5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2349000"/>
                <a:ext cx="4572001" cy="6165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(−1,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86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27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</m:t>
                    </m:r>
                  </m:oMath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349000"/>
                <a:ext cx="4572001" cy="616515"/>
              </a:xfrm>
              <a:prstGeom prst="rect">
                <a:avLst/>
              </a:prstGeom>
              <a:blipFill>
                <a:blip r:embed="rId4"/>
                <a:stretch>
                  <a:fillRect b="-99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960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99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stationary points on the curve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−80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991105"/>
              </a:xfrm>
              <a:prstGeom prst="rect">
                <a:avLst/>
              </a:prstGeom>
              <a:blipFill>
                <a:blip r:embed="rId2"/>
                <a:stretch>
                  <a:fillRect l="-2000" t="-4938" b="-61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0"/>
                  </a:spcBef>
                  <a:defRPr/>
                </a:pPr>
                <a:r>
                  <a:rPr lang="en-US" sz="24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Find the stationary points on the curve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−12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4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39" b="-153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29266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(−2, 16)</m:t>
                    </m:r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(2, −16)</m:t>
                    </m:r>
                  </m:oMath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29266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93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stationary point on the curve with equation </a:t>
                </a:r>
                <a:br>
                  <a:rPr lang="en-GB" sz="1600" dirty="0">
                    <a:latin typeface="Candara" panose="020E0502030303020204" pitchFamily="34" charset="0"/>
                  </a:rPr>
                </a:b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−108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and determine whether it is a local maximum, a local minimum or a point of inflection.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705" r="-667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stationary point on the curve with equation </a:t>
                </a:r>
                <a:br>
                  <a:rPr lang="en-GB" sz="1600" dirty="0">
                    <a:latin typeface="Candara" panose="020E0502030303020204" pitchFamily="34" charset="0"/>
                  </a:rPr>
                </a:b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−32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and determine whether it is a local maximum, a local minimum or a point of inflection.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74804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(2, −48)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Local minimum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74804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4698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coordinates of the stationary points on the curve with equation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+30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+48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use the second derivative to determine their nature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705" r="-267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coordinates of the stationary points on the curve with equation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−15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+24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use the second derivative to determine their nature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667" t="-1695" r="-267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74804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(1, 17)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Local maximum</a:t>
                </a: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4, −10</m:t>
                        </m:r>
                      </m:e>
                    </m:d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Local minimum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74804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851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687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256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labelling the stationary points.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687496"/>
              </a:xfrm>
              <a:prstGeom prst="rect">
                <a:avLst/>
              </a:prstGeom>
              <a:blipFill>
                <a:blip r:embed="rId2"/>
                <a:stretch>
                  <a:fillRect l="-667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687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+27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labelling the stationary points.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687496"/>
              </a:xfrm>
              <a:prstGeom prst="rect">
                <a:avLst/>
              </a:prstGeom>
              <a:blipFill>
                <a:blip r:embed="rId3"/>
                <a:stretch>
                  <a:fillRect l="-667" b="-106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5D8E0E4F-34C8-4177-A742-856210A03A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3069" y="1250361"/>
            <a:ext cx="4104265" cy="4125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60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F6A61B-1EC9-4AD4-BD54-C329EF891545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00eee050-7eda-4a68-8825-514e694f5f09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16108</TotalTime>
  <Words>591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Candara</vt:lpstr>
      <vt:lpstr>Office Theme</vt:lpstr>
      <vt:lpstr>12.9) Stationary points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583</cp:revision>
  <dcterms:created xsi:type="dcterms:W3CDTF">2020-05-18T02:11:06Z</dcterms:created>
  <dcterms:modified xsi:type="dcterms:W3CDTF">2021-09-02T22:07:54Z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