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4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2.png"/><Relationship Id="rId2" Type="http://schemas.openxmlformats.org/officeDocument/2006/relationships/image" Target="../media/image12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6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4.png"/><Relationship Id="rId2" Type="http://schemas.openxmlformats.org/officeDocument/2006/relationships/image" Target="../media/image12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80.png"/><Relationship Id="rId2" Type="http://schemas.openxmlformats.org/officeDocument/2006/relationships/image" Target="../media/image75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9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7.png"/><Relationship Id="rId2" Type="http://schemas.openxmlformats.org/officeDocument/2006/relationships/image" Target="../media/image1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0.png"/><Relationship Id="rId2" Type="http://schemas.openxmlformats.org/officeDocument/2006/relationships/image" Target="../media/image12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7.png"/><Relationship Id="rId2" Type="http://schemas.openxmlformats.org/officeDocument/2006/relationships/image" Target="../media/image12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0.png"/><Relationship Id="rId2" Type="http://schemas.openxmlformats.org/officeDocument/2006/relationships/image" Target="../media/image12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3.png"/><Relationship Id="rId2" Type="http://schemas.openxmlformats.org/officeDocument/2006/relationships/image" Target="../media/image12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12.6) Gradients, tangents and normal</a:t>
            </a:r>
          </a:p>
        </p:txBody>
      </p:sp>
    </p:spTree>
    <p:extLst>
      <p:ext uri="{BB962C8B-B14F-4D97-AF65-F5344CB8AC3E}">
        <p14:creationId xmlns:p14="http://schemas.microsoft.com/office/powerpoint/2010/main" val="210366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62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gradient of the curve:</a:t>
                </a:r>
              </a:p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28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(9, 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62825"/>
              </a:xfrm>
              <a:prstGeom prst="rect">
                <a:avLst/>
              </a:prstGeom>
              <a:blipFill>
                <a:blip r:embed="rId2"/>
                <a:stretch>
                  <a:fillRect l="-2000" t="-1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8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gradient of the curve:</a:t>
                </a:r>
              </a:p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(16,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8677"/>
              </a:xfrm>
              <a:prstGeom prst="rect">
                <a:avLst/>
              </a:prstGeom>
              <a:blipFill>
                <a:blip r:embed="rId3"/>
                <a:stretch>
                  <a:fillRect l="-2000" t="-4790" b="-2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3395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3395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03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point(s) where the gradient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r="-400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point(s) where the gradient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55849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11)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(3, −13)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55849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0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270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For the curve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=723+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 constant.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the gradient of the curve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270943"/>
              </a:xfrm>
              <a:prstGeom prst="rect">
                <a:avLst/>
              </a:prstGeom>
              <a:blipFill>
                <a:blip r:embed="rId2"/>
                <a:stretch>
                  <a:fillRect l="-2000" t="-2151" r="-2800" b="-5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270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For the curve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 constant.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the gradient of the curve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270943"/>
              </a:xfrm>
              <a:prstGeom prst="rect">
                <a:avLst/>
              </a:prstGeom>
              <a:blipFill>
                <a:blip r:embed="rId3"/>
                <a:stretch>
                  <a:fillRect l="-2000" t="-2145" r="-2800" b="-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2705820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2705820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522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tangent to 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4240"/>
              </a:xfrm>
              <a:prstGeom prst="rect">
                <a:avLst/>
              </a:prstGeom>
              <a:blipFill>
                <a:blip r:embed="rId2"/>
                <a:stretch>
                  <a:fillRect l="-1333" t="-5000" b="-10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tangent to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34240"/>
              </a:xfrm>
              <a:prstGeom prst="rect">
                <a:avLst/>
              </a:prstGeom>
              <a:blipFill>
                <a:blip r:embed="rId3"/>
                <a:stretch>
                  <a:fillRect l="-1333" t="-4132" b="-9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55552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−8=12(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55552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645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normal to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4240"/>
              </a:xfrm>
              <a:prstGeom prst="rect">
                <a:avLst/>
              </a:prstGeom>
              <a:blipFill>
                <a:blip r:embed="rId2"/>
                <a:stretch>
                  <a:fillRect l="-1333" t="-5000" b="-10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normal to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34240"/>
              </a:xfrm>
              <a:prstGeom prst="rect">
                <a:avLst/>
              </a:prstGeom>
              <a:blipFill>
                <a:blip r:embed="rId3"/>
                <a:stretch>
                  <a:fillRect l="-1333" t="-4132" b="-9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55552"/>
                <a:ext cx="4572001" cy="1246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55552"/>
                <a:ext cx="4572001" cy="12467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50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tangent to the curve with equation 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(5, −13)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1467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tangent to the curve with equation 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(3, 5)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r="-146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7383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−28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7383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38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80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normal to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=3−4</m:t>
                    </m:r>
                    <m:rad>
                      <m:ra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the point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 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80405"/>
              </a:xfrm>
              <a:prstGeom prst="rect">
                <a:avLst/>
              </a:prstGeom>
              <a:blipFill>
                <a:blip r:embed="rId2"/>
                <a:stretch>
                  <a:fillRect l="-1067"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80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equation of the normal to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=8−3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the point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  <a:p>
                <a:pPr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Give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80405"/>
              </a:xfrm>
              <a:prstGeom prst="rect">
                <a:avLst/>
              </a:prstGeom>
              <a:blipFill>
                <a:blip r:embed="rId3"/>
                <a:stretch>
                  <a:fillRect l="-1067" t="-2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9983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9983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55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-coordinate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lies on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normal to the curve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intersects the curve at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91461"/>
              </a:xfrm>
              <a:prstGeom prst="rect">
                <a:avLst/>
              </a:prstGeom>
              <a:blipFill>
                <a:blip r:embed="rId2"/>
                <a:stretch>
                  <a:fillRect l="-1067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-coordinate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lies on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The normal to the curve 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intersects the curve at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.</a:t>
                </a: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91461"/>
              </a:xfrm>
              <a:prstGeom prst="rect">
                <a:avLst/>
              </a:prstGeom>
              <a:blipFill>
                <a:blip r:embed="rId3"/>
                <a:stretch>
                  <a:fillRect l="-1067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68285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68285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41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16105</TotalTime>
  <Words>737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12.6) Gradients, tangents and normal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2021-09-02T22:05:17Z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