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13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20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3.png"/><Relationship Id="rId2" Type="http://schemas.openxmlformats.org/officeDocument/2006/relationships/image" Target="../media/image15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6.png"/><Relationship Id="rId2" Type="http://schemas.openxmlformats.org/officeDocument/2006/relationships/image" Target="../media/image15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9.png"/><Relationship Id="rId2" Type="http://schemas.openxmlformats.org/officeDocument/2006/relationships/image" Target="../media/image15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2.png"/><Relationship Id="rId2" Type="http://schemas.openxmlformats.org/officeDocument/2006/relationships/image" Target="../media/image1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5.png"/><Relationship Id="rId2" Type="http://schemas.openxmlformats.org/officeDocument/2006/relationships/image" Target="../media/image15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8.png"/><Relationship Id="rId2" Type="http://schemas.openxmlformats.org/officeDocument/2006/relationships/image" Target="../media/image15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1.png"/><Relationship Id="rId2" Type="http://schemas.openxmlformats.org/officeDocument/2006/relationships/image" Target="../media/image15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4.png"/><Relationship Id="rId2" Type="http://schemas.openxmlformats.org/officeDocument/2006/relationships/image" Target="../media/image15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7.png"/><Relationship Id="rId2" Type="http://schemas.openxmlformats.org/officeDocument/2006/relationships/image" Target="../media/image155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0.png"/><Relationship Id="rId2" Type="http://schemas.openxmlformats.org/officeDocument/2006/relationships/image" Target="../media/image15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6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3.png"/><Relationship Id="rId2" Type="http://schemas.openxmlformats.org/officeDocument/2006/relationships/image" Target="../media/image15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3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5.png"/><Relationship Id="rId2" Type="http://schemas.openxmlformats.org/officeDocument/2006/relationships/image" Target="../media/image15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8.png"/><Relationship Id="rId2" Type="http://schemas.openxmlformats.org/officeDocument/2006/relationships/image" Target="../media/image15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1.png"/><Relationship Id="rId2" Type="http://schemas.openxmlformats.org/officeDocument/2006/relationships/image" Target="../media/image15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4.png"/><Relationship Id="rId2" Type="http://schemas.openxmlformats.org/officeDocument/2006/relationships/image" Target="../media/image15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7.png"/><Relationship Id="rId2" Type="http://schemas.openxmlformats.org/officeDocument/2006/relationships/image" Target="../media/image15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0.png"/><Relationship Id="rId2" Type="http://schemas.openxmlformats.org/officeDocument/2006/relationships/image" Target="../media/image15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12) Vectors 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978356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12.1) 3D coordinates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12.2) Vectors in 3D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12.3) Solving geometric problems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12.4) Application to mechanics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57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4247317"/>
              </a:xfrm>
              <a:prstGeom prst="rect">
                <a:avLst/>
              </a:prstGeom>
              <a:blipFill>
                <a:blip r:embed="rId2"/>
                <a:stretch>
                  <a:fillRect l="-1064" t="-862" b="-1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671171"/>
                <a:ext cx="4572001" cy="6646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71171"/>
                <a:ext cx="4572001" cy="6646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42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the angles that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800" b="1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makes with each of the positive coordinate axes. </a:t>
                </a:r>
                <a:r>
                  <a:rPr lang="en-GB" dirty="0">
                    <a:latin typeface="Candara" panose="020E0502030303020204" pitchFamily="34" charset="0"/>
                  </a:rPr>
                  <a:t>Give your answers to 1 decimal place.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00329"/>
              </a:xfrm>
              <a:prstGeom prst="rect">
                <a:avLst/>
              </a:prstGeom>
              <a:blipFill>
                <a:blip r:embed="rId2"/>
                <a:stretch>
                  <a:fillRect l="-1064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angles that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makes with each of the positive coordinate axes. Give your answers to 1 decimal place.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671171"/>
                <a:ext cx="4572001" cy="94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=57.7°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=143.3°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=105.5°</m:t>
                      </m:r>
                    </m:oMath>
                  </m:oMathPara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71171"/>
                <a:ext cx="4572001" cy="9453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66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position vectors </a:t>
                </a:r>
              </a:p>
              <a:p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relative to a fixed origin,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isosceles.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blipFill>
                <a:blip r:embed="rId2"/>
                <a:stretch>
                  <a:fillRect l="-1064" t="-2970" b="-4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position vectors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relative to a fixed origin,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isosceles.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35788"/>
              </a:xfrm>
              <a:prstGeom prst="rect">
                <a:avLst/>
              </a:prstGeom>
              <a:blipFill>
                <a:blip r:embed="rId3"/>
                <a:stretch>
                  <a:fillRect l="-1200" t="-2970" b="-4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671171"/>
                <a:ext cx="4572001" cy="17071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𝑂𝐴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69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26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𝑂𝐴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 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isosceles.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71171"/>
                <a:ext cx="4572001" cy="1707134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55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By considering the angles that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make with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determine the area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blipFill>
                <a:blip r:embed="rId2"/>
                <a:stretch>
                  <a:fillRect l="-1064" t="-2970" b="-7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71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By considering the angles that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make with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determine the area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71245"/>
              </a:xfrm>
              <a:prstGeom prst="rect">
                <a:avLst/>
              </a:prstGeom>
              <a:blipFill>
                <a:blip r:embed="rId3"/>
                <a:stretch>
                  <a:fillRect l="-1200" t="-2885" b="-43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74208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.90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08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060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958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1 decimal place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958789"/>
              </a:xfrm>
              <a:prstGeom prst="rect">
                <a:avLst/>
              </a:prstGeom>
              <a:blipFill>
                <a:blip r:embed="rId2"/>
                <a:stretch>
                  <a:fillRect l="-1064" t="-3822" b="-9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58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𝑄𝑅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1 decimal place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58789"/>
              </a:xfrm>
              <a:prstGeom prst="rect">
                <a:avLst/>
              </a:prstGeom>
              <a:blipFill>
                <a:blip r:embed="rId3"/>
                <a:stretch>
                  <a:fillRect l="-1200" t="-3822" b="-9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58269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1.9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8269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48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12.3) Solving geometric problems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0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2379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1,−7,−3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,−1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Show that the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parallel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c) Hence describe the quadrilateral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2379241"/>
              </a:xfrm>
              <a:prstGeom prst="rect">
                <a:avLst/>
              </a:prstGeom>
              <a:blipFill>
                <a:blip r:embed="rId2"/>
                <a:stretch>
                  <a:fillRect l="-1064" t="-1538" r="-1862"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2379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2,−5,−8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1,−7,−3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(0,15,−10)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2,19,−20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Show that the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parallel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c) Hence describe the quadrilateral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2379241"/>
              </a:xfrm>
              <a:prstGeom prst="rect">
                <a:avLst/>
              </a:prstGeom>
              <a:blipFill>
                <a:blip r:embed="rId3"/>
                <a:stretch>
                  <a:fillRect l="-1200" t="-1538" r="-1867"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2959109"/>
                <a:ext cx="4572001" cy="3244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They are multiples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parallel.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are parallel but different in length. Therefore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a trapezium.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59109"/>
                <a:ext cx="4572001" cy="3244671"/>
              </a:xfrm>
              <a:prstGeom prst="rect">
                <a:avLst/>
              </a:prstGeom>
              <a:blipFill>
                <a:blip r:embed="rId4"/>
                <a:stretch>
                  <a:fillRect l="-1067" t="-938" b="-2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9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so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forms a parallelogram.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477328"/>
              </a:xfrm>
              <a:prstGeom prst="rect">
                <a:avLst/>
              </a:prstGeom>
              <a:blipFill>
                <a:blip r:embed="rId2"/>
                <a:stretch>
                  <a:fillRect l="-1064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4,−9,−3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,(7,−7,−7)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8,−2,0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so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forms a parallelogram.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94817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5,−4,4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817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73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120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923330"/>
              </a:xfrm>
              <a:prstGeom prst="rect">
                <a:avLst/>
              </a:prstGeom>
              <a:blipFill>
                <a:blip r:embed="rId2"/>
                <a:stretch>
                  <a:fillRect l="-1064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46999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6999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56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the diagonals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𝐴𝐹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bisect each other.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754326"/>
              </a:xfrm>
              <a:prstGeom prst="rect">
                <a:avLst/>
              </a:prstGeom>
              <a:blipFill>
                <a:blip r:embed="rId2"/>
                <a:stretch>
                  <a:fillRect l="-1064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the diagonals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bisect each other.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82030" y="203368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52BF22-A747-4525-A316-C6EB7F8549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2412" y="1953651"/>
            <a:ext cx="1367366" cy="12341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186FCF-4230-4B8B-A699-E10A3A7B0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5426" y="1953651"/>
            <a:ext cx="1367366" cy="123416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8D09B5A-1316-4213-A0EA-C8355B46629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79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12.1) 3D coordinates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12.4) Application to mechanics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71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6064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vectors to scalar form: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An acceleration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displacement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−24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velocity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6064224"/>
              </a:xfrm>
              <a:prstGeom prst="rect">
                <a:avLst/>
              </a:prstGeom>
              <a:blipFill>
                <a:blip r:embed="rId2"/>
                <a:stretch>
                  <a:fillRect l="-1064" t="-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064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vectors to scalar form: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An acceleration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displacement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velocity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064224"/>
              </a:xfrm>
              <a:prstGeom prst="rect">
                <a:avLst/>
              </a:prstGeom>
              <a:blipFill>
                <a:blip r:embed="rId3"/>
                <a:stretch>
                  <a:fillRect l="-1200" t="-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5" y="1553887"/>
                <a:ext cx="4572001" cy="5078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5.10 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 acceleration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GB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5" y="1553887"/>
                <a:ext cx="4572001" cy="5078313"/>
              </a:xfrm>
              <a:prstGeom prst="rect">
                <a:avLst/>
              </a:prstGeom>
              <a:blipFill>
                <a:blip r:embed="rId4"/>
                <a:stretch>
                  <a:fillRect t="-720" b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405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0.25 kg is acted on by three forces.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the resultant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acting on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Find the acceleration of the particle, giving your answer in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magnitude of the acceleration.</a:t>
                </a:r>
              </a:p>
              <a:p>
                <a:pPr marL="342900" indent="-342900">
                  <a:buAutoNum type="alphaLcPeriod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starts at rest,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d) Find the distance travelled by the particle in the first 3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seconds of its motion.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2893100"/>
              </a:xfrm>
              <a:prstGeom prst="rect">
                <a:avLst/>
              </a:prstGeom>
              <a:blipFill>
                <a:blip r:embed="rId2"/>
                <a:stretch>
                  <a:fillRect l="-399" t="-422" r="-266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0.5 kg is acted on by three forces.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the resultant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acting on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Find the acceleration of the particle, giving your answer in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magnitude of the acceleration.</a:t>
                </a:r>
              </a:p>
              <a:p>
                <a:pPr marL="342900" indent="-342900">
                  <a:buAutoNum type="alphaLcPeriod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starts at rest,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d) Find the distance travelled by the particle in the first 6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seconds of its motion.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2893100"/>
              </a:xfrm>
              <a:prstGeom prst="rect">
                <a:avLst/>
              </a:prstGeom>
              <a:blipFill>
                <a:blip r:embed="rId3"/>
                <a:stretch>
                  <a:fillRect l="-400" t="-422" r="-533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3354765"/>
                <a:ext cx="4572001" cy="1716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</m:ra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=11.83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36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e>
                    </m:ra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=212.98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3354765"/>
                <a:ext cx="4572001" cy="1716432"/>
              </a:xfrm>
              <a:prstGeom prst="rect">
                <a:avLst/>
              </a:prstGeom>
              <a:blipFill>
                <a:blip r:embed="rId4"/>
                <a:stretch>
                  <a:fillRect l="-1200" b="-46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71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from the origin to the point with coordinates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(6, 8, 24)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from the origin to the point with coordinates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0, −2)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blipFill>
                <a:blip r:embed="rId2"/>
                <a:stretch>
                  <a:fillRect l="-1064" t="-1071" r="-665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from the origin to the point with coordinates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5660" r="-8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380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between the points: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(1, 3, 5)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0, −4)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(−1, 0, 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(0, 0, −3)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blipFill>
                <a:blip r:embed="rId2"/>
                <a:stretch>
                  <a:fillRect l="-1064" t="-1071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between the points: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(1, 3, 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(8, 6, −5)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11.8 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82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39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coordinates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(3,5,−2)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,−1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Given that the distance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units, find the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39250"/>
              </a:xfrm>
              <a:prstGeom prst="rect">
                <a:avLst/>
              </a:prstGeom>
              <a:blipFill>
                <a:blip r:embed="rId2"/>
                <a:stretch>
                  <a:fillRect l="-1064" t="-2956" r="-399" b="-6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26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coordinates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(5,3,−8)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Given that the distance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units, find the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26426"/>
              </a:xfrm>
              <a:prstGeom prst="rect">
                <a:avLst/>
              </a:prstGeom>
              <a:blipFill>
                <a:blip r:embed="rId3"/>
                <a:stretch>
                  <a:fillRect l="-1200" t="-2985" r="-533" b="-6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158695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158695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15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12.2) Vectors in 3D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2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536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Consider the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(−1, −5, 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(−7, 3,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the position vectors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𝑖𝑗𝑘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notation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column vector.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536639"/>
              </a:xfrm>
              <a:prstGeom prst="rect">
                <a:avLst/>
              </a:prstGeom>
              <a:blipFill>
                <a:blip r:embed="rId2"/>
                <a:stretch>
                  <a:fillRect l="-1064" t="-2381" b="-3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512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Consider 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5, −2)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(0, −3, 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the position vectors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𝑖𝑗𝑘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notation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column vector.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512786"/>
              </a:xfrm>
              <a:prstGeom prst="rect">
                <a:avLst/>
              </a:prstGeom>
              <a:blipFill>
                <a:blip r:embed="rId3"/>
                <a:stretch>
                  <a:fillRect l="-1200" t="-2419" b="-5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1983628"/>
                <a:ext cx="4572001" cy="1448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1983628"/>
                <a:ext cx="4572001" cy="1448025"/>
              </a:xfrm>
              <a:prstGeom prst="rect">
                <a:avLst/>
              </a:prstGeom>
              <a:blipFill>
                <a:blip r:embed="rId4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42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276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vectors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given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State whether these vectors are parallel to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2763962"/>
              </a:xfrm>
              <a:prstGeom prst="rect">
                <a:avLst/>
              </a:prstGeom>
              <a:blipFill>
                <a:blip r:embed="rId2"/>
                <a:stretch>
                  <a:fillRect l="-1064" t="-1325" r="-1463" b="-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276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vectors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given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State whether these vectors are parallel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2763962"/>
              </a:xfrm>
              <a:prstGeom prst="rect">
                <a:avLst/>
              </a:prstGeom>
              <a:blipFill>
                <a:blip r:embed="rId3"/>
                <a:stretch>
                  <a:fillRect l="-1200" t="-1325" r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3223530"/>
                <a:ext cx="4572001" cy="3267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−14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Not parallel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=−2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Parallel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3223530"/>
                <a:ext cx="4572001" cy="3267498"/>
              </a:xfrm>
              <a:prstGeom prst="rect">
                <a:avLst/>
              </a:prstGeom>
              <a:blipFill>
                <a:blip r:embed="rId4"/>
                <a:stretch>
                  <a:fillRect l="-400" t="-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06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84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846963"/>
              </a:xfrm>
              <a:prstGeom prst="rect">
                <a:avLst/>
              </a:prstGeom>
              <a:blipFill>
                <a:blip r:embed="rId2"/>
                <a:stretch>
                  <a:fillRect l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2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23110"/>
              </a:xfrm>
              <a:prstGeom prst="rect">
                <a:avLst/>
              </a:prstGeom>
              <a:blipFill>
                <a:blip r:embed="rId3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3133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133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675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A78E4A-4970-4C24-B8EA-AD9FA23C59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20786</TotalTime>
  <Words>2456</Words>
  <Application>Microsoft Office PowerPoint</Application>
  <PresentationFormat>On-screen Show (4:3)</PresentationFormat>
  <Paragraphs>269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Cambria Math</vt:lpstr>
      <vt:lpstr>Candara</vt:lpstr>
      <vt:lpstr>Office Theme</vt:lpstr>
      <vt:lpstr>12) Vectors </vt:lpstr>
      <vt:lpstr>12.1) 3D coordinates</vt:lpstr>
      <vt:lpstr>PowerPoint Presentation</vt:lpstr>
      <vt:lpstr>PowerPoint Presentation</vt:lpstr>
      <vt:lpstr>PowerPoint Presentation</vt:lpstr>
      <vt:lpstr>12.2) Vectors in 3D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12.3) Solving geometric problems</vt:lpstr>
      <vt:lpstr>PowerPoint Presentation</vt:lpstr>
      <vt:lpstr>PowerPoint Presentation</vt:lpstr>
      <vt:lpstr>PowerPoint Presentation</vt:lpstr>
      <vt:lpstr>PowerPoint Presentation</vt:lpstr>
      <vt:lpstr>12.4) Application to mechanics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525</cp:revision>
  <dcterms:created xsi:type="dcterms:W3CDTF">2020-05-18T02:11:06Z</dcterms:created>
  <dcterms:modified xsi:type="dcterms:W3CDTF">2021-09-04T10:17:58Z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