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53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75.png"/><Relationship Id="rId2" Type="http://schemas.openxmlformats.org/officeDocument/2006/relationships/image" Target="../media/image13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7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78.png"/><Relationship Id="rId2" Type="http://schemas.openxmlformats.org/officeDocument/2006/relationships/image" Target="../media/image13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7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1.png"/><Relationship Id="rId2" Type="http://schemas.openxmlformats.org/officeDocument/2006/relationships/image" Target="../media/image13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8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4.png"/><Relationship Id="rId2" Type="http://schemas.openxmlformats.org/officeDocument/2006/relationships/image" Target="../media/image13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8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7.png"/><Relationship Id="rId2" Type="http://schemas.openxmlformats.org/officeDocument/2006/relationships/image" Target="../media/image13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8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0.png"/><Relationship Id="rId2" Type="http://schemas.openxmlformats.org/officeDocument/2006/relationships/image" Target="../media/image13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9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1.png"/><Relationship Id="rId2" Type="http://schemas.openxmlformats.org/officeDocument/2006/relationships/image" Target="../media/image13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5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4.png"/><Relationship Id="rId2" Type="http://schemas.openxmlformats.org/officeDocument/2006/relationships/image" Target="../media/image124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5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7.png"/><Relationship Id="rId2" Type="http://schemas.openxmlformats.org/officeDocument/2006/relationships/image" Target="../media/image135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5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0.png"/><Relationship Id="rId2" Type="http://schemas.openxmlformats.org/officeDocument/2006/relationships/image" Target="../media/image135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6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3.png"/><Relationship Id="rId2" Type="http://schemas.openxmlformats.org/officeDocument/2006/relationships/image" Target="../media/image13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6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6.png"/><Relationship Id="rId2" Type="http://schemas.openxmlformats.org/officeDocument/2006/relationships/image" Target="../media/image136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6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9.png"/><Relationship Id="rId2" Type="http://schemas.openxmlformats.org/officeDocument/2006/relationships/image" Target="../media/image136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7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72.png"/><Relationship Id="rId2" Type="http://schemas.openxmlformats.org/officeDocument/2006/relationships/image" Target="../media/image13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7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11.4) Reverse chain rule</a:t>
            </a:r>
          </a:p>
        </p:txBody>
      </p:sp>
    </p:spTree>
    <p:extLst>
      <p:ext uri="{BB962C8B-B14F-4D97-AF65-F5344CB8AC3E}">
        <p14:creationId xmlns:p14="http://schemas.microsoft.com/office/powerpoint/2010/main" val="2168617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818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sup>
                          </m:sSup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i="0" smtClean="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sup>
                          </m:sSup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818866"/>
              </a:xfrm>
              <a:prstGeom prst="rect">
                <a:avLst/>
              </a:prstGeom>
              <a:blipFill>
                <a:blip r:embed="rId2"/>
                <a:stretch>
                  <a:fillRect l="-2000" t="-12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sup>
                          </m:sSup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71904"/>
                <a:ext cx="4572000" cy="4711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unc>
                            <m:func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  <m:r>
                        <a:rPr lang="en-GB" sz="24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r>
                  <a:rPr lang="en-GB" sz="24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24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1904"/>
                <a:ext cx="4572000" cy="4711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307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818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 b="0" i="0" smtClean="0">
                                          <a:latin typeface="Cambria Math" panose="020405030504060302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818866"/>
              </a:xfrm>
              <a:prstGeom prst="rect">
                <a:avLst/>
              </a:prstGeom>
              <a:blipFill>
                <a:blip r:embed="rId2"/>
                <a:stretch>
                  <a:fillRect l="-2000" t="-12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71904"/>
                <a:ext cx="4572000" cy="7863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4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1904"/>
                <a:ext cx="4572000" cy="7863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843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818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818866"/>
              </a:xfrm>
              <a:prstGeom prst="rect">
                <a:avLst/>
              </a:prstGeom>
              <a:blipFill>
                <a:blip r:embed="rId2"/>
                <a:stretch>
                  <a:fillRect l="-2000" t="-12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71904"/>
                <a:ext cx="4572000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1904"/>
                <a:ext cx="4572000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063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956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𝑐𝑜𝑠𝑒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3−</m:t>
                                      </m:r>
                                      <m:func>
                                        <m:funcPr>
                                          <m:ctrlP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GB" sz="2400">
                                              <a:latin typeface="Cambria Math" panose="02040503050406030204" pitchFamily="18" charset="0"/>
                                            </a:rPr>
                                            <m:t>cot</m:t>
                                          </m:r>
                                        </m:fName>
                                        <m:e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2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𝑠𝑒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3+</m:t>
                                      </m:r>
                                      <m:func>
                                        <m:funcPr>
                                          <m:ctrlP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GB" sz="2400">
                                              <a:latin typeface="Cambria Math" panose="02040503050406030204" pitchFamily="18" charset="0"/>
                                            </a:rPr>
                                            <m:t>ta</m:t>
                                          </m:r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fName>
                                        <m:e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2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956596"/>
              </a:xfrm>
              <a:prstGeom prst="rect">
                <a:avLst/>
              </a:prstGeom>
              <a:blipFill>
                <a:blip r:embed="rId2"/>
                <a:stretch>
                  <a:fillRect l="-2000" t="-1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85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𝑐𝑜𝑠𝑒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2+</m:t>
                                      </m:r>
                                      <m:func>
                                        <m:funcPr>
                                          <m:ctrlP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GB" sz="2400">
                                              <a:latin typeface="Cambria Math" panose="02040503050406030204" pitchFamily="18" charset="0"/>
                                            </a:rPr>
                                            <m:t>cot</m:t>
                                          </m:r>
                                        </m:fName>
                                        <m:e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2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85801"/>
              </a:xfrm>
              <a:prstGeom prst="rect">
                <a:avLst/>
              </a:prstGeom>
              <a:blipFill>
                <a:blip r:embed="rId3"/>
                <a:stretch>
                  <a:fillRect l="-2000" t="-3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71904"/>
                <a:ext cx="4572000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GB" sz="24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24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1904"/>
                <a:ext cx="4572000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187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904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 b="0" i="0" smtClean="0">
                                          <a:latin typeface="Cambria Math" panose="02040503050406030204" pitchFamily="18" charset="0"/>
                                        </a:rPr>
                                        <m:t>sec</m:t>
                                      </m:r>
                                    </m:e>
                                    <m:sup>
                                      <m:r>
                                        <a:rPr lang="en-GB" sz="2400" b="0" i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904339"/>
              </a:xfrm>
              <a:prstGeom prst="rect">
                <a:avLst/>
              </a:prstGeom>
              <a:blipFill>
                <a:blip r:embed="rId2"/>
                <a:stretch>
                  <a:fillRect l="-2000" t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38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38544"/>
              </a:xfrm>
              <a:prstGeom prst="rect">
                <a:avLst/>
              </a:prstGeom>
              <a:blipFill>
                <a:blip r:embed="rId3"/>
                <a:stretch>
                  <a:fillRect l="-2000" t="-3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71904"/>
                <a:ext cx="4572000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</m:func>
                      <m:r>
                        <a:rPr lang="en-GB" sz="24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r>
                  <a:rPr lang="en-GB" sz="24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24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1904"/>
                <a:ext cx="4572000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678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16936"/>
              </a:xfrm>
              <a:prstGeom prst="rect">
                <a:avLst/>
              </a:prstGeom>
              <a:blipFill>
                <a:blip r:embed="rId2"/>
                <a:stretch>
                  <a:fillRect l="-2000" t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38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38544"/>
              </a:xfrm>
              <a:prstGeom prst="rect">
                <a:avLst/>
              </a:prstGeom>
              <a:blipFill>
                <a:blip r:embed="rId3"/>
                <a:stretch>
                  <a:fillRect l="-2000" t="-3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71904"/>
                <a:ext cx="4572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1904"/>
                <a:ext cx="4572000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939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188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188198"/>
              </a:xfrm>
              <a:prstGeom prst="rect">
                <a:avLst/>
              </a:prstGeom>
              <a:blipFill>
                <a:blip r:embed="rId2"/>
                <a:stretch>
                  <a:fillRect l="-2000" t="-11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71904"/>
                <a:ext cx="4572000" cy="7863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1904"/>
                <a:ext cx="4572000" cy="7863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030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188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188198"/>
              </a:xfrm>
              <a:prstGeom prst="rect">
                <a:avLst/>
              </a:prstGeom>
              <a:blipFill>
                <a:blip r:embed="rId2"/>
                <a:stretch>
                  <a:fillRect l="-2000" t="-11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71904"/>
                <a:ext cx="457200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1904"/>
                <a:ext cx="4572000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793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956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956596"/>
              </a:xfrm>
              <a:prstGeom prst="rect">
                <a:avLst/>
              </a:prstGeom>
              <a:blipFill>
                <a:blip r:embed="rId2"/>
                <a:stretch>
                  <a:fillRect l="-2000" t="-1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71904"/>
                <a:ext cx="457200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en-GB" sz="240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1904"/>
                <a:ext cx="4572000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151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956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956596"/>
              </a:xfrm>
              <a:prstGeom prst="rect">
                <a:avLst/>
              </a:prstGeom>
              <a:blipFill>
                <a:blip r:embed="rId2"/>
                <a:stretch>
                  <a:fillRect l="-2000" t="-1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38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38544"/>
              </a:xfrm>
              <a:prstGeom prst="rect">
                <a:avLst/>
              </a:prstGeom>
              <a:blipFill>
                <a:blip r:embed="rId3"/>
                <a:stretch>
                  <a:fillRect l="-2000" t="-3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71904"/>
                <a:ext cx="4572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1904"/>
                <a:ext cx="45720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09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960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GB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GB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GB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960315"/>
              </a:xfrm>
              <a:prstGeom prst="rect">
                <a:avLst/>
              </a:prstGeom>
              <a:blipFill>
                <a:blip r:embed="rId2"/>
                <a:stretch>
                  <a:fillRect l="-2000" t="-1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+5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71904"/>
                <a:ext cx="4572000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2400" b="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1904"/>
                <a:ext cx="4572000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808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956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956596"/>
              </a:xfrm>
              <a:prstGeom prst="rect">
                <a:avLst/>
              </a:prstGeom>
              <a:blipFill>
                <a:blip r:embed="rId2"/>
                <a:stretch>
                  <a:fillRect l="-2000" t="-1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71904"/>
                <a:ext cx="4572000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1904"/>
                <a:ext cx="4572000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890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0286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−45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028603"/>
              </a:xfrm>
              <a:prstGeom prst="rect">
                <a:avLst/>
              </a:prstGeom>
              <a:blipFill>
                <a:blip r:embed="rId2"/>
                <a:stretch>
                  <a:fillRect l="-2000" t="-12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38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38544"/>
              </a:xfrm>
              <a:prstGeom prst="rect">
                <a:avLst/>
              </a:prstGeom>
              <a:blipFill>
                <a:blip r:embed="rId3"/>
                <a:stretch>
                  <a:fillRect l="-2000" t="-3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71904"/>
                <a:ext cx="4572000" cy="5528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rad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1904"/>
                <a:ext cx="4572000" cy="552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274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904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 b="0" i="0" smtClean="0">
                                          <a:latin typeface="Cambria Math" panose="02040503050406030204" pitchFamily="18" charset="0"/>
                                        </a:rPr>
                                        <m:t>sec</m:t>
                                      </m:r>
                                    </m:e>
                                    <m:sup>
                                      <m:r>
                                        <a:rPr lang="en-GB" sz="2400" b="0" i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904339"/>
              </a:xfrm>
              <a:prstGeom prst="rect">
                <a:avLst/>
              </a:prstGeom>
              <a:blipFill>
                <a:blip r:embed="rId2"/>
                <a:stretch>
                  <a:fillRect l="-2000" t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71904"/>
                <a:ext cx="4572000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4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</m:func>
                      <m:r>
                        <a:rPr lang="en-GB" sz="24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r>
                  <a:rPr lang="en-GB" sz="24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24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1904"/>
                <a:ext cx="4572000" cy="4617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156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A78E4A-4970-4C24-B8EA-AD9FA23C5934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20794</TotalTime>
  <Words>1286</Words>
  <Application>Microsoft Office PowerPoint</Application>
  <PresentationFormat>On-screen Show (4:3)</PresentationFormat>
  <Paragraphs>179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Cambria Math</vt:lpstr>
      <vt:lpstr>Candara</vt:lpstr>
      <vt:lpstr>Office Theme</vt:lpstr>
      <vt:lpstr>11.4) Reverse chain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530</cp:revision>
  <dcterms:created xsi:type="dcterms:W3CDTF">2020-05-18T02:11:06Z</dcterms:created>
  <dcterms:modified xsi:type="dcterms:W3CDTF">2021-09-05T10:58:41Z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