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9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1.xml"/><Relationship Id="rId5" Type="http://schemas.openxmlformats.org/officeDocument/2006/relationships/slide" Target="slide18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4.png"/><Relationship Id="rId2" Type="http://schemas.openxmlformats.org/officeDocument/2006/relationships/image" Target="../media/image11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7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7.png"/><Relationship Id="rId2" Type="http://schemas.openxmlformats.org/officeDocument/2006/relationships/image" Target="../media/image11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0.png"/><Relationship Id="rId2" Type="http://schemas.openxmlformats.org/officeDocument/2006/relationships/image" Target="../media/image11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3.png"/><Relationship Id="rId2" Type="http://schemas.openxmlformats.org/officeDocument/2006/relationships/image" Target="../media/image11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1.png"/><Relationship Id="rId2" Type="http://schemas.openxmlformats.org/officeDocument/2006/relationships/image" Target="../media/image11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9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0.png"/><Relationship Id="rId2" Type="http://schemas.openxmlformats.org/officeDocument/2006/relationships/image" Target="../media/image11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0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9.png"/><Relationship Id="rId2" Type="http://schemas.openxmlformats.org/officeDocument/2006/relationships/image" Target="../media/image11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0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1.png"/><Relationship Id="rId2" Type="http://schemas.openxmlformats.org/officeDocument/2006/relationships/image" Target="../media/image11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6.png"/><Relationship Id="rId2" Type="http://schemas.openxmlformats.org/officeDocument/2006/relationships/image" Target="../media/image11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0.png"/><Relationship Id="rId2" Type="http://schemas.openxmlformats.org/officeDocument/2006/relationships/image" Target="../media/image114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1.png"/><Relationship Id="rId2" Type="http://schemas.openxmlformats.org/officeDocument/2006/relationships/image" Target="../media/image11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2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4.png"/><Relationship Id="rId2" Type="http://schemas.openxmlformats.org/officeDocument/2006/relationships/image" Target="../media/image11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2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6.png"/><Relationship Id="rId2" Type="http://schemas.openxmlformats.org/officeDocument/2006/relationships/image" Target="../media/image116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3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0.png"/><Relationship Id="rId2" Type="http://schemas.openxmlformats.org/officeDocument/2006/relationships/image" Target="../media/image10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4.png"/><Relationship Id="rId2" Type="http://schemas.openxmlformats.org/officeDocument/2006/relationships/image" Target="../media/image10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7.png"/><Relationship Id="rId2" Type="http://schemas.openxmlformats.org/officeDocument/2006/relationships/image" Target="../media/image10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3.png"/><Relationship Id="rId7" Type="http://schemas.openxmlformats.org/officeDocument/2006/relationships/image" Target="../media/image4.png"/><Relationship Id="rId2" Type="http://schemas.openxmlformats.org/officeDocument/2006/relationships/image" Target="../media/image108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7.png"/><Relationship Id="rId2" Type="http://schemas.openxmlformats.org/officeDocument/2006/relationships/image" Target="../media/image10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1.png"/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7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11) Vectors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402274"/>
              </p:ext>
            </p:extLst>
          </p:nvPr>
        </p:nvGraphicFramePr>
        <p:xfrm>
          <a:off x="-1" y="737040"/>
          <a:ext cx="9143999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11.1) Vectors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11.2) Representing vectors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11.3) Magnitude and direction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11.4) Position vectors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11.5) Solving geometric problems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11.6) Modelling with vectors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38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1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11.3) Magnitude and direction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866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magnitude of the vector: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−24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247317"/>
              </a:xfrm>
              <a:prstGeom prst="rect">
                <a:avLst/>
              </a:prstGeom>
              <a:blipFill>
                <a:blip r:embed="rId2"/>
                <a:stretch>
                  <a:fillRect l="-1067" t="-717" b="-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magnitude of the vector: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91398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91398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46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a unit vector in the direction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=−9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139321"/>
              </a:xfrm>
              <a:prstGeom prst="rect">
                <a:avLst/>
              </a:prstGeom>
              <a:blipFill>
                <a:blip r:embed="rId2"/>
                <a:stretch>
                  <a:fillRect l="-1067" t="-971" b="-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a unit vector in the direction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91398"/>
                <a:ext cx="4572000" cy="5524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.6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−0.8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91398"/>
                <a:ext cx="4572000" cy="552459"/>
              </a:xfrm>
              <a:prstGeom prst="rect">
                <a:avLst/>
              </a:prstGeom>
              <a:blipFill>
                <a:blip r:embed="rId4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838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|2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64219"/>
                <a:ext cx="4572000" cy="401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809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64219"/>
                <a:ext cx="4572000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642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angle between the vector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positive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angle between the vector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positive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82471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51.3°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82471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43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Vector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magnitude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and make an angle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and column vector format.</a:t>
                </a:r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311" r="-800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Vector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magnitude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and make an angle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and column vector format.</a:t>
                </a:r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76066"/>
                <a:ext cx="4572000" cy="6000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6066"/>
                <a:ext cx="4572000" cy="6000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555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39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vector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magnitude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68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makes an angle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with the positive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-</a:t>
                </a:r>
                <a:r>
                  <a:rPr lang="en-GB" dirty="0">
                    <a:latin typeface="Candara" panose="020E0502030303020204" pitchFamily="34" charset="0"/>
                  </a:rPr>
                  <a:t>axis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all the possible vectors</a:t>
                </a:r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39772"/>
              </a:xfrm>
              <a:prstGeom prst="rect">
                <a:avLst/>
              </a:prstGeom>
              <a:blipFill>
                <a:blip r:embed="rId2"/>
                <a:stretch>
                  <a:fillRect l="-1067" t="-2924" r="-1067" b="-2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1039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vector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magnitude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26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makes an 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with the positive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-</a:t>
                </a:r>
                <a:r>
                  <a:rPr lang="en-GB" dirty="0">
                    <a:latin typeface="Candara" panose="020E0502030303020204" pitchFamily="34" charset="0"/>
                  </a:rPr>
                  <a:t>axis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all the possible vectors</a:t>
                </a:r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1039772"/>
              </a:xfrm>
              <a:prstGeom prst="rect">
                <a:avLst/>
              </a:prstGeom>
              <a:blipFill>
                <a:blip r:embed="rId3"/>
                <a:stretch>
                  <a:fillRect l="-1067" t="-2924" r="-1067" b="-2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56163"/>
                <a:ext cx="45720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=−10,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=−10,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56163"/>
                <a:ext cx="4572000" cy="1200329"/>
              </a:xfrm>
              <a:prstGeom prst="rect">
                <a:avLst/>
              </a:prstGeom>
              <a:blipFill>
                <a:blip r:embed="rId4"/>
                <a:stretch>
                  <a:fillRect b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103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In triangle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b="1" i="1" dirty="0"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and</a:t>
                </a:r>
                <a:endParaRPr lang="en-GB" b="1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area of triangle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92388"/>
              </a:xfrm>
              <a:prstGeom prst="rect">
                <a:avLst/>
              </a:prstGeom>
              <a:blipFill>
                <a:blip r:embed="rId2"/>
                <a:stretch>
                  <a:fillRect l="-1067" b="-85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9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In triangle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and</m:t>
                    </m:r>
                  </m:oMath>
                </a14:m>
                <a:endParaRPr lang="en-GB" b="1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𝑃𝑅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=9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area of triangle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992388"/>
              </a:xfrm>
              <a:prstGeom prst="rect">
                <a:avLst/>
              </a:prstGeom>
              <a:blipFill>
                <a:blip r:embed="rId3"/>
                <a:stretch>
                  <a:fillRect l="-1067" b="-85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56163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16.5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56163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542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11.4) Position vectors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826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789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2,5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(6,13)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Find, in terms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789785"/>
              </a:xfrm>
              <a:prstGeom prst="rect">
                <a:avLst/>
              </a:prstGeom>
              <a:blipFill>
                <a:blip r:embed="rId2"/>
                <a:stretch>
                  <a:fillRect l="-1067" t="-1701" b="-4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1789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3,4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(11,2)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Find, in terms of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1789785"/>
              </a:xfrm>
              <a:prstGeom prst="rect">
                <a:avLst/>
              </a:prstGeom>
              <a:blipFill>
                <a:blip r:embed="rId3"/>
                <a:stretch>
                  <a:fillRect l="-1067" t="-1701" b="-4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42521"/>
                <a:ext cx="4572000" cy="1029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=11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42521"/>
                <a:ext cx="4572000" cy="1029705"/>
              </a:xfrm>
              <a:prstGeom prst="rect">
                <a:avLst/>
              </a:prstGeom>
              <a:blipFill>
                <a:blip r:embed="rId4"/>
                <a:stretch>
                  <a:fillRect l="-1067" b="-8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21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11.1) Vectors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8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93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The position vector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The exact value 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simplified surd form.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93496"/>
              </a:xfrm>
              <a:prstGeom prst="rect">
                <a:avLst/>
              </a:prstGeom>
              <a:blipFill>
                <a:blip r:embed="rId2"/>
                <a:stretch>
                  <a:fillRect l="-106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1293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The position vector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The exact value 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simplified surd form.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1293496"/>
              </a:xfrm>
              <a:prstGeom prst="rect">
                <a:avLst/>
              </a:prstGeom>
              <a:blipFill>
                <a:blip r:embed="rId3"/>
                <a:stretch>
                  <a:fillRect l="-106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70934"/>
                <a:ext cx="4572000" cy="856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e>
                    </m:ra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70934"/>
                <a:ext cx="4572000" cy="856068"/>
              </a:xfrm>
              <a:prstGeom prst="rect">
                <a:avLst/>
              </a:prstGeom>
              <a:blipFill>
                <a:blip r:embed="rId4"/>
                <a:stretch>
                  <a:fillRect l="-1067"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99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11.5) Solving geometric problems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96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35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𝑂𝐴𝐶𝐵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parallelogram.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point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𝑋𝐵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=2:1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point such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𝑁𝐶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half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parallel to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35788"/>
              </a:xfrm>
              <a:prstGeom prst="rect">
                <a:avLst/>
              </a:prstGeom>
              <a:blipFill>
                <a:blip r:embed="rId2"/>
                <a:stretch>
                  <a:fillRect l="-1067" t="-2463"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1235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𝑂𝐴𝐶𝐵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parallelogram.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point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𝑋𝐵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=3:1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midpoint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𝑋𝑀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parallel to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1235788"/>
              </a:xfrm>
              <a:prstGeom prst="rect">
                <a:avLst/>
              </a:prstGeom>
              <a:blipFill>
                <a:blip r:embed="rId3"/>
                <a:stretch>
                  <a:fillRect l="-1067" t="-2463"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1999" y="350882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Shown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5635EE-F2D9-4ACF-96FB-3D9DC5D5AF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7569" y="1717936"/>
            <a:ext cx="4060859" cy="17614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8DDED38-8FCB-43FA-97BE-76F2C385A11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6021"/>
          <a:stretch/>
        </p:blipFill>
        <p:spPr>
          <a:xfrm>
            <a:off x="390284" y="1717936"/>
            <a:ext cx="3820990" cy="16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71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81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Determine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𝐵𝐴𝐶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81790"/>
              </a:xfrm>
              <a:prstGeom prst="rect">
                <a:avLst/>
              </a:prstGeom>
              <a:blipFill>
                <a:blip r:embed="rId2"/>
                <a:stretch>
                  <a:fillRect l="-1067" b="-133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81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Determine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𝐵𝐴𝐶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81790"/>
              </a:xfrm>
              <a:prstGeom prst="rect">
                <a:avLst/>
              </a:prstGeom>
              <a:blipFill>
                <a:blip r:embed="rId3"/>
                <a:stretch>
                  <a:fillRect l="-1067" b="-133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34526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4526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76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11.6) Modelling with vectors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239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6209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girl walks 6 km due east from a fixed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 then 4 km due south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total distance travelled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relative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acc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620957"/>
              </a:xfrm>
              <a:prstGeom prst="rect">
                <a:avLst/>
              </a:prstGeom>
              <a:blipFill>
                <a:blip r:embed="rId2"/>
                <a:stretch>
                  <a:fillRect l="-667" t="-1128" b="-4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16517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girl walks 2 km due east from a fixed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 then 3 km due south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total distance travelled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relative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acc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1651734"/>
              </a:xfrm>
              <a:prstGeom prst="rect">
                <a:avLst/>
              </a:prstGeom>
              <a:blipFill>
                <a:blip r:embed="rId3"/>
                <a:stretch>
                  <a:fillRect l="-667" t="-1107" b="-2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104470"/>
                <a:ext cx="4572000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3.61 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146°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04470"/>
                <a:ext cx="4572000" cy="1077218"/>
              </a:xfrm>
              <a:prstGeom prst="rect">
                <a:avLst/>
              </a:prstGeom>
              <a:blipFill>
                <a:blip r:embed="rId4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66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852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an orienteering exercise, a cadet leaves the starting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walks 30 km on a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reach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first checkpoint.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she walks 18 km on a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the second checkpoint,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she returns directly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relative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acc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relative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852063"/>
              </a:xfrm>
              <a:prstGeom prst="rect">
                <a:avLst/>
              </a:prstGeom>
              <a:blipFill>
                <a:blip r:embed="rId2"/>
                <a:stretch>
                  <a:fillRect l="-667" t="-641" b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2852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an orienteering exercise, a cadet leaves the starting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walks 15 km on a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120°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reach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first checkpoint.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he walks 9 km on a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240°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the second checkpoint,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he returns directly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relative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acc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relative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2852063"/>
              </a:xfrm>
              <a:prstGeom prst="rect">
                <a:avLst/>
              </a:prstGeom>
              <a:blipFill>
                <a:blip r:embed="rId3"/>
                <a:stretch>
                  <a:fillRect l="-667" t="-641" b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3304799"/>
                <a:ext cx="4572000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13.0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−7.5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13.1 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157°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d)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5.2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−12.0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04799"/>
                <a:ext cx="4572000" cy="1077218"/>
              </a:xfrm>
              <a:prstGeom prst="rect">
                <a:avLst/>
              </a:prstGeom>
              <a:blipFill>
                <a:blip r:embed="rId4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384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69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𝑃𝑄𝑅𝑆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parallelogram.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point 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𝑆𝑄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𝑆𝑁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𝑁𝑄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=3:4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𝑁𝑅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69386"/>
              </a:xfrm>
              <a:prstGeom prst="rect">
                <a:avLst/>
              </a:prstGeom>
              <a:blipFill>
                <a:blip r:embed="rId2"/>
                <a:stretch>
                  <a:fillRect l="-1067" t="-2404" b="-72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1269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𝑃𝑄𝑅𝑆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parallelogram.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point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𝑆𝑄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𝑆𝑁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𝑁𝑄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=3:2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𝑃𝑆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𝑁𝑅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1269386"/>
              </a:xfrm>
              <a:prstGeom prst="rect">
                <a:avLst/>
              </a:prstGeom>
              <a:blipFill>
                <a:blip r:embed="rId3"/>
                <a:stretch>
                  <a:fillRect l="-1067" t="-2404" b="-72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7167" y="1783654"/>
                <a:ext cx="4572000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1783654"/>
                <a:ext cx="4572000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189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71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is a triangle.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point 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𝑃𝐵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=2:3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71245"/>
              </a:xfrm>
              <a:prstGeom prst="rect">
                <a:avLst/>
              </a:prstGeom>
              <a:blipFill>
                <a:blip r:embed="rId2"/>
                <a:stretch>
                  <a:fillRect l="-1067" t="-2392" b="-66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1269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is a triangle.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point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𝑃𝐵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=3:1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1269386"/>
              </a:xfrm>
              <a:prstGeom prst="rect">
                <a:avLst/>
              </a:prstGeom>
              <a:blipFill>
                <a:blip r:embed="rId3"/>
                <a:stretch>
                  <a:fillRect l="-1067" t="-2404" b="-72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7167" y="1783654"/>
                <a:ext cx="4572000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1783654"/>
                <a:ext cx="4572000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602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vectors are parallel: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+20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−0.75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893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vectors are parallel: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69969"/>
                <a:ext cx="4572000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69969"/>
                <a:ext cx="45720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85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11.2) Representing vectors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59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Represent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column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vector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form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: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 l="-267"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572000" y="46613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Represent in column vector form: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508306"/>
                <a:ext cx="4572000" cy="5525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08306"/>
                <a:ext cx="4572000" cy="5525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D5A94AB6-52D6-4036-A35D-17DAFB7077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9684" y="914400"/>
            <a:ext cx="2038635" cy="14194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B81E52-57AD-4D5C-A1E5-F635EAFCFA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7719" y="809078"/>
            <a:ext cx="1123261" cy="16310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752A320-DB86-41DA-8A32-87FCDD9583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7719" y="5004792"/>
            <a:ext cx="1123261" cy="16136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A5A586F-4BE4-4250-9B49-DEF94A9EE4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0448" y="3127549"/>
            <a:ext cx="1657801" cy="118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31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Draw a diagram to represent the vector: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801314"/>
              </a:xfrm>
              <a:prstGeom prst="rect">
                <a:avLst/>
              </a:prstGeom>
              <a:blipFill>
                <a:blip r:embed="rId2"/>
                <a:stretch>
                  <a:fillRect l="-1067" t="-6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Draw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diagram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to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represent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vector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: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4AB23848-AAC7-4D90-A0FE-99AAEAE067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4814" y="1316625"/>
            <a:ext cx="2486372" cy="20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24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3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GB" b="1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37463"/>
              </a:xfrm>
              <a:prstGeom prst="rect">
                <a:avLst/>
              </a:prstGeom>
              <a:blipFill>
                <a:blip r:embed="rId2"/>
                <a:stretch>
                  <a:fillRect l="-1067" t="-2941"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103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1037463"/>
              </a:xfrm>
              <a:prstGeom prst="rect">
                <a:avLst/>
              </a:prstGeom>
              <a:blipFill>
                <a:blip r:embed="rId3"/>
                <a:stretch>
                  <a:fillRect l="-1067" t="-2941"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64219"/>
                <a:ext cx="4572000" cy="759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+8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𝒋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marL="2857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𝒋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64219"/>
                <a:ext cx="4572000" cy="759439"/>
              </a:xfrm>
              <a:prstGeom prst="rect">
                <a:avLst/>
              </a:prstGeom>
              <a:blipFill>
                <a:blip r:embed="rId4"/>
                <a:stretch>
                  <a:fillRect l="-800" t="-1600" b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120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F6A61B-1EC9-4AD4-BD54-C329EF891545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16096</TotalTime>
  <Words>1705</Words>
  <Application>Microsoft Office PowerPoint</Application>
  <PresentationFormat>On-screen Show (4:3)</PresentationFormat>
  <Paragraphs>245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Cambria Math</vt:lpstr>
      <vt:lpstr>Candara</vt:lpstr>
      <vt:lpstr>Office Theme</vt:lpstr>
      <vt:lpstr>11) Vectors</vt:lpstr>
      <vt:lpstr>11.1) Vectors</vt:lpstr>
      <vt:lpstr>PowerPoint Presentation</vt:lpstr>
      <vt:lpstr>PowerPoint Presentation</vt:lpstr>
      <vt:lpstr>PowerPoint Presentation</vt:lpstr>
      <vt:lpstr>11.2) Representing vectors</vt:lpstr>
      <vt:lpstr>PowerPoint Presentation</vt:lpstr>
      <vt:lpstr>PowerPoint Presentation</vt:lpstr>
      <vt:lpstr>PowerPoint Presentation</vt:lpstr>
      <vt:lpstr>11.3) Magnitude and direction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11.4) Position vectors</vt:lpstr>
      <vt:lpstr>PowerPoint Presentation</vt:lpstr>
      <vt:lpstr>PowerPoint Presentation</vt:lpstr>
      <vt:lpstr>11.5) Solving geometric problems</vt:lpstr>
      <vt:lpstr>PowerPoint Presentation</vt:lpstr>
      <vt:lpstr>PowerPoint Presentation</vt:lpstr>
      <vt:lpstr>11.6) Modelling with vectors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574</cp:revision>
  <dcterms:created xsi:type="dcterms:W3CDTF">2020-05-18T02:11:06Z</dcterms:created>
  <dcterms:modified xsi:type="dcterms:W3CDTF">2021-09-02T13:19:13Z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