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1"/>
  </p:notesMasterIdLst>
  <p:handoutMasterIdLst>
    <p:handoutMasterId r:id="rId32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19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7" Type="http://schemas.openxmlformats.org/officeDocument/2006/relationships/slide" Target="slide2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21.xml"/><Relationship Id="rId5" Type="http://schemas.openxmlformats.org/officeDocument/2006/relationships/slide" Target="slide18.xml"/><Relationship Id="rId4" Type="http://schemas.openxmlformats.org/officeDocument/2006/relationships/slide" Target="slide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4.png"/><Relationship Id="rId2" Type="http://schemas.openxmlformats.org/officeDocument/2006/relationships/image" Target="../media/image110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7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7.png"/><Relationship Id="rId2" Type="http://schemas.openxmlformats.org/officeDocument/2006/relationships/image" Target="../media/image110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8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10.png"/><Relationship Id="rId2" Type="http://schemas.openxmlformats.org/officeDocument/2006/relationships/image" Target="../media/image110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8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13.png"/><Relationship Id="rId2" Type="http://schemas.openxmlformats.org/officeDocument/2006/relationships/image" Target="../media/image111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8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21.png"/><Relationship Id="rId2" Type="http://schemas.openxmlformats.org/officeDocument/2006/relationships/image" Target="../media/image112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9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30.png"/><Relationship Id="rId2" Type="http://schemas.openxmlformats.org/officeDocument/2006/relationships/image" Target="../media/image112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0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39.png"/><Relationship Id="rId2" Type="http://schemas.openxmlformats.org/officeDocument/2006/relationships/image" Target="../media/image113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0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41.png"/><Relationship Id="rId2" Type="http://schemas.openxmlformats.org/officeDocument/2006/relationships/image" Target="../media/image114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4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46.png"/><Relationship Id="rId2" Type="http://schemas.openxmlformats.org/officeDocument/2006/relationships/image" Target="../media/image114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48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50.png"/><Relationship Id="rId2" Type="http://schemas.openxmlformats.org/officeDocument/2006/relationships/image" Target="../media/image1149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61.png"/><Relationship Id="rId2" Type="http://schemas.openxmlformats.org/officeDocument/2006/relationships/image" Target="../media/image116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25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64.png"/><Relationship Id="rId2" Type="http://schemas.openxmlformats.org/officeDocument/2006/relationships/image" Target="../media/image116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29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66.png"/><Relationship Id="rId2" Type="http://schemas.openxmlformats.org/officeDocument/2006/relationships/image" Target="../media/image116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3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80.png"/><Relationship Id="rId2" Type="http://schemas.openxmlformats.org/officeDocument/2006/relationships/image" Target="../media/image107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4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84.png"/><Relationship Id="rId2" Type="http://schemas.openxmlformats.org/officeDocument/2006/relationships/image" Target="../media/image108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5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87.png"/><Relationship Id="rId2" Type="http://schemas.openxmlformats.org/officeDocument/2006/relationships/image" Target="../media/image108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5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63.png"/><Relationship Id="rId7" Type="http://schemas.openxmlformats.org/officeDocument/2006/relationships/image" Target="../media/image4.png"/><Relationship Id="rId2" Type="http://schemas.openxmlformats.org/officeDocument/2006/relationships/image" Target="../media/image108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97.png"/><Relationship Id="rId2" Type="http://schemas.openxmlformats.org/officeDocument/2006/relationships/image" Target="../media/image109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1.png"/><Relationship Id="rId2" Type="http://schemas.openxmlformats.org/officeDocument/2006/relationships/image" Target="../media/image110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7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11) Vectors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7402274"/>
              </p:ext>
            </p:extLst>
          </p:nvPr>
        </p:nvGraphicFramePr>
        <p:xfrm>
          <a:off x="-1" y="737040"/>
          <a:ext cx="9143999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2" action="ppaction://hlinksldjump"/>
                        </a:rPr>
                        <a:t>11.1) Vectors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11.2) Representing vectors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11.3) Magnitude and direction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11.4) Position vectors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229350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6" action="ppaction://hlinksldjump"/>
                        </a:rPr>
                        <a:t>11.5) Solving geometric problems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184251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7" action="ppaction://hlinksldjump"/>
                        </a:rPr>
                        <a:t>11.6) Modelling with vectors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386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417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11.3) Magnitude and direction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866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247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magnitude of the vector: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−24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247317"/>
              </a:xfrm>
              <a:prstGeom prst="rect">
                <a:avLst/>
              </a:prstGeom>
              <a:blipFill>
                <a:blip r:embed="rId2"/>
                <a:stretch>
                  <a:fillRect l="-1067" t="-717" b="-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97167" y="457199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magnitude of the vector: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167" y="457199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91398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91398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5462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a unit vector in the direction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=8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+15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b="1" dirty="0">
                  <a:latin typeface="Candara" panose="020E0502030303020204" pitchFamily="34" charset="0"/>
                </a:endParaRPr>
              </a:p>
              <a:p>
                <a:endParaRPr lang="en-GB" b="1" dirty="0">
                  <a:latin typeface="Candara" panose="020E0502030303020204" pitchFamily="34" charset="0"/>
                </a:endParaRPr>
              </a:p>
              <a:p>
                <a:endParaRPr lang="en-GB" b="1" dirty="0">
                  <a:latin typeface="Candara" panose="020E0502030303020204" pitchFamily="34" charset="0"/>
                </a:endParaRPr>
              </a:p>
              <a:p>
                <a:endParaRPr lang="en-GB" b="1" dirty="0">
                  <a:latin typeface="Candara" panose="020E0502030303020204" pitchFamily="34" charset="0"/>
                </a:endParaRPr>
              </a:p>
              <a:p>
                <a:endParaRPr lang="en-GB" b="1" dirty="0">
                  <a:latin typeface="Candara" panose="020E0502030303020204" pitchFamily="34" charset="0"/>
                </a:endParaRPr>
              </a:p>
              <a:p>
                <a:endParaRPr lang="en-GB" b="1" dirty="0">
                  <a:latin typeface="Candara" panose="020E0502030303020204" pitchFamily="34" charset="0"/>
                </a:endParaRPr>
              </a:p>
              <a:p>
                <a:endParaRPr lang="en-GB" b="1" dirty="0">
                  <a:latin typeface="Candara" panose="020E0502030303020204" pitchFamily="34" charset="0"/>
                </a:endParaRPr>
              </a:p>
              <a:p>
                <a:endParaRPr lang="en-GB" b="1" dirty="0">
                  <a:latin typeface="Candara" panose="020E0502030303020204" pitchFamily="34" charset="0"/>
                </a:endParaRPr>
              </a:p>
              <a:p>
                <a:endParaRPr lang="en-GB" b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=−9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139321"/>
              </a:xfrm>
              <a:prstGeom prst="rect">
                <a:avLst/>
              </a:prstGeom>
              <a:blipFill>
                <a:blip r:embed="rId2"/>
                <a:stretch>
                  <a:fillRect l="-1067" t="-971" b="-5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97167" y="457199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a unit vector in the direction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167" y="457199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91398"/>
                <a:ext cx="4572000" cy="5524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(3</m:t>
                    </m:r>
                    <m:r>
                      <a:rPr lang="en-GB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.6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−0.8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91398"/>
                <a:ext cx="4572000" cy="552459"/>
              </a:xfrm>
              <a:prstGeom prst="rect">
                <a:avLst/>
              </a:prstGeom>
              <a:blipFill>
                <a:blip r:embed="rId4"/>
                <a:stretch>
                  <a:fillRect b="-10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8384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+7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|2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|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|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 b="-75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464219"/>
                <a:ext cx="4572000" cy="4019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809</m:t>
                          </m:r>
                        </m:e>
                      </m:ra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64219"/>
                <a:ext cx="4572000" cy="4019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6424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angle between the vector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the positive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angle between the vector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+5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the positive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82471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51.3°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82471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7433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Vector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magnitude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b="1" dirty="0">
                    <a:latin typeface="Candara" panose="020E0502030303020204" pitchFamily="34" charset="0"/>
                  </a:rPr>
                  <a:t> </a:t>
                </a:r>
                <a:r>
                  <a:rPr lang="en-GB" dirty="0">
                    <a:latin typeface="Candara" panose="020E0502030303020204" pitchFamily="34" charset="0"/>
                  </a:rPr>
                  <a:t>and make an angle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60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b="1" dirty="0">
                    <a:latin typeface="Candara" panose="020E0502030303020204" pitchFamily="34" charset="0"/>
                  </a:rPr>
                  <a:t> </a:t>
                </a:r>
                <a:r>
                  <a:rPr lang="en-GB" dirty="0">
                    <a:latin typeface="Candara" panose="020E0502030303020204" pitchFamily="34" charset="0"/>
                  </a:rPr>
                  <a:t>with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b="1" dirty="0">
                    <a:latin typeface="Candara" panose="020E0502030303020204" pitchFamily="34" charset="0"/>
                  </a:rPr>
                  <a:t> </a:t>
                </a:r>
                <a:r>
                  <a:rPr lang="en-GB" dirty="0">
                    <a:latin typeface="Candara" panose="020E0502030303020204" pitchFamily="34" charset="0"/>
                  </a:rPr>
                  <a:t>and column vector format.</a:t>
                </a:r>
                <a:endParaRPr lang="en-GB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311" r="-800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Vector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magnitude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en-GB" b="1" dirty="0">
                    <a:latin typeface="Candara" panose="020E0502030303020204" pitchFamily="34" charset="0"/>
                  </a:rPr>
                  <a:t> </a:t>
                </a:r>
                <a:r>
                  <a:rPr lang="en-GB" dirty="0">
                    <a:latin typeface="Candara" panose="020E0502030303020204" pitchFamily="34" charset="0"/>
                  </a:rPr>
                  <a:t>and make an angle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b="1" dirty="0">
                    <a:latin typeface="Candara" panose="020E0502030303020204" pitchFamily="34" charset="0"/>
                  </a:rPr>
                  <a:t> </a:t>
                </a:r>
                <a:r>
                  <a:rPr lang="en-GB" dirty="0">
                    <a:latin typeface="Candara" panose="020E0502030303020204" pitchFamily="34" charset="0"/>
                  </a:rPr>
                  <a:t>with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b="1" dirty="0">
                    <a:latin typeface="Candara" panose="020E0502030303020204" pitchFamily="34" charset="0"/>
                  </a:rPr>
                  <a:t> </a:t>
                </a:r>
                <a:r>
                  <a:rPr lang="en-GB" dirty="0">
                    <a:latin typeface="Candara" panose="020E0502030303020204" pitchFamily="34" charset="0"/>
                  </a:rPr>
                  <a:t>and column vector format.</a:t>
                </a:r>
                <a:endParaRPr lang="en-GB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067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376066"/>
                <a:ext cx="4572000" cy="6000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𝒊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+5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𝒋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ra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b="1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76066"/>
                <a:ext cx="4572000" cy="6000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5554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39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vector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magnitude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68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makes an angle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b="1" dirty="0">
                    <a:latin typeface="Candara" panose="020E0502030303020204" pitchFamily="34" charset="0"/>
                  </a:rPr>
                  <a:t> </a:t>
                </a:r>
                <a:r>
                  <a:rPr lang="en-GB" dirty="0">
                    <a:latin typeface="Candara" panose="020E0502030303020204" pitchFamily="34" charset="0"/>
                  </a:rPr>
                  <a:t>with the positive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b="1" dirty="0">
                    <a:latin typeface="Candara" panose="020E0502030303020204" pitchFamily="34" charset="0"/>
                  </a:rPr>
                  <a:t>-</a:t>
                </a:r>
                <a:r>
                  <a:rPr lang="en-GB" dirty="0">
                    <a:latin typeface="Candara" panose="020E0502030303020204" pitchFamily="34" charset="0"/>
                  </a:rPr>
                  <a:t>axis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17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 all the possible vectors</a:t>
                </a:r>
                <a:endParaRPr lang="en-GB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39772"/>
              </a:xfrm>
              <a:prstGeom prst="rect">
                <a:avLst/>
              </a:prstGeom>
              <a:blipFill>
                <a:blip r:embed="rId2"/>
                <a:stretch>
                  <a:fillRect l="-1067" t="-2924" r="-1067" b="-29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1039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vector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magnitude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26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makes an angle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b="1" dirty="0">
                    <a:latin typeface="Candara" panose="020E0502030303020204" pitchFamily="34" charset="0"/>
                  </a:rPr>
                  <a:t> </a:t>
                </a:r>
                <a:r>
                  <a:rPr lang="en-GB" dirty="0">
                    <a:latin typeface="Candara" panose="020E0502030303020204" pitchFamily="34" charset="0"/>
                  </a:rPr>
                  <a:t>with the positive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b="1" dirty="0">
                    <a:latin typeface="Candara" panose="020E0502030303020204" pitchFamily="34" charset="0"/>
                  </a:rPr>
                  <a:t>-</a:t>
                </a:r>
                <a:r>
                  <a:rPr lang="en-GB" dirty="0">
                    <a:latin typeface="Candara" panose="020E0502030303020204" pitchFamily="34" charset="0"/>
                  </a:rPr>
                  <a:t>axis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 all the possible vectors</a:t>
                </a:r>
                <a:endParaRPr lang="en-GB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1039772"/>
              </a:xfrm>
              <a:prstGeom prst="rect">
                <a:avLst/>
              </a:prstGeom>
              <a:blipFill>
                <a:blip r:embed="rId3"/>
                <a:stretch>
                  <a:fillRect l="-1067" t="-2924" r="-1067" b="-29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456163"/>
                <a:ext cx="4572000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=10,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=24</m:t>
                      </m:r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=10,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=−24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=−10,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=−10,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=−24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56163"/>
                <a:ext cx="4572000" cy="1200329"/>
              </a:xfrm>
              <a:prstGeom prst="rect">
                <a:avLst/>
              </a:prstGeom>
              <a:blipFill>
                <a:blip r:embed="rId4"/>
                <a:stretch>
                  <a:fillRect b="-10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1035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923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In triangle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𝑃𝑄𝑅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𝑃𝑄</m:t>
                        </m:r>
                      </m:e>
                    </m:acc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b="1" i="1" dirty="0">
                    <a:latin typeface="Cambria Math" panose="02040503050406030204" pitchFamily="18" charset="0"/>
                  </a:rPr>
                  <a:t> </a:t>
                </a:r>
                <a:r>
                  <a:rPr lang="en-GB" dirty="0">
                    <a:latin typeface="Candara" panose="020E0502030303020204" pitchFamily="34" charset="0"/>
                  </a:rPr>
                  <a:t>and</a:t>
                </a:r>
                <a:endParaRPr lang="en-GB" b="1" i="1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−15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b="1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area of triangle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𝑃𝑄𝑅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92388"/>
              </a:xfrm>
              <a:prstGeom prst="rect">
                <a:avLst/>
              </a:prstGeom>
              <a:blipFill>
                <a:blip r:embed="rId2"/>
                <a:stretch>
                  <a:fillRect l="-1067" b="-85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9923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In triangle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𝑃𝑄𝑅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𝑃𝑄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m:rPr>
                        <m:nor/>
                      </m:rPr>
                      <a:rPr lang="en-GB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and</m:t>
                    </m:r>
                  </m:oMath>
                </a14:m>
                <a:endParaRPr lang="en-GB" b="1" i="1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𝑃𝑅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=9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−12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b="1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area of triangle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𝑃𝑄𝑅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992388"/>
              </a:xfrm>
              <a:prstGeom prst="rect">
                <a:avLst/>
              </a:prstGeom>
              <a:blipFill>
                <a:blip r:embed="rId3"/>
                <a:stretch>
                  <a:fillRect l="-1067" b="-85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456163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16.5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56163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5426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11.4) Position vectors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8260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7897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points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have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2,5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(6,13)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Find, in terms of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position vector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position vector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789785"/>
              </a:xfrm>
              <a:prstGeom prst="rect">
                <a:avLst/>
              </a:prstGeom>
              <a:blipFill>
                <a:blip r:embed="rId2"/>
                <a:stretch>
                  <a:fillRect l="-1067" t="-1701" b="-44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17897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points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have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3,4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(11,2)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Find, in terms of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position vector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position vector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1789785"/>
              </a:xfrm>
              <a:prstGeom prst="rect">
                <a:avLst/>
              </a:prstGeom>
              <a:blipFill>
                <a:blip r:embed="rId3"/>
                <a:stretch>
                  <a:fillRect l="-1067" t="-1701" b="-44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2242521"/>
                <a:ext cx="4572000" cy="10297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a)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endParaRPr lang="en-GB" b="1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b)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𝑂𝐵</m:t>
                        </m:r>
                      </m:e>
                    </m:acc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=11</m:t>
                    </m:r>
                    <m:r>
                      <a:rPr lang="en-GB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endParaRPr lang="en-GB" b="1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c)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=8</m:t>
                    </m:r>
                    <m:r>
                      <a:rPr lang="en-GB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42521"/>
                <a:ext cx="4572000" cy="1029705"/>
              </a:xfrm>
              <a:prstGeom prst="rect">
                <a:avLst/>
              </a:prstGeom>
              <a:blipFill>
                <a:blip r:embed="rId4"/>
                <a:stretch>
                  <a:fillRect l="-1067" b="-8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219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11.1) Vectors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83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934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Find: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a) The position vector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b) The exact value of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𝑂𝐵</m:t>
                            </m:r>
                          </m:e>
                        </m:acc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simplified surd form.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93496"/>
              </a:xfrm>
              <a:prstGeom prst="rect">
                <a:avLst/>
              </a:prstGeom>
              <a:blipFill>
                <a:blip r:embed="rId2"/>
                <a:stretch>
                  <a:fillRect l="-1067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12934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=5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Find: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a) The position vector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b) The exact value of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𝑂𝐵</m:t>
                            </m:r>
                          </m:e>
                        </m:acc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simplified surd form.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1293496"/>
              </a:xfrm>
              <a:prstGeom prst="rect">
                <a:avLst/>
              </a:prstGeom>
              <a:blipFill>
                <a:blip r:embed="rId3"/>
                <a:stretch>
                  <a:fillRect l="-1067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70934"/>
                <a:ext cx="4572000" cy="8560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𝑂𝐵</m:t>
                        </m:r>
                      </m:e>
                    </m:acc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17</m:t>
                        </m:r>
                      </m:e>
                    </m:rad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70934"/>
                <a:ext cx="4572000" cy="856068"/>
              </a:xfrm>
              <a:prstGeom prst="rect">
                <a:avLst/>
              </a:prstGeom>
              <a:blipFill>
                <a:blip r:embed="rId4"/>
                <a:stretch>
                  <a:fillRect l="-1067" b="-10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7998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11.5) Solving geometric problems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964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357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𝑂𝐴𝐶𝐵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parallelogram.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point 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𝑋𝐵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=2:1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the point such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𝑁𝐶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half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𝐵𝑁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ac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parallel to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𝑂𝐶</m:t>
                        </m:r>
                      </m:e>
                    </m:ac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35788"/>
              </a:xfrm>
              <a:prstGeom prst="rect">
                <a:avLst/>
              </a:prstGeom>
              <a:blipFill>
                <a:blip r:embed="rId2"/>
                <a:stretch>
                  <a:fillRect l="-1067" t="-2463" b="-6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12357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𝑂𝐴𝐶𝐵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parallelogram.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point 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𝑋𝐵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=3:1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the midpoint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𝑋𝑀</m:t>
                        </m:r>
                      </m:e>
                    </m:ac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parallel to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𝑂𝐶</m:t>
                        </m:r>
                      </m:e>
                    </m:ac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1235788"/>
              </a:xfrm>
              <a:prstGeom prst="rect">
                <a:avLst/>
              </a:prstGeom>
              <a:blipFill>
                <a:blip r:embed="rId3"/>
                <a:stretch>
                  <a:fillRect l="-1067" t="-2463" b="-6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71999" y="3508828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  <a:ea typeface="Cambria Math" panose="02040503050406030204" pitchFamily="18" charset="0"/>
              </a:rPr>
              <a:t>Shown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35635EE-F2D9-4ACF-96FB-3D9DC5D5AF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7569" y="1717936"/>
            <a:ext cx="4060859" cy="176147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8DDED38-8FCB-43FA-97BE-76F2C385A11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6021"/>
          <a:stretch/>
        </p:blipFill>
        <p:spPr>
          <a:xfrm>
            <a:off x="390284" y="1717936"/>
            <a:ext cx="3820990" cy="1658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716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817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Determine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𝐵𝐴𝐶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81790"/>
              </a:xfrm>
              <a:prstGeom prst="rect">
                <a:avLst/>
              </a:prstGeom>
              <a:blipFill>
                <a:blip r:embed="rId2"/>
                <a:stretch>
                  <a:fillRect l="-1067" b="-133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6817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Determine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𝐵𝐴𝐶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681790"/>
              </a:xfrm>
              <a:prstGeom prst="rect">
                <a:avLst/>
              </a:prstGeom>
              <a:blipFill>
                <a:blip r:embed="rId3"/>
                <a:stretch>
                  <a:fillRect l="-1067" b="-133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34526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45°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34526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3768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11.6) Modelling with vectors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2390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6209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girl walks 6 km due east from a fixed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and then 4 km due south 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total distance travelled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position vector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relative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𝑂𝐵</m:t>
                            </m:r>
                          </m:e>
                        </m:acc>
                      </m:e>
                    </m:d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bearing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620957"/>
              </a:xfrm>
              <a:prstGeom prst="rect">
                <a:avLst/>
              </a:prstGeom>
              <a:blipFill>
                <a:blip r:embed="rId2"/>
                <a:stretch>
                  <a:fillRect l="-667" t="-1128" b="-41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16517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girl walks 2 km due east from a fixed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and then 3 km due south 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total distance travelled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position vector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relative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𝑂𝐵</m:t>
                            </m:r>
                          </m:e>
                        </m:acc>
                      </m:e>
                    </m:d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bearing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1651734"/>
              </a:xfrm>
              <a:prstGeom prst="rect">
                <a:avLst/>
              </a:prstGeom>
              <a:blipFill>
                <a:blip r:embed="rId3"/>
                <a:stretch>
                  <a:fillRect l="-667" t="-1107" b="-2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2104470"/>
                <a:ext cx="4572000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𝑘𝑚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GB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𝒊</m:t>
                        </m:r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−3</m:t>
                        </m:r>
                        <m:r>
                          <a:rPr lang="en-GB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𝑘𝑚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3.61 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𝑘𝑚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(3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146°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104470"/>
                <a:ext cx="4572000" cy="1077218"/>
              </a:xfrm>
              <a:prstGeom prst="rect">
                <a:avLst/>
              </a:prstGeom>
              <a:blipFill>
                <a:blip r:embed="rId4"/>
                <a:stretch>
                  <a:fillRect l="-667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5665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28520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In an orienteering exercise, a cadet leaves the starting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walks 30 km on a bearing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0°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reach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the first checkpoint.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she walks 18 km on a bearing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0°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the second checkpoint, 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she returns directly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position vector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relative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𝑂𝐵</m:t>
                            </m:r>
                          </m:e>
                        </m:acc>
                      </m:e>
                    </m:d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bearing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position vector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relative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2852063"/>
              </a:xfrm>
              <a:prstGeom prst="rect">
                <a:avLst/>
              </a:prstGeom>
              <a:blipFill>
                <a:blip r:embed="rId2"/>
                <a:stretch>
                  <a:fillRect l="-667" t="-641" b="-19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28520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In an orienteering exercise, a cadet leaves the starting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walks 15 km on a bearing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120°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reach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the first checkpoint.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he walks 9 km on a bearing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240°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the second checkpoint, 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he returns directly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position vector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relative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𝑂𝐵</m:t>
                            </m:r>
                          </m:e>
                        </m:acc>
                      </m:e>
                    </m:d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bearing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position vector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relative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2852063"/>
              </a:xfrm>
              <a:prstGeom prst="rect">
                <a:avLst/>
              </a:prstGeom>
              <a:blipFill>
                <a:blip r:embed="rId3"/>
                <a:stretch>
                  <a:fillRect l="-667" t="-641" b="-19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3304799"/>
                <a:ext cx="4572000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13.0</m:t>
                        </m:r>
                        <m:r>
                          <a:rPr lang="en-GB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𝒊</m:t>
                        </m:r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−7.5</m:t>
                        </m:r>
                        <m:r>
                          <a:rPr lang="en-GB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𝑘𝑚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(1 dp)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13.1 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𝑘𝑚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(3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157°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(3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d)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5.2</m:t>
                        </m:r>
                        <m:r>
                          <a:rPr lang="en-GB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𝒊</m:t>
                        </m:r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−12.0</m:t>
                        </m:r>
                        <m:r>
                          <a:rPr lang="en-GB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𝑘𝑚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304799"/>
                <a:ext cx="4572000" cy="1077218"/>
              </a:xfrm>
              <a:prstGeom prst="rect">
                <a:avLst/>
              </a:prstGeom>
              <a:blipFill>
                <a:blip r:embed="rId4"/>
                <a:stretch>
                  <a:fillRect l="-667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3845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693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𝑃𝑄𝑅𝑆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parallelogram.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the point 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𝑆𝑄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𝑆𝑁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𝑁𝑄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=3:4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𝑃𝑄</m:t>
                        </m:r>
                      </m:e>
                    </m:acc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acc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Express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𝑁𝑅</m:t>
                        </m:r>
                      </m:e>
                    </m:ac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GB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69386"/>
              </a:xfrm>
              <a:prstGeom prst="rect">
                <a:avLst/>
              </a:prstGeom>
              <a:blipFill>
                <a:blip r:embed="rId2"/>
                <a:stretch>
                  <a:fillRect l="-1067" t="-2404" b="-72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97167" y="457199"/>
                <a:ext cx="4572000" cy="12693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𝑃𝑄𝑅𝑆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parallelogram.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the point 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𝑆𝑄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𝑆𝑁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𝑁𝑄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=3:2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𝑃𝑄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𝑃𝑆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Express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𝑁𝑅</m:t>
                        </m:r>
                      </m:e>
                    </m:ac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GB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167" y="457199"/>
                <a:ext cx="4572000" cy="1269386"/>
              </a:xfrm>
              <a:prstGeom prst="rect">
                <a:avLst/>
              </a:prstGeom>
              <a:blipFill>
                <a:blip r:embed="rId3"/>
                <a:stretch>
                  <a:fillRect l="-1067" t="-2404" b="-72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7167" y="1783654"/>
                <a:ext cx="4572000" cy="6127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167" y="1783654"/>
                <a:ext cx="4572000" cy="6127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1899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712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b="1" dirty="0">
                    <a:latin typeface="Candara" panose="020E0502030303020204" pitchFamily="34" charset="0"/>
                  </a:rPr>
                  <a:t> </a:t>
                </a:r>
                <a:r>
                  <a:rPr lang="en-GB" dirty="0">
                    <a:latin typeface="Candara" panose="020E0502030303020204" pitchFamily="34" charset="0"/>
                  </a:rPr>
                  <a:t>is a triangle.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b="1" dirty="0">
                    <a:latin typeface="Candara" panose="020E0502030303020204" pitchFamily="34" charset="0"/>
                  </a:rPr>
                  <a:t> </a:t>
                </a:r>
                <a:r>
                  <a:rPr lang="en-GB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𝑂𝐵</m:t>
                        </m:r>
                      </m:e>
                    </m:acc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the point 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𝑃𝐵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=2:3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𝑂𝑃</m:t>
                        </m:r>
                      </m:e>
                    </m:ac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GB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71245"/>
              </a:xfrm>
              <a:prstGeom prst="rect">
                <a:avLst/>
              </a:prstGeom>
              <a:blipFill>
                <a:blip r:embed="rId2"/>
                <a:stretch>
                  <a:fillRect l="-1067" t="-2392" b="-66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97167" y="457199"/>
                <a:ext cx="4572000" cy="12693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𝑂𝐴𝐵</m:t>
                    </m:r>
                  </m:oMath>
                </a14:m>
                <a:r>
                  <a:rPr lang="en-GB" b="1" dirty="0">
                    <a:latin typeface="Candara" panose="020E0502030303020204" pitchFamily="34" charset="0"/>
                  </a:rPr>
                  <a:t> </a:t>
                </a:r>
                <a:r>
                  <a:rPr lang="en-GB" dirty="0">
                    <a:latin typeface="Candara" panose="020E0502030303020204" pitchFamily="34" charset="0"/>
                  </a:rPr>
                  <a:t>is a triangle.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b="1" dirty="0">
                    <a:latin typeface="Candara" panose="020E0502030303020204" pitchFamily="34" charset="0"/>
                  </a:rPr>
                  <a:t> </a:t>
                </a:r>
                <a:r>
                  <a:rPr lang="en-GB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𝑂𝐵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the point 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𝑃𝐵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=3:1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𝑂𝑃</m:t>
                        </m:r>
                      </m:e>
                    </m:ac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GB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167" y="457199"/>
                <a:ext cx="4572000" cy="1269386"/>
              </a:xfrm>
              <a:prstGeom prst="rect">
                <a:avLst/>
              </a:prstGeom>
              <a:blipFill>
                <a:blip r:embed="rId3"/>
                <a:stretch>
                  <a:fillRect l="-1067" t="-2404" b="-72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7167" y="1783654"/>
                <a:ext cx="4572000" cy="6127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GB" b="1" i="1">
                          <a:solidFill>
                            <a:srgbClr val="FF0000"/>
                          </a:solidFill>
                          <a:latin typeface="Cambria Math"/>
                        </a:rPr>
                        <m:t>𝒂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GB" b="1" i="1">
                          <a:solidFill>
                            <a:srgbClr val="FF0000"/>
                          </a:solidFill>
                          <a:latin typeface="Cambria Math"/>
                        </a:rPr>
                        <m:t>𝒃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167" y="1783654"/>
                <a:ext cx="4572000" cy="6127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6020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Show that the vectors are parallel: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15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+20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−0.75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1067" t="-893" b="-19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97167" y="457199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Show that the vectors are parallel: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+8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9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+12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167" y="457199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069969"/>
                <a:ext cx="4572000" cy="6109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GB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GB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GB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069969"/>
                <a:ext cx="4572000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856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11.2) Representing vectors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259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Represent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in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column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vector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form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: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69332"/>
              </a:xfrm>
              <a:prstGeom prst="rect">
                <a:avLst/>
              </a:prstGeom>
              <a:blipFill>
                <a:blip r:embed="rId2"/>
                <a:stretch>
                  <a:fillRect l="-267" b="-98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572000" y="46613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Represent in column vector form: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2508306"/>
                <a:ext cx="4572000" cy="5525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−2 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508306"/>
                <a:ext cx="4572000" cy="5525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D5A94AB6-52D6-4036-A35D-17DAFB7077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9684" y="914400"/>
            <a:ext cx="2038635" cy="14194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DB81E52-57AD-4D5C-A1E5-F635EAFCFA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87719" y="809078"/>
            <a:ext cx="1123261" cy="163103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752A320-DB86-41DA-8A32-87FCDD95838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87719" y="5004792"/>
            <a:ext cx="1123261" cy="161369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A5A586F-4BE4-4250-9B49-DEF94A9EE4F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20448" y="3127549"/>
            <a:ext cx="1657801" cy="1189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315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8013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Draw a diagram to represent the vector: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801314"/>
              </a:xfrm>
              <a:prstGeom prst="rect">
                <a:avLst/>
              </a:prstGeom>
              <a:blipFill>
                <a:blip r:embed="rId2"/>
                <a:stretch>
                  <a:fillRect l="-1067" t="-6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97167" y="457199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Draw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diagram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to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represent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the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vector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: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167" y="457199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4AB23848-AAC7-4D90-A0FE-99AAEAE067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14814" y="1316625"/>
            <a:ext cx="2486372" cy="2010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246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374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+7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endParaRPr lang="en-GB" b="1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37463"/>
              </a:xfrm>
              <a:prstGeom prst="rect">
                <a:avLst/>
              </a:prstGeom>
              <a:blipFill>
                <a:blip r:embed="rId2"/>
                <a:stretch>
                  <a:fillRect l="-1067" t="-2941" b="-1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10374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GB" b="1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1037463"/>
              </a:xfrm>
              <a:prstGeom prst="rect">
                <a:avLst/>
              </a:prstGeom>
              <a:blipFill>
                <a:blip r:embed="rId3"/>
                <a:stretch>
                  <a:fillRect l="-1067" t="-2941" b="-1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464219"/>
                <a:ext cx="4572000" cy="759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𝒊</m:t>
                    </m:r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+8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𝒋</m:t>
                    </m:r>
                  </m:oMath>
                </a14:m>
                <a:endParaRPr lang="en-GB" b="1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marL="285750" indent="-285750"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−4</m:t>
                    </m:r>
                    <m:r>
                      <a:rPr lang="en-GB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𝒋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64219"/>
                <a:ext cx="4572000" cy="759439"/>
              </a:xfrm>
              <a:prstGeom prst="rect">
                <a:avLst/>
              </a:prstGeom>
              <a:blipFill>
                <a:blip r:embed="rId4"/>
                <a:stretch>
                  <a:fillRect l="-800" t="-1600" b="-1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1204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9539B0A-5FE8-43E8-BE85-C119F7877C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273DFCA-48CC-4E8C-83B8-6BF9D3C5B1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F6A61B-1EC9-4AD4-BD54-C329EF891545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16096</TotalTime>
  <Words>1705</Words>
  <Application>Microsoft Office PowerPoint</Application>
  <PresentationFormat>On-screen Show (4:3)</PresentationFormat>
  <Paragraphs>245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Cambria Math</vt:lpstr>
      <vt:lpstr>Candara</vt:lpstr>
      <vt:lpstr>Office Theme</vt:lpstr>
      <vt:lpstr>11) Vectors</vt:lpstr>
      <vt:lpstr>11.1) Vectors</vt:lpstr>
      <vt:lpstr>PowerPoint Presentation</vt:lpstr>
      <vt:lpstr>PowerPoint Presentation</vt:lpstr>
      <vt:lpstr>PowerPoint Presentation</vt:lpstr>
      <vt:lpstr>11.2) Representing vectors</vt:lpstr>
      <vt:lpstr>PowerPoint Presentation</vt:lpstr>
      <vt:lpstr>PowerPoint Presentation</vt:lpstr>
      <vt:lpstr>PowerPoint Presentation</vt:lpstr>
      <vt:lpstr>11.3) Magnitude and direction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11.4) Position vectors</vt:lpstr>
      <vt:lpstr>PowerPoint Presentation</vt:lpstr>
      <vt:lpstr>PowerPoint Presentation</vt:lpstr>
      <vt:lpstr>11.5) Solving geometric problems</vt:lpstr>
      <vt:lpstr>PowerPoint Presentation</vt:lpstr>
      <vt:lpstr>PowerPoint Presentation</vt:lpstr>
      <vt:lpstr>11.6) Modelling with vectors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574</cp:revision>
  <dcterms:created xsi:type="dcterms:W3CDTF">2020-05-18T02:11:06Z</dcterms:created>
  <dcterms:modified xsi:type="dcterms:W3CDTF">2021-09-02T13:19:13Z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