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7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80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8.xml"/><Relationship Id="rId5" Type="http://schemas.openxmlformats.org/officeDocument/2006/relationships/slide" Target="slide13.xml"/><Relationship Id="rId4" Type="http://schemas.openxmlformats.org/officeDocument/2006/relationships/slide" Target="slide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5.png"/><Relationship Id="rId2" Type="http://schemas.openxmlformats.org/officeDocument/2006/relationships/image" Target="../media/image714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7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9.png"/><Relationship Id="rId2" Type="http://schemas.openxmlformats.org/officeDocument/2006/relationships/image" Target="../media/image71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2.png"/><Relationship Id="rId2" Type="http://schemas.openxmlformats.org/officeDocument/2006/relationships/image" Target="../media/image7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2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5.png"/><Relationship Id="rId2" Type="http://schemas.openxmlformats.org/officeDocument/2006/relationships/image" Target="../media/image72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2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8.png"/><Relationship Id="rId2" Type="http://schemas.openxmlformats.org/officeDocument/2006/relationships/image" Target="../media/image72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1.png"/><Relationship Id="rId2" Type="http://schemas.openxmlformats.org/officeDocument/2006/relationships/image" Target="../media/image7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4.png"/><Relationship Id="rId2" Type="http://schemas.openxmlformats.org/officeDocument/2006/relationships/image" Target="../media/image73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3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7.png"/><Relationship Id="rId2" Type="http://schemas.openxmlformats.org/officeDocument/2006/relationships/image" Target="../media/image73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0.png"/><Relationship Id="rId2" Type="http://schemas.openxmlformats.org/officeDocument/2006/relationships/image" Target="../media/image69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9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3.png"/><Relationship Id="rId2" Type="http://schemas.openxmlformats.org/officeDocument/2006/relationships/image" Target="../media/image70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0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6.png"/><Relationship Id="rId2" Type="http://schemas.openxmlformats.org/officeDocument/2006/relationships/image" Target="../media/image70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0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9.png"/><Relationship Id="rId2" Type="http://schemas.openxmlformats.org/officeDocument/2006/relationships/image" Target="../media/image70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2.png"/><Relationship Id="rId2" Type="http://schemas.openxmlformats.org/officeDocument/2006/relationships/image" Target="../media/image7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534400" cy="527222"/>
          </a:xfr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11) Variable acceleration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985628"/>
              </p:ext>
            </p:extLst>
          </p:nvPr>
        </p:nvGraphicFramePr>
        <p:xfrm>
          <a:off x="-1" y="737040"/>
          <a:ext cx="914399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11.1) Functions of time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11.2) Using differentiation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11.3) Maxima and minima problems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11.4) Using integration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143608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11.5) Constant acceleration formulae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0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481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child is playing with a yo-yo. The yo-yo leaves the child’s hand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travels vertically in a straight line before returning to the child’s hand. The distance,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m, of the yo-yo from the child’s hand after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is given by: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=2.4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0.4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−0.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0≤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≤2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Justify the restriction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≤2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maximum distance of the yo-yo from the child’s hand, correct to 3sf.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031325"/>
              </a:xfrm>
              <a:prstGeom prst="rect">
                <a:avLst/>
              </a:prstGeom>
              <a:blipFill>
                <a:blip r:embed="rId2"/>
                <a:stretch>
                  <a:fillRect l="-400" t="-601" b="-2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child is playing with a yo-yo. The yo-yo leaves the child’s hand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travels vertically in a straight line before returning to the child’s hand. The distance,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m, of the yo-yo from the child’s hand after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is given by: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=0.6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+0.4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−0.2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0≤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≤3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Justify the restriction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≤3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Find the maximum distance of the yo-yo from the child’s hand, correct to 3sf.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2031325"/>
              </a:xfrm>
              <a:prstGeom prst="rect">
                <a:avLst/>
              </a:prstGeom>
              <a:blipFill>
                <a:blip r:embed="rId3"/>
                <a:stretch>
                  <a:fillRect l="-533" t="-299" b="-20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5" y="2490895"/>
                <a:ext cx="4572001" cy="40318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3+2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=0.2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(3−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)(1+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as time cannot be negative.</a:t>
                </a:r>
              </a:p>
              <a:p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&gt;3,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(but distance cannot be negative)</a:t>
                </a: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1.21 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5" y="2490895"/>
                <a:ext cx="4572001" cy="4031873"/>
              </a:xfrm>
              <a:prstGeom prst="rect">
                <a:avLst/>
              </a:prstGeom>
              <a:blipFill>
                <a:blip r:embed="rId4"/>
                <a:stretch>
                  <a:fillRect l="-800" t="-454" b="-10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F009DE45-1A11-44C7-B051-248FB9DF38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4249" y="3429000"/>
            <a:ext cx="2507572" cy="252241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DBA008A-583C-4611-A7BA-D6B4D2ACF58D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24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1477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along the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the velocity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the direction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increasing, is: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−18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+36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maximum velocity of the particle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147750"/>
              </a:xfrm>
              <a:prstGeom prst="rect">
                <a:avLst/>
              </a:prstGeom>
              <a:blipFill>
                <a:blip r:embed="rId2"/>
                <a:stretch>
                  <a:fillRect l="-400" t="-1064" b="-47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along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the velocity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the direction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increasing, is: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−16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+64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</a:p>
              <a:p>
                <a:pPr algn="ctr"/>
                <a:endParaRPr lang="en-GB" sz="12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maximum velocity of the particle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169551"/>
              </a:xfrm>
              <a:prstGeom prst="rect">
                <a:avLst/>
              </a:prstGeom>
              <a:blipFill>
                <a:blip r:embed="rId3"/>
                <a:stretch>
                  <a:fillRect l="-400" t="-521" b="-20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1609415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75.9 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609415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078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along the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the velocity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the direction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increasing, is: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−21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+30, 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maximum speed of the particle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954107"/>
              </a:xfrm>
              <a:prstGeom prst="rect">
                <a:avLst/>
              </a:prstGeom>
              <a:blipFill>
                <a:blip r:embed="rId2"/>
                <a:stretch>
                  <a:fillRect l="-400" t="-1282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along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the velocity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the direction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increasing, is: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−14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+20, 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maximum speed of the particle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954107"/>
              </a:xfrm>
              <a:prstGeom prst="rect">
                <a:avLst/>
              </a:prstGeom>
              <a:blipFill>
                <a:blip r:embed="rId3"/>
                <a:stretch>
                  <a:fillRect l="-400" t="-637" b="-5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1413677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413677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381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11.4) Using integration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366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moving on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particle is at the point 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velocity of the particle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(where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)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−3</m:t>
                        </m:r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An expression for the displacement of the particle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distance of the particle from its starting point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400" t="-671" b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moving on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particle is at the point 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velocity of the particle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(where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)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An expression for the displacement of the particle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distance of the particle from its starting point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533" t="-336" b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2275452"/>
                <a:ext cx="4572001" cy="6874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36 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2275452"/>
                <a:ext cx="4572001" cy="687496"/>
              </a:xfrm>
              <a:prstGeom prst="rect">
                <a:avLst/>
              </a:prstGeom>
              <a:blipFill>
                <a:blip r:embed="rId4"/>
                <a:stretch>
                  <a:fillRect l="-800" b="-106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42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travels in a straight line.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After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its velocity,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, is given by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=7−6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distance travelled by the particle in the fifth second of its motion.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169551"/>
              </a:xfrm>
              <a:prstGeom prst="rect">
                <a:avLst/>
              </a:prstGeom>
              <a:blipFill>
                <a:blip r:embed="rId2"/>
                <a:stretch>
                  <a:fillRect l="-400" t="-1042" r="-267"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travels in a straight line.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After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its velocity,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ms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400" dirty="0">
                    <a:latin typeface="Candara" panose="020E0502030303020204" pitchFamily="34" charset="0"/>
                  </a:rPr>
                  <a:t>, is given by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=5−3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distance travelled by the particle in the third second of its motion.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169551"/>
              </a:xfrm>
              <a:prstGeom prst="rect">
                <a:avLst/>
              </a:prstGeom>
              <a:blipFill>
                <a:blip r:embed="rId3"/>
                <a:stretch>
                  <a:fillRect l="-400" t="-521" r="-267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1629121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14 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629121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517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moves on the positive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velocity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=0,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the origin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a) The values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instantaneously at rest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The acceleration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c) The total distance travelled by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the interval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600438"/>
              </a:xfrm>
              <a:prstGeom prst="rect">
                <a:avLst/>
              </a:prstGeom>
              <a:blipFill>
                <a:blip r:embed="rId2"/>
                <a:stretch>
                  <a:fillRect l="-400" t="-7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moves on the positive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velocity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−9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=0,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15 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from the origin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a) The values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instantaneously at rest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The acceleration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c) The total distance travelled by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the interval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≤5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600438"/>
              </a:xfrm>
              <a:prstGeom prst="rect">
                <a:avLst/>
              </a:prstGeom>
              <a:blipFill>
                <a:blip r:embed="rId3"/>
                <a:stretch>
                  <a:fillRect l="-400" t="-3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1896630"/>
                <a:ext cx="4572001" cy="9324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11 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19.4 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896630"/>
                <a:ext cx="4572001" cy="932435"/>
              </a:xfrm>
              <a:prstGeom prst="rect">
                <a:avLst/>
              </a:prstGeom>
              <a:blipFill>
                <a:blip r:embed="rId4"/>
                <a:stretch>
                  <a:fillRect l="-800"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860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travels in a straight line such that its acceleration,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is given by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=18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the displacement,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40 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metres.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the displacement is </a:t>
                </a:r>
                <a14:m>
                  <m:oMath xmlns:m="http://schemas.openxmlformats.org/officeDocument/2006/math">
                    <m:r>
                      <a:rPr lang="en-GB" sz="1400" b="0" i="0" smtClean="0">
                        <a:latin typeface="Cambria Math" panose="02040503050406030204" pitchFamily="18" charset="0"/>
                      </a:rPr>
                      <m:t>117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metres.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a) The displacement 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The velocity 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400" t="-671" b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travels in a straight line such that its acceleration,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is given by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=12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the displacement,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metres.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the displacement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96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metres.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a) The displacement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The velocity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400" t="-336" b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2275452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98 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76 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2275452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450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11.5) Constant acceleration formulae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043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moves in a straight line with constant acceleration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its initial velocity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its initial displacement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prove that: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Its velocity,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s is given by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𝑎𝑡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384995"/>
              </a:xfrm>
              <a:prstGeom prst="rect">
                <a:avLst/>
              </a:prstGeom>
              <a:blipFill>
                <a:blip r:embed="rId2"/>
                <a:stretch>
                  <a:fillRect l="-400" t="-881" b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473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moves in a straight line with constant acceleration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its initial velocity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its initial displacement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prove that: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Its displacement,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 is given by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𝑢𝑡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473737"/>
              </a:xfrm>
              <a:prstGeom prst="rect">
                <a:avLst/>
              </a:prstGeom>
              <a:blipFill>
                <a:blip r:embed="rId3"/>
                <a:stretch>
                  <a:fillRect l="-400" t="-413" b="-8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005896CF-8919-4782-AB24-83CDCF746DD4}"/>
              </a:ext>
            </a:extLst>
          </p:cNvPr>
          <p:cNvSpPr/>
          <p:nvPr/>
        </p:nvSpPr>
        <p:spPr>
          <a:xfrm>
            <a:off x="4577018" y="1846660"/>
            <a:ext cx="45720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165624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11.1) Functions of time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735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body moves in a straight line, such that its displacement,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metres, from a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is given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=5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b="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 The time taken for the particle to return to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384995"/>
              </a:xfrm>
              <a:prstGeom prst="rect">
                <a:avLst/>
              </a:prstGeom>
              <a:blipFill>
                <a:blip r:embed="rId2"/>
                <a:stretch>
                  <a:fillRect l="-400" t="-881" r="-800" b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body moves in a straight line, such that its displacement,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metres, from a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is given by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The time taken for the particle to return to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384995"/>
              </a:xfrm>
              <a:prstGeom prst="rect">
                <a:avLst/>
              </a:prstGeom>
              <a:blipFill>
                <a:blip r:embed="rId3"/>
                <a:stretch>
                  <a:fillRect l="-400" t="-439" r="-800" b="-35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1844565"/>
                <a:ext cx="4572001" cy="8396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ra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=1.2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844565"/>
                <a:ext cx="4572001" cy="839653"/>
              </a:xfrm>
              <a:prstGeom prst="rect">
                <a:avLst/>
              </a:prstGeom>
              <a:blipFill>
                <a:blip r:embed="rId4"/>
                <a:stretch>
                  <a:fillRect l="-800" t="-2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563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train travels along a straight track, leaving the start of the track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It then returns to the start of the track. The distance,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metres, from the start of the track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seconds is modelled by: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=8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−5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    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≤1.6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Explain the restriction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≤1.6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384995"/>
              </a:xfrm>
              <a:prstGeom prst="rect">
                <a:avLst/>
              </a:prstGeom>
              <a:blipFill>
                <a:blip r:embed="rId2"/>
                <a:stretch>
                  <a:fillRect l="-400" t="-881" r="-933" b="-3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train travels along a straight track, leaving the start of the track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It then returns to the start of the track. The distance,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metres, from the start of the track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seconds is modelled by: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=4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≤4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Explain the restriction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≤4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384995"/>
              </a:xfrm>
              <a:prstGeom prst="rect">
                <a:avLst/>
              </a:prstGeom>
              <a:blipFill>
                <a:blip r:embed="rId3"/>
                <a:stretch>
                  <a:fillRect l="-400" t="-439" r="-933" b="-35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8" y="1844565"/>
                <a:ext cx="4572001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is the distance from the start of the track: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(4−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)≥0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4−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&gt;4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(4−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is only non-negative for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≤4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Motion begins 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=0, 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hence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endParaRPr lang="en-GB" sz="1600" b="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GB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Hence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0≤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≤4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1844565"/>
                <a:ext cx="4572001" cy="1815882"/>
              </a:xfrm>
              <a:prstGeom prst="rect">
                <a:avLst/>
              </a:prstGeom>
              <a:blipFill>
                <a:blip r:embed="rId4"/>
                <a:stretch>
                  <a:fillRect l="-800" t="-1010" b="-3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244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body moves in a straight line such that its velocity,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is given by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−24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+36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initial velocity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values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the body is instantaneously at rest.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the velocity is 63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greatest speed of the body in the interval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≤7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031325"/>
              </a:xfrm>
              <a:prstGeom prst="rect">
                <a:avLst/>
              </a:prstGeom>
              <a:blipFill>
                <a:blip r:embed="rId2"/>
                <a:stretch>
                  <a:fillRect l="-400" t="-601" b="-2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body moves in a straight line such that its velocity,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 is given by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 panose="02040503050406030204" pitchFamily="18" charset="0"/>
                      </a:rPr>
                      <m:t>−16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+24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Find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initial velocity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values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the body is instantaneously at rest.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the velocity is 64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greatest speed of the body in the interval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≤5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2031325"/>
              </a:xfrm>
              <a:prstGeom prst="rect">
                <a:avLst/>
              </a:prstGeom>
              <a:blipFill>
                <a:blip r:embed="rId3"/>
                <a:stretch>
                  <a:fillRect l="-533" t="-299" b="-20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2408179"/>
                <a:ext cx="4572001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24 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24 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2408179"/>
                <a:ext cx="4572001" cy="1077218"/>
              </a:xfrm>
              <a:prstGeom prst="rect">
                <a:avLst/>
              </a:prstGeom>
              <a:blipFill>
                <a:blip r:embed="rId4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62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11.2) Using differentiation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700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on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the displacement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metres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given by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96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velocity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instantaneously at rest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acceleration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400" t="-671" b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on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the displacement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metres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given by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−32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+14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velocity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instantaneously at rest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The acceleration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=1.5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533" t="-336" b="-26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5" y="2275452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76 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27 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5" y="2275452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l="-800" t="-2190" b="-8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027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574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on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the displacement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metres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given by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+15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distance between the two points at which the particle is at rest.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574277"/>
              </a:xfrm>
              <a:prstGeom prst="rect">
                <a:avLst/>
              </a:prstGeom>
              <a:blipFill>
                <a:blip r:embed="rId2"/>
                <a:stretch>
                  <a:fillRect l="-400" t="-775" b="-3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574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moving on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At time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seconds, the displacement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metres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given by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+30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distance between the two points at which the particle is at rest.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574277"/>
              </a:xfrm>
              <a:prstGeom prst="rect">
                <a:avLst/>
              </a:prstGeom>
              <a:blipFill>
                <a:blip r:embed="rId3"/>
                <a:stretch>
                  <a:fillRect l="-400" t="-386" b="-30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1999" y="2033847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0.17 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(2s f)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033847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321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11.3) Maxima and minima problems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070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723A6DB-ED08-42F5-9BBF-A56DA57E4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42243E6-E437-431B-82CB-C0DA07961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E00199-7DBC-452C-BBD7-1358DB4DAD4D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17017</TotalTime>
  <Words>2397</Words>
  <Application>Microsoft Office PowerPoint</Application>
  <PresentationFormat>On-screen Show (4:3)</PresentationFormat>
  <Paragraphs>204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Cambria Math</vt:lpstr>
      <vt:lpstr>Candara</vt:lpstr>
      <vt:lpstr>Office Theme</vt:lpstr>
      <vt:lpstr>11) Variable acceleration</vt:lpstr>
      <vt:lpstr>11.1) Functions of time</vt:lpstr>
      <vt:lpstr>PowerPoint Presentation</vt:lpstr>
      <vt:lpstr>PowerPoint Presentation</vt:lpstr>
      <vt:lpstr>PowerPoint Presentation</vt:lpstr>
      <vt:lpstr>11.2) Using differentiation</vt:lpstr>
      <vt:lpstr>PowerPoint Presentation</vt:lpstr>
      <vt:lpstr>PowerPoint Presentation</vt:lpstr>
      <vt:lpstr>11.3) Maxima and minima problems</vt:lpstr>
      <vt:lpstr>PowerPoint Presentation</vt:lpstr>
      <vt:lpstr>PowerPoint Presentation</vt:lpstr>
      <vt:lpstr>PowerPoint Presentation</vt:lpstr>
      <vt:lpstr>11.4) Using integration</vt:lpstr>
      <vt:lpstr>PowerPoint Presentation</vt:lpstr>
      <vt:lpstr>PowerPoint Presentation</vt:lpstr>
      <vt:lpstr>PowerPoint Presentation</vt:lpstr>
      <vt:lpstr>PowerPoint Presentation</vt:lpstr>
      <vt:lpstr>11.5) Constant acceleration formulae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597</cp:revision>
  <dcterms:created xsi:type="dcterms:W3CDTF">2020-05-18T02:11:06Z</dcterms:created>
  <dcterms:modified xsi:type="dcterms:W3CDTF">2021-09-04T10:41:57Z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