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873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24.png"/><Relationship Id="rId2" Type="http://schemas.openxmlformats.org/officeDocument/2006/relationships/image" Target="../media/image12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27.png"/><Relationship Id="rId2" Type="http://schemas.openxmlformats.org/officeDocument/2006/relationships/image" Target="../media/image122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0.png"/><Relationship Id="rId2" Type="http://schemas.openxmlformats.org/officeDocument/2006/relationships/image" Target="../media/image1229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4.png"/><Relationship Id="rId2" Type="http://schemas.openxmlformats.org/officeDocument/2006/relationships/image" Target="../media/image1233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8.png"/><Relationship Id="rId2" Type="http://schemas.openxmlformats.org/officeDocument/2006/relationships/image" Target="../media/image1237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4.png"/><Relationship Id="rId2" Type="http://schemas.openxmlformats.org/officeDocument/2006/relationships/image" Target="../media/image120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6.png"/><Relationship Id="rId2" Type="http://schemas.openxmlformats.org/officeDocument/2006/relationships/image" Target="../media/image120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8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8.png"/><Relationship Id="rId2" Type="http://schemas.openxmlformats.org/officeDocument/2006/relationships/image" Target="../media/image120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0.png"/><Relationship Id="rId2" Type="http://schemas.openxmlformats.org/officeDocument/2006/relationships/image" Target="../media/image120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29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3.png"/><Relationship Id="rId2" Type="http://schemas.openxmlformats.org/officeDocument/2006/relationships/image" Target="../media/image12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30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6.png"/><Relationship Id="rId2" Type="http://schemas.openxmlformats.org/officeDocument/2006/relationships/image" Target="../media/image12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9.png"/><Relationship Id="rId2" Type="http://schemas.openxmlformats.org/officeDocument/2006/relationships/image" Target="../media/image12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22.png"/><Relationship Id="rId2" Type="http://schemas.openxmlformats.org/officeDocument/2006/relationships/image" Target="../media/image122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10.2) Iteration</a:t>
            </a:r>
          </a:p>
        </p:txBody>
      </p:sp>
    </p:spTree>
    <p:extLst>
      <p:ext uri="{BB962C8B-B14F-4D97-AF65-F5344CB8AC3E}">
        <p14:creationId xmlns:p14="http://schemas.microsoft.com/office/powerpoint/2010/main" val="58617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33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(a) Show that the equation can be written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rad>
                      <m:r>
                        <a:rPr lang="en-GB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a single root between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(b) Use the iterative formula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4(3−</m:t>
                            </m:r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3+</m:t>
                            </m:r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den>
                        </m:f>
                      </m:e>
                    </m:rad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≥0, 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to calculate the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answers to 2 decimal places.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3370"/>
              </a:xfrm>
              <a:prstGeom prst="rect">
                <a:avLst/>
              </a:prstGeom>
              <a:blipFill>
                <a:blip r:embed="rId2"/>
                <a:stretch>
                  <a:fillRect l="-1067" r="-1867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34133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(a) Show that the equation can be written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4(3−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a single root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(b) Use the iterative formula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4(3−</m:t>
                            </m:r>
                            <m:sSub>
                              <m:sSub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den>
                        </m:f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≥0, 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to calculate the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answers to 2 decimal places.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3413370"/>
              </a:xfrm>
              <a:prstGeom prst="rect">
                <a:avLst/>
              </a:prstGeom>
              <a:blipFill>
                <a:blip r:embed="rId3"/>
                <a:stretch>
                  <a:fillRect l="-1067" r="-1867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495424C-E66A-4431-AA37-4A9FF87D4770}"/>
                  </a:ext>
                </a:extLst>
              </p:cNvPr>
              <p:cNvSpPr/>
              <p:nvPr/>
            </p:nvSpPr>
            <p:spPr>
              <a:xfrm>
                <a:off x="4572000" y="3868338"/>
                <a:ext cx="4572000" cy="1741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4(3−1)</m:t>
                              </m:r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ra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1.41</m:t>
                      </m:r>
                    </m:oMath>
                  </m:oMathPara>
                </a14:m>
                <a: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1.20</m:t>
                    </m:r>
                  </m:oMath>
                </a14:m>
                <a: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=1.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31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495424C-E66A-4431-AA37-4A9FF87D47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68338"/>
                <a:ext cx="4572000" cy="1741695"/>
              </a:xfrm>
              <a:prstGeom prst="rect">
                <a:avLst/>
              </a:prstGeom>
              <a:blipFill>
                <a:blip r:embed="rId4"/>
                <a:stretch>
                  <a:fillRect l="-1067" t="-2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485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967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(a) Show that the equation can be written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rad>
                      <m:r>
                        <a:rPr lang="en-GB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a single root between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(b) Use the iterative formula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4(3−</m:t>
                            </m:r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3+</m:t>
                            </m:r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den>
                        </m:f>
                      </m:e>
                    </m:rad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≥0, 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to calculate the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answers to 2 decimal places.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(c) The root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By choosing a suitable interval, prove that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1.253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(3 dp)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967368"/>
              </a:xfrm>
              <a:prstGeom prst="rect">
                <a:avLst/>
              </a:prstGeom>
              <a:blipFill>
                <a:blip r:embed="rId2"/>
                <a:stretch>
                  <a:fillRect l="-1067" r="-1867" b="-15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3967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(a) Show that the equation can be written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4(3−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a single root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(b) Use the iterative formula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4(3−</m:t>
                            </m:r>
                            <m:sSub>
                              <m:sSub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den>
                        </m:f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≥0, 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to calculate the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answers to 2 decimal places.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(c) The root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By choosing a suitable interval, prove that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=1.272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(3 dp)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3967368"/>
              </a:xfrm>
              <a:prstGeom prst="rect">
                <a:avLst/>
              </a:prstGeom>
              <a:blipFill>
                <a:blip r:embed="rId3"/>
                <a:stretch>
                  <a:fillRect l="-1067" r="-1867" b="-1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D9F9481-65BB-4B9B-9776-0462AC56ECC6}"/>
                  </a:ext>
                </a:extLst>
              </p:cNvPr>
              <p:cNvSpPr/>
              <p:nvPr/>
            </p:nvSpPr>
            <p:spPr>
              <a:xfrm>
                <a:off x="4572000" y="4422336"/>
                <a:ext cx="4572000" cy="2031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(c)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1.2715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=−0.00821…&lt;0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1.2725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=0.00827…&gt;0  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Sign change and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continuous in the interval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1.2715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1.2725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1.2715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1.2725</m:t>
                      </m:r>
                    </m:oMath>
                  </m:oMathPara>
                </a14:m>
                <a: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1.272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D9F9481-65BB-4B9B-9776-0462AC56EC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422336"/>
                <a:ext cx="4572000" cy="2031325"/>
              </a:xfrm>
              <a:prstGeom prst="rect">
                <a:avLst/>
              </a:prstGeom>
              <a:blipFill>
                <a:blip r:embed="rId4"/>
                <a:stretch>
                  <a:fillRect l="-1067" t="-1497" b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073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559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the graph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solve the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using the recurrence relation: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559529"/>
              </a:xfrm>
              <a:prstGeom prst="rect">
                <a:avLst/>
              </a:prstGeom>
              <a:blipFill>
                <a:blip r:embed="rId2"/>
                <a:stretch>
                  <a:fillRect l="-1067" t="-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559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the graph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solve the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−1=0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using the recurrence relation: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559529"/>
              </a:xfrm>
              <a:prstGeom prst="rect">
                <a:avLst/>
              </a:prstGeom>
              <a:blipFill>
                <a:blip r:embed="rId3"/>
                <a:stretch>
                  <a:fillRect l="-1067" t="-7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2D9F9481-65BB-4B9B-9776-0462AC56ECC6}"/>
              </a:ext>
            </a:extLst>
          </p:cNvPr>
          <p:cNvSpPr/>
          <p:nvPr/>
        </p:nvSpPr>
        <p:spPr>
          <a:xfrm>
            <a:off x="4572000" y="6247604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Staircase diagram converging to root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57F59CE-EDB7-4F4B-BE69-E50D440ADB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3660" y="2255692"/>
            <a:ext cx="3977376" cy="393538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D46B18E-C49C-4DD9-A188-D5064DB613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657" y="2255692"/>
            <a:ext cx="4168685" cy="34656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17E35DF-D5C9-41FE-9802-0367D5F5D8A1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24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883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the graph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solve the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using the recurrence relation: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.5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883721"/>
              </a:xfrm>
              <a:prstGeom prst="rect">
                <a:avLst/>
              </a:prstGeom>
              <a:blipFill>
                <a:blip r:embed="rId2"/>
                <a:stretch>
                  <a:fillRect l="-1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883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the graph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solve the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−1=0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using the recurrence relation: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=−2.5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883721"/>
              </a:xfrm>
              <a:prstGeom prst="rect">
                <a:avLst/>
              </a:prstGeom>
              <a:blipFill>
                <a:blip r:embed="rId3"/>
                <a:stretch>
                  <a:fillRect l="-1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2D9F9481-65BB-4B9B-9776-0462AC56ECC6}"/>
              </a:ext>
            </a:extLst>
          </p:cNvPr>
          <p:cNvSpPr/>
          <p:nvPr/>
        </p:nvSpPr>
        <p:spPr>
          <a:xfrm>
            <a:off x="4572000" y="6250677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Cobweb diagram converging to root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70B1066-FBFF-465E-A7D5-A38076499F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0170" y="2469122"/>
            <a:ext cx="4155660" cy="362595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B055717-CC4B-4E97-9B95-331FA1A8DE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363" y="2469122"/>
            <a:ext cx="3607274" cy="362985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721EFCD-F9E6-4BCE-B31B-A89F7B421883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46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5011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the graph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solve the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using the recurrence relation: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3, 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501117"/>
              </a:xfrm>
              <a:prstGeom prst="rect">
                <a:avLst/>
              </a:prstGeom>
              <a:blipFill>
                <a:blip r:embed="rId2"/>
                <a:stretch>
                  <a:fillRect l="-1067" t="-20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the graph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solve the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−1=0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using the recurrence relation: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GB" i="1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067" t="-24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2D9F9481-65BB-4B9B-9776-0462AC56ECC6}"/>
              </a:ext>
            </a:extLst>
          </p:cNvPr>
          <p:cNvSpPr/>
          <p:nvPr/>
        </p:nvSpPr>
        <p:spPr>
          <a:xfrm>
            <a:off x="4572000" y="6218500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Root approximations diverging – iterative method fails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7C73FFB-50D0-44CD-BC47-F822393C9A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6199" y="2093114"/>
            <a:ext cx="3543602" cy="412538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0A375B0-A7AA-4A10-A6E7-694F8B4125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199" y="2093114"/>
            <a:ext cx="3599601" cy="412538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0120C29-067C-4AD6-BB50-B62D46D30EAE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65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78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a) Show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can be written as:</a:t>
                </a:r>
              </a:p>
              <a:p>
                <a:r>
                  <a:rPr lang="en-GB" dirty="0" err="1"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   ii)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  iii)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=5+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78437"/>
              </a:xfrm>
              <a:prstGeom prst="rect">
                <a:avLst/>
              </a:prstGeom>
              <a:blipFill>
                <a:blip r:embed="rId2"/>
                <a:stretch>
                  <a:fillRect l="-1067" b="-28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78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a) Show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can be written as:</a:t>
                </a:r>
              </a:p>
              <a:p>
                <a:r>
                  <a:rPr lang="en-GB" dirty="0" err="1"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i="1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   ii)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  iii)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=6−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78437"/>
              </a:xfrm>
              <a:prstGeom prst="rect">
                <a:avLst/>
              </a:prstGeom>
              <a:blipFill>
                <a:blip r:embed="rId3"/>
                <a:stretch>
                  <a:fillRect l="-1067" b="-28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2507DA73-C2D2-46BC-952C-9230E7B9C1D1}"/>
              </a:ext>
            </a:extLst>
          </p:cNvPr>
          <p:cNvSpPr/>
          <p:nvPr/>
        </p:nvSpPr>
        <p:spPr>
          <a:xfrm>
            <a:off x="4572000" y="1671397"/>
            <a:ext cx="457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a) Shown</a:t>
            </a:r>
          </a:p>
        </p:txBody>
      </p:sp>
    </p:spTree>
    <p:extLst>
      <p:ext uri="{BB962C8B-B14F-4D97-AF65-F5344CB8AC3E}">
        <p14:creationId xmlns:p14="http://schemas.microsoft.com/office/powerpoint/2010/main" val="248189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4634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a) Show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can be written as: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i)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   ii)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  iii)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=5+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b) Starting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use each iterative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     formula to find a root of the equation </a:t>
                </a:r>
              </a:p>
              <a:p>
                <a:r>
                  <a:rPr lang="en-GB" b="0" dirty="0">
                    <a:latin typeface="Candara" panose="020E0502030303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b="0" dirty="0">
                    <a:latin typeface="Candara" panose="020E0502030303020204" pitchFamily="34" charset="0"/>
                  </a:rPr>
                  <a:t>, rounding your answers to 3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     </a:t>
                </a:r>
                <a:r>
                  <a:rPr lang="en-GB" b="0" dirty="0">
                    <a:latin typeface="Candara" panose="020E0502030303020204" pitchFamily="34" charset="0"/>
                  </a:rPr>
                  <a:t>decimal places</a:t>
                </a:r>
              </a:p>
              <a:p>
                <a:endParaRPr lang="en-GB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463431"/>
              </a:xfrm>
              <a:prstGeom prst="rect">
                <a:avLst/>
              </a:prstGeom>
              <a:blipFill>
                <a:blip r:embed="rId2"/>
                <a:stretch>
                  <a:fillRect l="-1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1864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a) Show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can be written as: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i)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i="1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   ii)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  iii)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=6−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b) Starting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use each iterative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     formula to find a root of the equation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rounding your answers to 3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     decimal places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186432"/>
              </a:xfrm>
              <a:prstGeom prst="rect">
                <a:avLst/>
              </a:prstGeom>
              <a:blipFill>
                <a:blip r:embed="rId3"/>
                <a:stretch>
                  <a:fillRect l="-1067" b="-36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2657046"/>
                <a:ext cx="457200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:r>
                  <a:rPr lang="en-GB" sz="2000" dirty="0" err="1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</a:t>
                </a: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=0.354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dp)</a:t>
                </a:r>
              </a:p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ii)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=5.646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dp)</a:t>
                </a:r>
              </a:p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iii)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=5.646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57046"/>
                <a:ext cx="4572000" cy="1015663"/>
              </a:xfrm>
              <a:prstGeom prst="rect">
                <a:avLst/>
              </a:prstGeom>
              <a:blipFill>
                <a:blip r:embed="rId4"/>
                <a:stretch>
                  <a:fillRect l="-1333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826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a) Show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can be written as: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(5−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+2,  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&lt;5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b="-4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a) Show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can be written as: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(6−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+1,  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&lt;6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b="-4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2507DA73-C2D2-46BC-952C-9230E7B9C1D1}"/>
              </a:ext>
            </a:extLst>
          </p:cNvPr>
          <p:cNvSpPr/>
          <p:nvPr/>
        </p:nvSpPr>
        <p:spPr>
          <a:xfrm>
            <a:off x="4572000" y="1378298"/>
            <a:ext cx="457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a) Shown</a:t>
            </a:r>
          </a:p>
        </p:txBody>
      </p:sp>
    </p:spTree>
    <p:extLst>
      <p:ext uri="{BB962C8B-B14F-4D97-AF65-F5344CB8AC3E}">
        <p14:creationId xmlns:p14="http://schemas.microsoft.com/office/powerpoint/2010/main" val="60580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a) Show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can be written as: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(5−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+2,  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&lt;5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root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iterative formula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(5−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+2,   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is used to find an approximate value 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b) Calculate the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four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     decimal places.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862322"/>
              </a:xfrm>
              <a:prstGeom prst="rect">
                <a:avLst/>
              </a:prstGeom>
              <a:blipFill>
                <a:blip r:embed="rId2"/>
                <a:stretch>
                  <a:fillRect l="-1067" b="-23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a) Show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can be written as: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(6−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+1,  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&lt;6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root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iterative formula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(6−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+1,   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is used to find an approximate value for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b) Calculate the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four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     decimal places.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862322"/>
              </a:xfrm>
              <a:prstGeom prst="rect">
                <a:avLst/>
              </a:prstGeom>
              <a:blipFill>
                <a:blip r:embed="rId3"/>
                <a:stretch>
                  <a:fillRect l="-1067" b="-2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4572000" cy="19318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6−2</m:t>
                              </m:r>
                            </m:e>
                          </m:d>
                        </m:e>
                      </m:func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2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=2.3863</m:t>
                    </m:r>
                  </m:oMath>
                </a14:m>
                <a:r>
                  <a:rPr lang="en-GB" sz="20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20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=2.2847…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=2.3125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429000"/>
                <a:ext cx="4572000" cy="1931876"/>
              </a:xfrm>
              <a:prstGeom prst="rect">
                <a:avLst/>
              </a:prstGeom>
              <a:blipFill>
                <a:blip r:embed="rId4"/>
                <a:stretch>
                  <a:fillRect l="-1333" t="-1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3768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a) Show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can be written as: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(5−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+2,  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&lt;5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root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iterative formula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(5−</m:t>
                          </m:r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+2,   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is used to find an approximate value for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b) Calculate the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four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     decimal places.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c) By choosing a suitable interval, show that </a:t>
                </a:r>
              </a:p>
              <a:p>
                <a:r>
                  <a:rPr lang="en-GB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=2.792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correct to 3 decimal places.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a) Show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can be written as: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(6−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+1,  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&lt;6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root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iterative formula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(6−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+1,   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is used to find an approximate value 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b) Calculate the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four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     decimal places.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c) By choosing a suitable interval, show that </a:t>
                </a:r>
              </a:p>
              <a:p>
                <a:r>
                  <a:rPr lang="en-GB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=2.307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correct to 3 decimal places.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3416320"/>
              </a:xfrm>
              <a:prstGeom prst="rect">
                <a:avLst/>
              </a:prstGeom>
              <a:blipFill>
                <a:blip r:embed="rId3"/>
                <a:stretch>
                  <a:fillRect l="-1067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3812402"/>
                <a:ext cx="4572000" cy="2246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2.3065</m:t>
                          </m:r>
                        </m:e>
                      </m:d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=−0.00027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…&lt;0</m:t>
                      </m:r>
                    </m:oMath>
                    <m:oMath xmlns:m="http://schemas.openxmlformats.org/officeDocument/2006/math"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2.3075</m:t>
                          </m:r>
                        </m:e>
                      </m:d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=0.0044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…&gt;0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Sign change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continuous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[2.3065, 2.3075]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∴2.3065&lt;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&lt;2.3075</m:t>
                      </m:r>
                    </m:oMath>
                  </m:oMathPara>
                </a14:m>
                <a:r>
                  <a:rPr lang="en-GB" sz="20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20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GB" sz="20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∴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20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=2.307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2402"/>
                <a:ext cx="4572000" cy="2246769"/>
              </a:xfrm>
              <a:prstGeom prst="rect">
                <a:avLst/>
              </a:prstGeom>
              <a:blipFill>
                <a:blip r:embed="rId4"/>
                <a:stretch>
                  <a:fillRect l="-1333" t="-1355" b="-37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954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Show that the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a root in the interval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&lt;6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Show that the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a root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3&lt;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378298"/>
                <a:ext cx="4572000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=−1&lt;0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=13&gt;0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Change of sign and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continuous in the interval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[3, 4]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root in the interval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[3, 4]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78298"/>
                <a:ext cx="4572000" cy="1754326"/>
              </a:xfrm>
              <a:prstGeom prst="rect">
                <a:avLst/>
              </a:prstGeom>
              <a:blipFill>
                <a:blip r:embed="rId4"/>
                <a:stretch>
                  <a:fillRect l="-1067" t="-1736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5289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595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Show that the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a root in the interval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&lt;6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Use the iterative formula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  <m:sup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b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to calculate the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answers to 4 decimal places, and taking: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:r>
                  <a:rPr lang="en-GB" dirty="0">
                    <a:latin typeface="Candara" panose="020E0502030303020204" pitchFamily="34" charset="0"/>
                  </a:rPr>
                  <a:t>(</a:t>
                </a:r>
                <a:r>
                  <a:rPr lang="en-GB" dirty="0" err="1"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.5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  (ii)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595006"/>
              </a:xfrm>
              <a:prstGeom prst="rect">
                <a:avLst/>
              </a:prstGeom>
              <a:blipFill>
                <a:blip r:embed="rId2"/>
                <a:stretch>
                  <a:fillRect l="-1067" r="-1867" b="-28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595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Show that the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a root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3&lt;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Use the iterative formula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  <m:sup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b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to calculate the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answers to 4 decimal places, and taking: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:r>
                  <a:rPr lang="en-GB" dirty="0">
                    <a:latin typeface="Candara" panose="020E0502030303020204" pitchFamily="34" charset="0"/>
                  </a:rPr>
                  <a:t>(</a:t>
                </a:r>
                <a:r>
                  <a:rPr lang="en-GB" dirty="0" err="1"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  (ii)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595006"/>
              </a:xfrm>
              <a:prstGeom prst="rect">
                <a:avLst/>
              </a:prstGeom>
              <a:blipFill>
                <a:blip r:embed="rId3"/>
                <a:stretch>
                  <a:fillRect l="-1067" r="-1867" b="-30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3049974"/>
                <a:ext cx="4572000" cy="33996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</a:p>
              <a:p>
                <a:r>
                  <a:rPr lang="en-GB" sz="1200" dirty="0" err="1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</a:t>
                </a:r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)</a:t>
                </a:r>
                <a:endParaRPr lang="en-GB" sz="12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1.5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d>
                                <m:dPr>
                                  <m:ctrlPr>
                                    <a:rPr lang="en-GB" sz="1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1.5</m:t>
                                  </m:r>
                                </m:e>
                              </m:d>
                              <m:r>
                                <a:rPr lang="en-GB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>
                                <a:rPr lang="en-GB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rad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=1.3385…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=1.2544…</m:t>
                      </m:r>
                    </m:oMath>
                  </m:oMathPara>
                </a14:m>
                <a:endParaRPr lang="en-GB" sz="12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=1.2200…</m:t>
                      </m:r>
                    </m:oMath>
                  </m:oMathPara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/>
                </a:r>
                <a:b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</a:br>
                <a:r>
                  <a:rPr lang="en-GB" sz="1200" b="1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Convergent </a:t>
                </a:r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as the change in the root on each iteration is decreasing. The iterative method will find the root.</a:t>
                </a:r>
              </a:p>
              <a:p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ii)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d>
                                <m:dPr>
                                  <m:ctrlPr>
                                    <a:rPr lang="en-GB" sz="1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d>
                              <m:r>
                                <a:rPr lang="en-GB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>
                                <a:rPr lang="en-GB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rad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4.5092…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=5.4058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=7.1219…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b="1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Divergent </a:t>
                </a:r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as the change in the root on each iteration is increasing. The iterative method has failed to find the root.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049974"/>
                <a:ext cx="4572000" cy="3399649"/>
              </a:xfrm>
              <a:prstGeom prst="rect">
                <a:avLst/>
              </a:prstGeom>
              <a:blipFill>
                <a:blip r:embed="rId4"/>
                <a:stretch>
                  <a:fillRect b="-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331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64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(a) Show that the equation can be written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rad>
                      <m:r>
                        <a:rPr lang="en-GB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64696"/>
              </a:xfrm>
              <a:prstGeom prst="rect">
                <a:avLst/>
              </a:prstGeom>
              <a:blipFill>
                <a:blip r:embed="rId2"/>
                <a:stretch>
                  <a:fillRect l="-1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464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(a) Show that the equation can be written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4(3−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464696"/>
              </a:xfrm>
              <a:prstGeom prst="rect">
                <a:avLst/>
              </a:prstGeom>
              <a:blipFill>
                <a:blip r:embed="rId3"/>
                <a:stretch>
                  <a:fillRect l="-1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2507DA73-C2D2-46BC-952C-9230E7B9C1D1}"/>
              </a:ext>
            </a:extLst>
          </p:cNvPr>
          <p:cNvSpPr/>
          <p:nvPr/>
        </p:nvSpPr>
        <p:spPr>
          <a:xfrm>
            <a:off x="4572000" y="1918249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(a) Shown</a:t>
            </a:r>
          </a:p>
        </p:txBody>
      </p:sp>
    </p:spTree>
    <p:extLst>
      <p:ext uri="{BB962C8B-B14F-4D97-AF65-F5344CB8AC3E}">
        <p14:creationId xmlns:p14="http://schemas.microsoft.com/office/powerpoint/2010/main" val="156460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A78E4A-4970-4C24-B8EA-AD9FA23C5934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6D1D47D-0AA7-4972-B38E-63FEEB45A6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C20A0A-61AF-4FD7-98F9-E8A2BA35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20784</TotalTime>
  <Words>3079</Words>
  <Application>Microsoft Office PowerPoint</Application>
  <PresentationFormat>On-screen Show (4:3)</PresentationFormat>
  <Paragraphs>207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Cambria Math</vt:lpstr>
      <vt:lpstr>Candara</vt:lpstr>
      <vt:lpstr>Office Theme</vt:lpstr>
      <vt:lpstr>10.2) Iteration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526</cp:revision>
  <dcterms:created xsi:type="dcterms:W3CDTF">2020-05-18T02:11:06Z</dcterms:created>
  <dcterms:modified xsi:type="dcterms:W3CDTF">2021-09-05T10:50:05Z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