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8"/>
  </p:notesMasterIdLst>
  <p:handoutMasterIdLst>
    <p:handoutMasterId r:id="rId49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58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3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8.xml"/><Relationship Id="rId5" Type="http://schemas.openxmlformats.org/officeDocument/2006/relationships/slide" Target="slide19.xml"/><Relationship Id="rId4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9.png"/><Relationship Id="rId2" Type="http://schemas.openxmlformats.org/officeDocument/2006/relationships/image" Target="../media/image94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6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2.png"/><Relationship Id="rId2" Type="http://schemas.openxmlformats.org/officeDocument/2006/relationships/image" Target="../media/image9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6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5.png"/><Relationship Id="rId2" Type="http://schemas.openxmlformats.org/officeDocument/2006/relationships/image" Target="../media/image95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8.png"/><Relationship Id="rId2" Type="http://schemas.openxmlformats.org/officeDocument/2006/relationships/image" Target="../media/image956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0.png"/><Relationship Id="rId2" Type="http://schemas.openxmlformats.org/officeDocument/2006/relationships/image" Target="../media/image959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2.png"/><Relationship Id="rId2" Type="http://schemas.openxmlformats.org/officeDocument/2006/relationships/image" Target="../media/image9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7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4.png"/><Relationship Id="rId2" Type="http://schemas.openxmlformats.org/officeDocument/2006/relationships/image" Target="../media/image9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8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7.png"/><Relationship Id="rId2" Type="http://schemas.openxmlformats.org/officeDocument/2006/relationships/image" Target="../media/image9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8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0.png"/><Relationship Id="rId2" Type="http://schemas.openxmlformats.org/officeDocument/2006/relationships/image" Target="../media/image969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2.png"/><Relationship Id="rId2" Type="http://schemas.openxmlformats.org/officeDocument/2006/relationships/image" Target="../media/image9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9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4.png"/><Relationship Id="rId2" Type="http://schemas.openxmlformats.org/officeDocument/2006/relationships/image" Target="../media/image9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9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6.png"/><Relationship Id="rId2" Type="http://schemas.openxmlformats.org/officeDocument/2006/relationships/image" Target="../media/image97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9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9.png"/><Relationship Id="rId2" Type="http://schemas.openxmlformats.org/officeDocument/2006/relationships/image" Target="../media/image9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0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1.png"/><Relationship Id="rId2" Type="http://schemas.openxmlformats.org/officeDocument/2006/relationships/image" Target="../media/image9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1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4.png"/><Relationship Id="rId2" Type="http://schemas.openxmlformats.org/officeDocument/2006/relationships/image" Target="../media/image98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2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7.png"/><Relationship Id="rId2" Type="http://schemas.openxmlformats.org/officeDocument/2006/relationships/image" Target="../media/image9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4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9.png"/><Relationship Id="rId2" Type="http://schemas.openxmlformats.org/officeDocument/2006/relationships/image" Target="../media/image98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48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2.png"/><Relationship Id="rId2" Type="http://schemas.openxmlformats.org/officeDocument/2006/relationships/image" Target="../media/image9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7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9.png"/><Relationship Id="rId2" Type="http://schemas.openxmlformats.org/officeDocument/2006/relationships/image" Target="../media/image93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51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5.png"/><Relationship Id="rId2" Type="http://schemas.openxmlformats.org/officeDocument/2006/relationships/image" Target="../media/image99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7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8.png"/><Relationship Id="rId2" Type="http://schemas.openxmlformats.org/officeDocument/2006/relationships/image" Target="../media/image99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8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0.png"/><Relationship Id="rId2" Type="http://schemas.openxmlformats.org/officeDocument/2006/relationships/image" Target="../media/image99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8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3.png"/><Relationship Id="rId2" Type="http://schemas.openxmlformats.org/officeDocument/2006/relationships/image" Target="../media/image100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89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1.png"/><Relationship Id="rId2" Type="http://schemas.openxmlformats.org/officeDocument/2006/relationships/image" Target="../media/image10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9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4.png"/><Relationship Id="rId2" Type="http://schemas.openxmlformats.org/officeDocument/2006/relationships/image" Target="../media/image10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98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5.png"/><Relationship Id="rId2" Type="http://schemas.openxmlformats.org/officeDocument/2006/relationships/image" Target="../media/image10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0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1.png"/><Relationship Id="rId2" Type="http://schemas.openxmlformats.org/officeDocument/2006/relationships/image" Target="../media/image10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0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4.png"/><Relationship Id="rId2" Type="http://schemas.openxmlformats.org/officeDocument/2006/relationships/image" Target="../media/image10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06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0.png"/><Relationship Id="rId2" Type="http://schemas.openxmlformats.org/officeDocument/2006/relationships/image" Target="../media/image10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09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0.png"/><Relationship Id="rId2" Type="http://schemas.openxmlformats.org/officeDocument/2006/relationships/image" Target="../media/image105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14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2.png"/><Relationship Id="rId2" Type="http://schemas.openxmlformats.org/officeDocument/2006/relationships/image" Target="../media/image10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35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7.png"/><Relationship Id="rId2" Type="http://schemas.openxmlformats.org/officeDocument/2006/relationships/image" Target="../media/image10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4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1.png"/><Relationship Id="rId2" Type="http://schemas.openxmlformats.org/officeDocument/2006/relationships/image" Target="../media/image9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5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3.png"/><Relationship Id="rId2" Type="http://schemas.openxmlformats.org/officeDocument/2006/relationships/image" Target="../media/image9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5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5.png"/><Relationship Id="rId2" Type="http://schemas.openxmlformats.org/officeDocument/2006/relationships/image" Target="../media/image94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7.png"/><Relationship Id="rId2" Type="http://schemas.openxmlformats.org/officeDocument/2006/relationships/image" Target="../media/image94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7533314" cy="527222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10) Trigonometric identities and equations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425650"/>
              </p:ext>
            </p:extLst>
          </p:nvPr>
        </p:nvGraphicFramePr>
        <p:xfrm>
          <a:off x="-1" y="737040"/>
          <a:ext cx="9143999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10.1) Angles in all four quadrants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10.2) Exact values of trigonometrical ratios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10.3) Trigonometric identities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10.4) Simple trigonometric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10.5) Harder trigonometric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7" action="ppaction://hlinksldjump"/>
                        </a:rPr>
                        <a:t>10.6) Equations and identities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38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65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10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9332"/>
              </a:xfrm>
              <a:prstGeom prst="rect">
                <a:avLst/>
              </a:prstGeom>
              <a:blipFill>
                <a:blip r:embed="rId2"/>
                <a:stretch>
                  <a:fillRect l="-1067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5−5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369332"/>
              </a:xfrm>
              <a:prstGeom prst="rect">
                <a:avLst/>
              </a:prstGeom>
              <a:blipFill>
                <a:blip r:embed="rId3"/>
                <a:stretch>
                  <a:fillRect l="-1067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966165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966165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126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43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43913"/>
              </a:xfrm>
              <a:prstGeom prst="rect">
                <a:avLst/>
              </a:prstGeom>
              <a:blipFill>
                <a:blip r:embed="rId2"/>
                <a:stretch>
                  <a:fillRect l="-1067" t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943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unc>
                                <m:func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943913"/>
              </a:xfrm>
              <a:prstGeom prst="rect">
                <a:avLst/>
              </a:prstGeom>
              <a:blipFill>
                <a:blip r:embed="rId3"/>
                <a:stretch>
                  <a:fillRect l="-1067" t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396649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96649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653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22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22176"/>
              </a:xfrm>
              <a:prstGeom prst="rect">
                <a:avLst/>
              </a:prstGeom>
              <a:blipFill>
                <a:blip r:embed="rId2"/>
                <a:stretch>
                  <a:fillRect l="-1067" t="-33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943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943913"/>
              </a:xfrm>
              <a:prstGeom prst="rect">
                <a:avLst/>
              </a:prstGeom>
              <a:blipFill>
                <a:blip r:embed="rId3"/>
                <a:stretch>
                  <a:fillRect l="-1067" t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2000" y="1396649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1752081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190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unc>
                                <m:func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rad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≡1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19024"/>
              </a:xfrm>
              <a:prstGeom prst="rect">
                <a:avLst/>
              </a:prstGeom>
              <a:blipFill>
                <a:blip r:embed="rId2"/>
                <a:stretch>
                  <a:fillRect l="-1067" t="-2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943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unc>
                                <m:func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rad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≡1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943913"/>
              </a:xfrm>
              <a:prstGeom prst="rect">
                <a:avLst/>
              </a:prstGeom>
              <a:blipFill>
                <a:blip r:embed="rId3"/>
                <a:stretch>
                  <a:fillRect l="-1067" t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2000" y="1396649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377667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87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87935"/>
              </a:xfrm>
              <a:prstGeom prst="rect">
                <a:avLst/>
              </a:prstGeom>
              <a:blipFill>
                <a:blip r:embed="rId2"/>
                <a:stretch>
                  <a:fillRect l="-1067" t="-34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8897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889795"/>
              </a:xfrm>
              <a:prstGeom prst="rect">
                <a:avLst/>
              </a:prstGeom>
              <a:blipFill>
                <a:blip r:embed="rId3"/>
                <a:stretch>
                  <a:fillRect l="-1067" t="-34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2000" y="1396649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61589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872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acute, find the exact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87267"/>
              </a:xfrm>
              <a:prstGeom prst="rect">
                <a:avLst/>
              </a:prstGeom>
              <a:blipFill>
                <a:blip r:embed="rId2"/>
                <a:stretch>
                  <a:fillRect l="-1067" b="-8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762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obtuse, find the exact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762773"/>
              </a:xfrm>
              <a:prstGeom prst="rect">
                <a:avLst/>
              </a:prstGeom>
              <a:blipFill>
                <a:blip r:embed="rId3"/>
                <a:stretch>
                  <a:fillRect l="-1067" r="-1200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396649"/>
                <a:ext cx="4572000" cy="6760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21</m:t>
                              </m:r>
                            </m:e>
                          </m:rad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96649"/>
                <a:ext cx="4572000" cy="6760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555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872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obtuse, find the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87267"/>
              </a:xfrm>
              <a:prstGeom prst="rect">
                <a:avLst/>
              </a:prstGeom>
              <a:blipFill>
                <a:blip r:embed="rId2"/>
                <a:stretch>
                  <a:fillRect l="-1067" b="-9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762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reflex, find the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762773"/>
              </a:xfrm>
              <a:prstGeom prst="rect">
                <a:avLst/>
              </a:prstGeom>
              <a:blipFill>
                <a:blip r:embed="rId3"/>
                <a:stretch>
                  <a:fillRect l="-1067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396649"/>
                <a:ext cx="4572000" cy="611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96649"/>
                <a:ext cx="4572000" cy="6117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235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649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reflex, find the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64953"/>
              </a:xfrm>
              <a:prstGeom prst="rect">
                <a:avLst/>
              </a:prstGeom>
              <a:blipFill>
                <a:blip r:embed="rId2"/>
                <a:stretch>
                  <a:fillRect l="-1067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785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acute, find the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785536"/>
              </a:xfrm>
              <a:prstGeom prst="rect">
                <a:avLst/>
              </a:prstGeom>
              <a:blipFill>
                <a:blip r:embed="rId3"/>
                <a:stretch>
                  <a:fillRect l="-1067" b="-8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396649"/>
                <a:ext cx="4572000" cy="11322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96649"/>
                <a:ext cx="4572000" cy="11322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620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=4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=5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show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25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+16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=400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show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+9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=36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2000" y="1396649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212621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10.4) Simple trigonometric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141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10.1) Angles in all four quadrants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55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64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64731"/>
              </a:xfrm>
              <a:prstGeom prst="rect">
                <a:avLst/>
              </a:prstGeom>
              <a:blipFill>
                <a:blip r:embed="rId2"/>
                <a:stretch>
                  <a:fillRect l="-1067" t="-8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887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887935"/>
              </a:xfrm>
              <a:prstGeom prst="rect">
                <a:avLst/>
              </a:prstGeom>
              <a:blipFill>
                <a:blip r:embed="rId3"/>
                <a:stretch>
                  <a:fillRect l="-1067" t="-34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04931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=30°, 150°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04931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217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64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64731"/>
              </a:xfrm>
              <a:prstGeom prst="rect">
                <a:avLst/>
              </a:prstGeom>
              <a:blipFill>
                <a:blip r:embed="rId2"/>
                <a:stretch>
                  <a:fillRect l="-1067" t="-8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887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887935"/>
              </a:xfrm>
              <a:prstGeom prst="rect">
                <a:avLst/>
              </a:prstGeom>
              <a:blipFill>
                <a:blip r:embed="rId3"/>
                <a:stretch>
                  <a:fillRect l="-1067" t="-34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04931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=60°, 300°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04931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349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45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45046"/>
              </a:xfrm>
              <a:prstGeom prst="rect">
                <a:avLst/>
              </a:prstGeom>
              <a:blipFill>
                <a:blip r:embed="rId2"/>
                <a:stretch>
                  <a:fillRect l="-1067" t="-8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78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78968"/>
              </a:xfrm>
              <a:prstGeom prst="rect">
                <a:avLst/>
              </a:prstGeom>
              <a:blipFill>
                <a:blip r:embed="rId3"/>
                <a:stretch>
                  <a:fillRect l="-1067" t="-44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04931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=60°, 240°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04931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031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3 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139321"/>
              </a:xfrm>
              <a:prstGeom prst="rect">
                <a:avLst/>
              </a:prstGeom>
              <a:blipFill>
                <a:blip r:embed="rId2"/>
                <a:stretch>
                  <a:fillRect l="-1067" t="-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5 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99067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=204°, 336°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99067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802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78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78968"/>
              </a:xfrm>
              <a:prstGeom prst="rect">
                <a:avLst/>
              </a:prstGeom>
              <a:blipFill>
                <a:blip r:embed="rId2"/>
                <a:stretch>
                  <a:fillRect l="-1067" t="-45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78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78968"/>
              </a:xfrm>
              <a:prstGeom prst="rect">
                <a:avLst/>
              </a:prstGeom>
              <a:blipFill>
                <a:blip r:embed="rId3"/>
                <a:stretch>
                  <a:fillRect l="-1067" t="-44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=60°, 240°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669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=38.7°, 218.7°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914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8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=84.6°, 95.4°, 256.0°, 264.6°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508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Explain why there are no solutions to the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−4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Explain why there are no solutions to the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31704"/>
                <a:ext cx="4572000" cy="17813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</a:p>
              <a:p>
                <a:pPr algn="ctr"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No real solutions</a:t>
                </a:r>
              </a:p>
              <a:p>
                <a:pPr algn="ctr"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Or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=±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but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−1≤</m:t>
                    </m:r>
                    <m:func>
                      <m:func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</m:t>
                    </m:r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No solutions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31704"/>
                <a:ext cx="4572000" cy="1781321"/>
              </a:xfrm>
              <a:prstGeom prst="rect">
                <a:avLst/>
              </a:prstGeom>
              <a:blipFill>
                <a:blip r:embed="rId4"/>
                <a:stretch>
                  <a:fillRect b="-47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170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10.5) Harder trigonometric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1470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35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3563"/>
              </a:xfrm>
              <a:prstGeom prst="rect">
                <a:avLst/>
              </a:prstGeom>
              <a:blipFill>
                <a:blip r:embed="rId2"/>
                <a:stretch>
                  <a:fillRect l="-1067" t="-8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887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887935"/>
              </a:xfrm>
              <a:prstGeom prst="rect">
                <a:avLst/>
              </a:prstGeom>
              <a:blipFill>
                <a:blip r:embed="rId3"/>
                <a:stretch>
                  <a:fillRect l="-1067" t="-34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331688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=40°,80°,160°,200°,280°,320°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31688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332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is an acute angle, express in terms of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893"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 </a:t>
                </a:r>
                <a:r>
                  <a:rPr lang="en-GB" dirty="0">
                    <a:latin typeface="Candara" panose="020E0502030303020204" pitchFamily="34" charset="0"/>
                  </a:rPr>
                  <a:t>is an acute angle, express in terms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b="1" dirty="0">
                    <a:latin typeface="Candara" panose="020E0502030303020204" pitchFamily="34" charset="0"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311" b="-72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966165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966165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340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=5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82471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=13.3°, 103.3°, 193.3°, 283.3°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82471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588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+30°)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=0.6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+60°)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=0.3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82471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=102.5°, 317.5°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82471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459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87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+60°)=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87935"/>
              </a:xfrm>
              <a:prstGeom prst="rect">
                <a:avLst/>
              </a:prstGeom>
              <a:blipFill>
                <a:blip r:embed="rId2"/>
                <a:stretch>
                  <a:fillRect l="-1067" t="-34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951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+30°)=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951158"/>
              </a:xfrm>
              <a:prstGeom prst="rect">
                <a:avLst/>
              </a:prstGeom>
              <a:blipFill>
                <a:blip r:embed="rId3"/>
                <a:stretch>
                  <a:fillRect l="-1067" t="-3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7774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=7.5°,52.5°,187.5°,232.5°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7774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065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&lt;180°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0°</m:t>
                              </m:r>
                            </m:e>
                          </m:d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−0.3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&lt;180°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−10°</m:t>
                              </m:r>
                            </m:e>
                          </m:d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=−0.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=41.2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°, 85.5°, 161.2°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762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10.6) Equations and identities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68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−5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2=0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+3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=23.6°, 156.4°, 270.0°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852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+3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−5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+2=0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=0.0°, 48.2°, 180.0°, 311.8°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7836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−7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=180°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71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=0°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009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=0°, 180°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4270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621486" cy="527222"/>
          </a:xfrm>
        </p:spPr>
        <p:txBody>
          <a:bodyPr/>
          <a:lstStyle/>
          <a:p>
            <a:r>
              <a:rPr lang="en-GB" dirty="0"/>
              <a:t>10.2) Exact values of trigonometrical ratios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7873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502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−60°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50260"/>
              </a:xfrm>
              <a:prstGeom prst="rect">
                <a:avLst/>
              </a:prstGeom>
              <a:blipFill>
                <a:blip r:embed="rId2"/>
                <a:stretch>
                  <a:fillRect l="-1067" t="-3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887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−30°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887935"/>
              </a:xfrm>
              <a:prstGeom prst="rect">
                <a:avLst/>
              </a:prstGeom>
              <a:blipFill>
                <a:blip r:embed="rId3"/>
                <a:stretch>
                  <a:fillRect l="-1067" t="-34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=75°, 165°, 255°, 345°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35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700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=76.0°, 104.0°, 256.0°, 284.0°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281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6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=114.8°, 245.2°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5608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−180°≤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≤180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9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−180°≤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≤180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+9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=−168.5°, −11.5°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3170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458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Without a calculator, work out the value of: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31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5°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−120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33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0°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24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0°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135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675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150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°</m:t>
                            </m:r>
                          </m:e>
                        </m:d>
                      </m:e>
                    </m:func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632311"/>
              </a:xfrm>
              <a:prstGeom prst="rect">
                <a:avLst/>
              </a:prstGeom>
              <a:blipFill>
                <a:blip r:embed="rId2"/>
                <a:stretch>
                  <a:fillRect l="-1067" t="-541" b="-3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Without a calculator, work out the value of: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225°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210°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150°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300°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−45°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750°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120°</m:t>
                            </m:r>
                          </m:e>
                        </m:d>
                      </m:e>
                    </m:func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5632311"/>
              </a:xfrm>
              <a:prstGeom prst="rect">
                <a:avLst/>
              </a:prstGeom>
              <a:blipFill>
                <a:blip r:embed="rId3"/>
                <a:stretch>
                  <a:fillRect l="-1067" t="-541" b="-3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709881"/>
                <a:ext cx="4572000" cy="55896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709881"/>
                <a:ext cx="4572000" cy="55896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672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10.3) Trigonometric identities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674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382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−10</m:t>
                              </m:r>
                            </m:e>
                          </m:d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−10)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382721"/>
              </a:xfrm>
              <a:prstGeom prst="rect">
                <a:avLst/>
              </a:prstGeom>
              <a:blipFill>
                <a:blip r:embed="rId2"/>
                <a:stretch>
                  <a:fillRect l="-1067" t="-901" b="-5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03530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03530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67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24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≡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24246"/>
              </a:xfrm>
              <a:prstGeom prst="rect">
                <a:avLst/>
              </a:prstGeom>
              <a:blipFill>
                <a:blip r:embed="rId2"/>
                <a:stretch>
                  <a:fillRect l="-1067" b="-6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1−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≡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369332"/>
              </a:xfrm>
              <a:prstGeom prst="rect">
                <a:avLst/>
              </a:prstGeom>
              <a:blipFill>
                <a:blip r:embed="rId3"/>
                <a:stretch>
                  <a:fillRect l="-1067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2000" y="966165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61453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24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1−2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24246"/>
              </a:xfrm>
              <a:prstGeom prst="rect">
                <a:avLst/>
              </a:prstGeom>
              <a:blipFill>
                <a:blip r:embed="rId2"/>
                <a:stretch>
                  <a:fillRect l="-1067" b="-6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485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485005"/>
              </a:xfrm>
              <a:prstGeom prst="rect">
                <a:avLst/>
              </a:prstGeom>
              <a:blipFill>
                <a:blip r:embed="rId3"/>
                <a:stretch>
                  <a:fillRect l="-106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2000" y="966165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408660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F6A61B-1EC9-4AD4-BD54-C329EF891545}">
  <ds:schemaRefs>
    <ds:schemaRef ds:uri="http://purl.org/dc/terms/"/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16093</TotalTime>
  <Words>2787</Words>
  <Application>Microsoft Office PowerPoint</Application>
  <PresentationFormat>On-screen Show (4:3)</PresentationFormat>
  <Paragraphs>371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Cambria Math</vt:lpstr>
      <vt:lpstr>Candara</vt:lpstr>
      <vt:lpstr>Office Theme</vt:lpstr>
      <vt:lpstr>10) Trigonometric identities and equations</vt:lpstr>
      <vt:lpstr>10.1) Angles in all four quadrants</vt:lpstr>
      <vt:lpstr>PowerPoint Presentation</vt:lpstr>
      <vt:lpstr>10.2) Exact values of trigonometrical ratios</vt:lpstr>
      <vt:lpstr>PowerPoint Presentation</vt:lpstr>
      <vt:lpstr>10.3) Trigonometric identities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10.4) Simple trigonometric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10.5) Harder trigonometric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10.6) Equations and identities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573</cp:revision>
  <dcterms:created xsi:type="dcterms:W3CDTF">2020-05-18T02:11:06Z</dcterms:created>
  <dcterms:modified xsi:type="dcterms:W3CDTF">2021-09-02T13:15:35Z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