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58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3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8.xml"/><Relationship Id="rId5" Type="http://schemas.openxmlformats.org/officeDocument/2006/relationships/slide" Target="slide19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9.png"/><Relationship Id="rId2" Type="http://schemas.openxmlformats.org/officeDocument/2006/relationships/image" Target="../media/image9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6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2.png"/><Relationship Id="rId2" Type="http://schemas.openxmlformats.org/officeDocument/2006/relationships/image" Target="../media/image9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6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5.png"/><Relationship Id="rId2" Type="http://schemas.openxmlformats.org/officeDocument/2006/relationships/image" Target="../media/image95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8.png"/><Relationship Id="rId2" Type="http://schemas.openxmlformats.org/officeDocument/2006/relationships/image" Target="../media/image95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0.png"/><Relationship Id="rId2" Type="http://schemas.openxmlformats.org/officeDocument/2006/relationships/image" Target="../media/image95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2.png"/><Relationship Id="rId2" Type="http://schemas.openxmlformats.org/officeDocument/2006/relationships/image" Target="../media/image9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7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4.png"/><Relationship Id="rId2" Type="http://schemas.openxmlformats.org/officeDocument/2006/relationships/image" Target="../media/image9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8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7.png"/><Relationship Id="rId2" Type="http://schemas.openxmlformats.org/officeDocument/2006/relationships/image" Target="../media/image9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8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0.png"/><Relationship Id="rId2" Type="http://schemas.openxmlformats.org/officeDocument/2006/relationships/image" Target="../media/image96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2.png"/><Relationship Id="rId2" Type="http://schemas.openxmlformats.org/officeDocument/2006/relationships/image" Target="../media/image9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9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4.png"/><Relationship Id="rId2" Type="http://schemas.openxmlformats.org/officeDocument/2006/relationships/image" Target="../media/image9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9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6.png"/><Relationship Id="rId2" Type="http://schemas.openxmlformats.org/officeDocument/2006/relationships/image" Target="../media/image9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9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9.png"/><Relationship Id="rId2" Type="http://schemas.openxmlformats.org/officeDocument/2006/relationships/image" Target="../media/image9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1.png"/><Relationship Id="rId2" Type="http://schemas.openxmlformats.org/officeDocument/2006/relationships/image" Target="../media/image9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4.png"/><Relationship Id="rId2" Type="http://schemas.openxmlformats.org/officeDocument/2006/relationships/image" Target="../media/image9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2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7.png"/><Relationship Id="rId2" Type="http://schemas.openxmlformats.org/officeDocument/2006/relationships/image" Target="../media/image9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4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9.png"/><Relationship Id="rId2" Type="http://schemas.openxmlformats.org/officeDocument/2006/relationships/image" Target="../media/image9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4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2.png"/><Relationship Id="rId2" Type="http://schemas.openxmlformats.org/officeDocument/2006/relationships/image" Target="../media/image9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7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9.png"/><Relationship Id="rId2" Type="http://schemas.openxmlformats.org/officeDocument/2006/relationships/image" Target="../media/image9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5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5.png"/><Relationship Id="rId2" Type="http://schemas.openxmlformats.org/officeDocument/2006/relationships/image" Target="../media/image9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7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8.png"/><Relationship Id="rId2" Type="http://schemas.openxmlformats.org/officeDocument/2006/relationships/image" Target="../media/image9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0.png"/><Relationship Id="rId2" Type="http://schemas.openxmlformats.org/officeDocument/2006/relationships/image" Target="../media/image9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3.png"/><Relationship Id="rId2" Type="http://schemas.openxmlformats.org/officeDocument/2006/relationships/image" Target="../media/image10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1.png"/><Relationship Id="rId2" Type="http://schemas.openxmlformats.org/officeDocument/2006/relationships/image" Target="../media/image10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4.png"/><Relationship Id="rId2" Type="http://schemas.openxmlformats.org/officeDocument/2006/relationships/image" Target="../media/image10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5.png"/><Relationship Id="rId2" Type="http://schemas.openxmlformats.org/officeDocument/2006/relationships/image" Target="../media/image10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1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4.png"/><Relationship Id="rId2" Type="http://schemas.openxmlformats.org/officeDocument/2006/relationships/image" Target="../media/image10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6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0.png"/><Relationship Id="rId2" Type="http://schemas.openxmlformats.org/officeDocument/2006/relationships/image" Target="../media/image10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0.png"/><Relationship Id="rId2" Type="http://schemas.openxmlformats.org/officeDocument/2006/relationships/image" Target="../media/image10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2.png"/><Relationship Id="rId2" Type="http://schemas.openxmlformats.org/officeDocument/2006/relationships/image" Target="../media/image10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7.png"/><Relationship Id="rId2" Type="http://schemas.openxmlformats.org/officeDocument/2006/relationships/image" Target="../media/image10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1.png"/><Relationship Id="rId2" Type="http://schemas.openxmlformats.org/officeDocument/2006/relationships/image" Target="../media/image9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5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3.png"/><Relationship Id="rId2" Type="http://schemas.openxmlformats.org/officeDocument/2006/relationships/image" Target="../media/image9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5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5.png"/><Relationship Id="rId2" Type="http://schemas.openxmlformats.org/officeDocument/2006/relationships/image" Target="../media/image94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7.png"/><Relationship Id="rId2" Type="http://schemas.openxmlformats.org/officeDocument/2006/relationships/image" Target="../media/image94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533314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10) Trigonometric identities and equations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25650"/>
              </p:ext>
            </p:extLst>
          </p:nvPr>
        </p:nvGraphicFramePr>
        <p:xfrm>
          <a:off x="-1" y="737040"/>
          <a:ext cx="914399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10.1) Angles in all four quadrants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10.2) Exact values of trigonometrical ratios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10.3) Trigonometric identities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10.4) Simple trigonometric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10.5) Harder trigonometric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10.6) Equations and identities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38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65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5−5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966165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6616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2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43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43913"/>
              </a:xfrm>
              <a:prstGeom prst="rect">
                <a:avLst/>
              </a:prstGeom>
              <a:blipFill>
                <a:blip r:embed="rId2"/>
                <a:stretch>
                  <a:fillRect l="-1067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blipFill>
                <a:blip r:embed="rId3"/>
                <a:stretch>
                  <a:fillRect l="-1067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96649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6649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53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2176"/>
              </a:xfrm>
              <a:prstGeom prst="rect">
                <a:avLst/>
              </a:prstGeom>
              <a:blipFill>
                <a:blip r:embed="rId2"/>
                <a:stretch>
                  <a:fillRect l="-1067" t="-3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blipFill>
                <a:blip r:embed="rId3"/>
                <a:stretch>
                  <a:fillRect l="-1067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9664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75208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19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rad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≡1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19024"/>
              </a:xfrm>
              <a:prstGeom prst="rect">
                <a:avLst/>
              </a:prstGeom>
              <a:blipFill>
                <a:blip r:embed="rId2"/>
                <a:stretch>
                  <a:fillRect l="-1067" t="-2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rad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≡1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43913"/>
              </a:xfrm>
              <a:prstGeom prst="rect">
                <a:avLst/>
              </a:prstGeom>
              <a:blipFill>
                <a:blip r:embed="rId3"/>
                <a:stretch>
                  <a:fillRect l="-1067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9664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77667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87935"/>
              </a:xfrm>
              <a:prstGeom prst="rect">
                <a:avLst/>
              </a:prstGeom>
              <a:blipFill>
                <a:blip r:embed="rId2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889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889795"/>
              </a:xfrm>
              <a:prstGeom prst="rect">
                <a:avLst/>
              </a:prstGeom>
              <a:blipFill>
                <a:blip r:embed="rId3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9664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61589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87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acute, find the exact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87267"/>
              </a:xfrm>
              <a:prstGeom prst="rect">
                <a:avLst/>
              </a:prstGeom>
              <a:blipFill>
                <a:blip r:embed="rId2"/>
                <a:stretch>
                  <a:fillRect l="-1067" b="-8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obtuse, find the exact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762773"/>
              </a:xfrm>
              <a:prstGeom prst="rect">
                <a:avLst/>
              </a:prstGeom>
              <a:blipFill>
                <a:blip r:embed="rId3"/>
                <a:stretch>
                  <a:fillRect l="-1067" r="-1200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96649"/>
                <a:ext cx="4572000" cy="676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6649"/>
                <a:ext cx="4572000" cy="6760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55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87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obtuse, 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87267"/>
              </a:xfrm>
              <a:prstGeom prst="rect">
                <a:avLst/>
              </a:prstGeom>
              <a:blipFill>
                <a:blip r:embed="rId2"/>
                <a:stretch>
                  <a:fillRect l="-1067" b="-9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reflex, 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762773"/>
              </a:xfrm>
              <a:prstGeom prst="rect">
                <a:avLst/>
              </a:prstGeom>
              <a:blipFill>
                <a:blip r:embed="rId3"/>
                <a:stretch>
                  <a:fillRect l="-10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96649"/>
                <a:ext cx="4572000" cy="611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6649"/>
                <a:ext cx="4572000" cy="6117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35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64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reflex, 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64953"/>
              </a:xfrm>
              <a:prstGeom prst="rect">
                <a:avLst/>
              </a:prstGeom>
              <a:blipFill>
                <a:blip r:embed="rId2"/>
                <a:stretch>
                  <a:fillRect l="-10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acute, 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785536"/>
              </a:xfrm>
              <a:prstGeom prst="rect">
                <a:avLst/>
              </a:prstGeom>
              <a:blipFill>
                <a:blip r:embed="rId3"/>
                <a:stretch>
                  <a:fillRect l="-1067" b="-8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96649"/>
                <a:ext cx="4572000" cy="1132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6649"/>
                <a:ext cx="4572000" cy="1132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20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25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+16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=400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9664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12621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10.4) Simple trigonometric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4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10.1) Angles in all four quadrants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64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64731"/>
              </a:xfrm>
              <a:prstGeom prst="rect">
                <a:avLst/>
              </a:prstGeom>
              <a:blipFill>
                <a:blip r:embed="rId2"/>
                <a:stretch>
                  <a:fillRect l="-1067" t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=30°, 150°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17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64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64731"/>
              </a:xfrm>
              <a:prstGeom prst="rect">
                <a:avLst/>
              </a:prstGeom>
              <a:blipFill>
                <a:blip r:embed="rId2"/>
                <a:stretch>
                  <a:fillRect l="-1067" t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=60°, 300°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49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45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45046"/>
              </a:xfrm>
              <a:prstGeom prst="rect">
                <a:avLst/>
              </a:prstGeom>
              <a:blipFill>
                <a:blip r:embed="rId2"/>
                <a:stretch>
                  <a:fillRect l="-1067" t="-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78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78968"/>
              </a:xfrm>
              <a:prstGeom prst="rect">
                <a:avLst/>
              </a:prstGeom>
              <a:blipFill>
                <a:blip r:embed="rId3"/>
                <a:stretch>
                  <a:fillRect l="-1067" t="-44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=60°, 240°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31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=204°, 336°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802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78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78968"/>
              </a:xfrm>
              <a:prstGeom prst="rect">
                <a:avLst/>
              </a:prstGeom>
              <a:blipFill>
                <a:blip r:embed="rId2"/>
                <a:stretch>
                  <a:fillRect l="-1067" t="-45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78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78968"/>
              </a:xfrm>
              <a:prstGeom prst="rect">
                <a:avLst/>
              </a:prstGeom>
              <a:blipFill>
                <a:blip r:embed="rId3"/>
                <a:stretch>
                  <a:fillRect l="-1067" t="-44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=60°, 240°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6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=38.7°, 218.7°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1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8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=84.6°, 95.4°, 256.0°, 264.6°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508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Explain why there are no solutions to 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Explain why there are no solutions to 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1781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No real solutions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Or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but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−1≤</m:t>
                    </m:r>
                    <m:func>
                      <m:func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No solutions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1781321"/>
              </a:xfrm>
              <a:prstGeom prst="rect">
                <a:avLst/>
              </a:prstGeom>
              <a:blipFill>
                <a:blip r:embed="rId4"/>
                <a:stretch>
                  <a:fillRect b="-47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17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10.5) Harder trigonometric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147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3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3563"/>
              </a:xfrm>
              <a:prstGeom prst="rect">
                <a:avLst/>
              </a:prstGeom>
              <a:blipFill>
                <a:blip r:embed="rId2"/>
                <a:stretch>
                  <a:fillRect l="-1067" t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31688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=40°,80°,160°,200°,280°,320°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3168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32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is an acute angle, express in terms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is an acute angle, express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311" b="-72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966165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6616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340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=13.3°, 103.3°, 193.3°, 283.3°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588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+30°)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+60°)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=0.3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=102.5°, 317.5°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59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+60°)=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87935"/>
              </a:xfrm>
              <a:prstGeom prst="rect">
                <a:avLst/>
              </a:prstGeom>
              <a:blipFill>
                <a:blip r:embed="rId2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51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+30°)=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51158"/>
              </a:xfrm>
              <a:prstGeom prst="rect">
                <a:avLst/>
              </a:prstGeom>
              <a:blipFill>
                <a:blip r:embed="rId3"/>
                <a:stretch>
                  <a:fillRect l="-1067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7774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=7.5°,52.5°,187.5°,232.5°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7774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065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0°</m:t>
                              </m:r>
                            </m:e>
                          </m: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−0.3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−10°</m:t>
                              </m:r>
                            </m:e>
                          </m: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=−0.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=41.2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85.5°, 161.2°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762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10.6) Equations and identities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=23.6°, 156.4°, 270.0°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5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=0.0°, 48.2°, 180.0°, 311.8°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83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1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09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=0°, 180°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27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621486" cy="527222"/>
          </a:xfrm>
        </p:spPr>
        <p:txBody>
          <a:bodyPr/>
          <a:lstStyle/>
          <a:p>
            <a:r>
              <a:rPr lang="en-GB" dirty="0"/>
              <a:t>10.2) Exact values of trigonometrical ratios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7873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50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−60°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50260"/>
              </a:xfrm>
              <a:prstGeom prst="rect">
                <a:avLst/>
              </a:prstGeom>
              <a:blipFill>
                <a:blip r:embed="rId2"/>
                <a:stretch>
                  <a:fillRect l="-1067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−30°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=75°, 165°, 255°, 345°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35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00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=76.0°, 104.0°, 256.0°, 284.0°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81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=114.8°, 245.2°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60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−180°≤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≤180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9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−180°≤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≤180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+9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=−168.5°, −11.5°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458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Without a calculator, work out the value of: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−120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135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675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150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 l="-1067" t="-541" b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Without a calculator, work out the value of: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225°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210°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150°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300°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−45°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750°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120°</m:t>
                            </m:r>
                          </m:e>
                        </m:d>
                      </m:e>
                    </m:func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5632311"/>
              </a:xfrm>
              <a:prstGeom prst="rect">
                <a:avLst/>
              </a:prstGeom>
              <a:blipFill>
                <a:blip r:embed="rId3"/>
                <a:stretch>
                  <a:fillRect l="-1067" t="-541" b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709881"/>
                <a:ext cx="4572000" cy="5589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709881"/>
                <a:ext cx="4572000" cy="55896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72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10.3) Trigonometric identities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7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2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−10</m:t>
                              </m:r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−10)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2721"/>
              </a:xfrm>
              <a:prstGeom prst="rect">
                <a:avLst/>
              </a:prstGeom>
              <a:blipFill>
                <a:blip r:embed="rId2"/>
                <a:stretch>
                  <a:fillRect l="-1067" t="-901" b="-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3530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3530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67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24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24246"/>
              </a:xfrm>
              <a:prstGeom prst="rect">
                <a:avLst/>
              </a:prstGeom>
              <a:blipFill>
                <a:blip r:embed="rId2"/>
                <a:stretch>
                  <a:fillRect l="-1067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1−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966165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61453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24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1−2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24246"/>
              </a:xfrm>
              <a:prstGeom prst="rect">
                <a:avLst/>
              </a:prstGeom>
              <a:blipFill>
                <a:blip r:embed="rId2"/>
                <a:stretch>
                  <a:fillRect l="-1067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485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485005"/>
              </a:xfrm>
              <a:prstGeom prst="rect">
                <a:avLst/>
              </a:prstGeom>
              <a:blipFill>
                <a:blip r:embed="rId3"/>
                <a:stretch>
                  <a:fillRect l="-106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966165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408660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F6A61B-1EC9-4AD4-BD54-C329EF891545}">
  <ds:schemaRefs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16093</TotalTime>
  <Words>2787</Words>
  <Application>Microsoft Office PowerPoint</Application>
  <PresentationFormat>On-screen Show (4:3)</PresentationFormat>
  <Paragraphs>371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Cambria Math</vt:lpstr>
      <vt:lpstr>Candara</vt:lpstr>
      <vt:lpstr>Office Theme</vt:lpstr>
      <vt:lpstr>10) Trigonometric identities and equations</vt:lpstr>
      <vt:lpstr>10.1) Angles in all four quadrants</vt:lpstr>
      <vt:lpstr>PowerPoint Presentation</vt:lpstr>
      <vt:lpstr>10.2) Exact values of trigonometrical ratios</vt:lpstr>
      <vt:lpstr>PowerPoint Presentation</vt:lpstr>
      <vt:lpstr>10.3) Trigonometric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10.4) Simple trigonometric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10.5) Harder trigonometric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10.6) Equations and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573</cp:revision>
  <dcterms:created xsi:type="dcterms:W3CDTF">2020-05-18T02:11:06Z</dcterms:created>
  <dcterms:modified xsi:type="dcterms:W3CDTF">2021-09-02T13:15:35Z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