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725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4" Type="http://schemas.openxmlformats.org/officeDocument/2006/relationships/slide" Target="slide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" y="81449"/>
            <a:ext cx="6400800" cy="527222"/>
          </a:xfrm>
        </p:spPr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1) Regression, correlation and hypothesis testing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260922"/>
              </p:ext>
            </p:extLst>
          </p:nvPr>
        </p:nvGraphicFramePr>
        <p:xfrm>
          <a:off x="-1" y="737040"/>
          <a:ext cx="9143999" cy="1097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1.1) Exponential models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1.2) Measuring correlation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1.3) Hypothesis testing for zero correlation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25563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scientist takes 20 observations of the masses of two reactants in an experiment.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calculates a product moment correlation coefficient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=0.54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scientist believes there is no correlation between the masses of the two reactants.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 at the 1% level of significance, the scientist’s claim, stating your hypotheses clearly.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scientist takes 30 observations of the masses of two reactants in an experiment.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calculates a product moment correlation coefficient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=−0.45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scientist believes there is no correlation between the masses of the two reactants.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 at the 10% level of significance, the scientist’s claim, stating your hypotheses clearly.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l="-800" t="-792" b="-23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2765798"/>
                <a:ext cx="4572001" cy="2800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≠0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Two-tailed test.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Sample size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Significance level in each tail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=5%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&lt;−0.3061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=−0.45&lt;−0.3061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Sufficient evidence to suggest there is a correlation between the masses of the two reactants.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765798"/>
                <a:ext cx="4572001" cy="2800767"/>
              </a:xfrm>
              <a:prstGeom prst="rect">
                <a:avLst/>
              </a:prstGeom>
              <a:blipFill>
                <a:blip r:embed="rId4"/>
                <a:stretch>
                  <a:fillRect l="-667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245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table from the large data set shows the daily mean temperature,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 °</m:t>
                    </m:r>
                    <m:r>
                      <a:rPr lang="en-GB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and the daily total rainfall,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in Leuchars for a sample of nine days in October 1987.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Test, at the 10% level of significance, whether there is evidence of a negative correlation between daily mean temperature and daily total rainfall.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State your hypotheses clearly.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00767"/>
              </a:xfrm>
              <a:prstGeom prst="rect">
                <a:avLst/>
              </a:prstGeom>
              <a:blipFill>
                <a:blip r:embed="rId2"/>
                <a:stretch>
                  <a:fillRect l="-667" t="-654" r="-1333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table from the large data set shows the daily maximum gust,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knots, and the daily maximum relative humidity,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%, in </a:t>
                </a:r>
                <a:r>
                  <a:rPr lang="en-GB" sz="1600" dirty="0" err="1">
                    <a:latin typeface="Candara" panose="020E0502030303020204" pitchFamily="34" charset="0"/>
                  </a:rPr>
                  <a:t>Leeming</a:t>
                </a:r>
                <a:r>
                  <a:rPr lang="en-GB" sz="1600" dirty="0">
                    <a:latin typeface="Candara" panose="020E0502030303020204" pitchFamily="34" charset="0"/>
                  </a:rPr>
                  <a:t> for a sample of eight days in May 2015.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Test, at the 10% level of significance, whether there is evidence of a positive correlation between daily maximum gust and daily maximum relative humidity. State your hypotheses clearly.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blipFill>
                <a:blip r:embed="rId3"/>
                <a:stretch>
                  <a:fillRect l="-800" t="-654" r="-533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3258241"/>
                <a:ext cx="4572001" cy="2800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One-tailed test.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Sample size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Significance level in each tail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=10%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&gt;0.5067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=0.1149&lt;0.5067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there is a positive correlation between daily maximum gust and daily maximum relative humidity.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3258241"/>
                <a:ext cx="4572001" cy="2800767"/>
              </a:xfrm>
              <a:prstGeom prst="rect">
                <a:avLst/>
              </a:prstGeom>
              <a:blipFill>
                <a:blip r:embed="rId4"/>
                <a:stretch>
                  <a:fillRect l="-667" r="-267" b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E22ACE45-59C7-4FFB-9E22-8B591BB59B53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39424" y="1531507"/>
              <a:ext cx="4289960" cy="67056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60497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326628034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164505676"/>
                        </a:ext>
                      </a:extLst>
                    </a:gridCol>
                  </a:tblGrid>
                  <a:tr h="159792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𝒕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11.4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6.5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8.3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8.2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5.7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7.6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12.1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11.2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173504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600" b="1" i="1" smtClean="0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en-GB" sz="16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3.9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16.3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7.9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4.1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15.2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E22ACE45-59C7-4FFB-9E22-8B591BB59B5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775525744"/>
                  </p:ext>
                </p:extLst>
              </p:nvPr>
            </p:nvGraphicFramePr>
            <p:xfrm>
              <a:off x="139424" y="1531507"/>
              <a:ext cx="4289960" cy="67056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60497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326628034"/>
                        </a:ext>
                      </a:extLst>
                    </a:gridCol>
                    <a:gridCol w="436607">
                      <a:extLst>
                        <a:ext uri="{9D8B030D-6E8A-4147-A177-3AD203B41FA5}">
                          <a16:colId xmlns:a16="http://schemas.microsoft.com/office/drawing/2014/main" val="164505676"/>
                        </a:ext>
                      </a:extLst>
                    </a:gridCol>
                  </a:tblGrid>
                  <a:tr h="335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95" t="-1786" r="-1098305" b="-1017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11.4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10.5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6.5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8.3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8.2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5.7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7.6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12.1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11.2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3352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695" t="-103636" r="-1098305" b="-363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3.9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16.3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7.9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4.1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15.2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05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4D433E81-FD01-41A6-9580-31EF7184CCC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5327740" y="1583263"/>
              <a:ext cx="3295332" cy="54864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08292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15979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1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12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173504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1200" b="1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12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99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4D433E81-FD01-41A6-9580-31EF7184CCC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90472071"/>
                  </p:ext>
                </p:extLst>
              </p:nvPr>
            </p:nvGraphicFramePr>
            <p:xfrm>
              <a:off x="5327740" y="1583263"/>
              <a:ext cx="3295332" cy="54864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08292">
                      <a:extLst>
                        <a:ext uri="{9D8B030D-6E8A-4147-A177-3AD203B41FA5}">
                          <a16:colId xmlns:a16="http://schemas.microsoft.com/office/drawing/2014/main" val="3026705319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53457487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1486938142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57539181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976212014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49074266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4186615401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604305830"/>
                        </a:ext>
                      </a:extLst>
                    </a:gridCol>
                    <a:gridCol w="373380">
                      <a:extLst>
                        <a:ext uri="{9D8B030D-6E8A-4147-A177-3AD203B41FA5}">
                          <a16:colId xmlns:a16="http://schemas.microsoft.com/office/drawing/2014/main" val="2098341791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61" t="-2174" r="-966667" b="-11521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18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29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74030608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961" t="-104444" r="-966667" b="-1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99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200" dirty="0">
                              <a:latin typeface="Candara" panose="020E0502030303020204" pitchFamily="34" charset="0"/>
                            </a:rPr>
                            <a:t>86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157648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4464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1.1) Exponential models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0377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20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table shows some data collected on the temperature, in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C, of a colony of bacteria (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and its growth rate (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6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data are coded using the changes of variable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regression line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found to be </a:t>
                </a:r>
                <a:endParaRPr lang="en-GB" sz="1400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=−0.0536+0.0637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initial growth rate</a:t>
                </a:r>
              </a:p>
              <a:p>
                <a:pPr marL="228600" indent="-2286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Given that the data can be modelled by an equation of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constants, find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200876"/>
              </a:xfrm>
              <a:prstGeom prst="rect">
                <a:avLst/>
              </a:prstGeom>
              <a:blipFill>
                <a:blip r:embed="rId2"/>
                <a:stretch>
                  <a:fillRect l="-400" t="-381" r="-1067" b="-9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20087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table shows some data collected on the temperature, in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b="0" i="0" dirty="0">
                    <a:latin typeface="Candara" panose="020E0502030303020204" pitchFamily="34" charset="0"/>
                  </a:rPr>
                  <a:t>C</a:t>
                </a:r>
                <a:r>
                  <a:rPr lang="en-GB" sz="1400" dirty="0">
                    <a:latin typeface="Candara" panose="020E0502030303020204" pitchFamily="34" charset="0"/>
                  </a:rPr>
                  <a:t>, of a colony of bacteria (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 and its growth rate (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).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6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data are coded using the changes of variable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The regression line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found to be 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=−0.2215+0.0792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initial growth rate</a:t>
                </a:r>
              </a:p>
              <a:p>
                <a:pPr marL="228600" indent="-2286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Given that the data can be modelled by an equation of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constants, find the values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200876"/>
              </a:xfrm>
              <a:prstGeom prst="rect">
                <a:avLst/>
              </a:prstGeom>
              <a:blipFill>
                <a:blip r:embed="rId3"/>
                <a:stretch>
                  <a:fillRect l="-533" t="-381" r="-1067" b="-1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3658350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0.6</m:t>
                    </m:r>
                  </m:oMath>
                </a14:m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=1.20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658350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C1941E3C-28D9-4C7F-B630-5E3549EF5D71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644991" y="1148572"/>
              <a:ext cx="4421000" cy="68580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1317244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451296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255424"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Temperature,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dirty="0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C)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55424"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Growth rate,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2.58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4.46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C1941E3C-28D9-4C7F-B630-5E3549EF5D7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85667256"/>
                  </p:ext>
                </p:extLst>
              </p:nvPr>
            </p:nvGraphicFramePr>
            <p:xfrm>
              <a:off x="4644991" y="1148572"/>
              <a:ext cx="4421000" cy="68580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1317244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451296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1" t="-1429" r="-235945" b="-7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461" t="-165116" r="-235945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1.04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1.49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1.79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2.58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4.46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40B009D4-D5CC-457F-BBCB-6EB6237B8DC7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78009" y="1148572"/>
              <a:ext cx="4421000" cy="68580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1317244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451296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255424"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Temperature,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oMath>
                          </a14:m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 (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1" dirty="0" smtClean="0">
                                  <a:latin typeface="Cambria Math" panose="02040503050406030204" pitchFamily="18" charset="0"/>
                                </a:rPr>
                                <m:t>°</m:t>
                              </m:r>
                            </m:oMath>
                          </a14:m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C)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55424"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Growth rate, </a:t>
                          </a:r>
                          <a14:m>
                            <m:oMath xmlns:m="http://schemas.openxmlformats.org/officeDocument/2006/math">
                              <m:r>
                                <a:rPr lang="en-GB" sz="1100" b="0" smtClean="0"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</m:oMath>
                          </a14:m>
                          <a:endParaRPr lang="en-GB" sz="11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2.85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4.64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40B009D4-D5CC-457F-BBCB-6EB6237B8DC7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04735976"/>
                  </p:ext>
                </p:extLst>
              </p:nvPr>
            </p:nvGraphicFramePr>
            <p:xfrm>
              <a:off x="78009" y="1148572"/>
              <a:ext cx="4421000" cy="685800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1317244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451296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530492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</a:tblGrid>
                  <a:tr h="4267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61" t="-1429" r="-235945" b="-714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590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461" t="-165116" r="-235945" b="-16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1.40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1.94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1.97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2.85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3.2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1100" dirty="0">
                              <a:latin typeface="Candara" panose="020E0502030303020204" pitchFamily="34" charset="0"/>
                            </a:rPr>
                            <a:t>4.64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420286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rabbit population,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modelled with respect to time in years,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An exponential model is proposed: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data is coded using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regression line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found to be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=3+0.2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Determine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5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rabbit population,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modelled with respect to time in years,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An exponential model is proposed: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𝑘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data is coded using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</m:func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regression line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found to be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=2+0.3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Determine the values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842469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=100,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=2.00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842469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357" b="-2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171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1.2) Measuring correlation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0101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7" y="466404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Calculate the product moment correlation coefficient for the following data: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7" y="457474"/>
            <a:ext cx="4572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andara" panose="020E0502030303020204" pitchFamily="34" charset="0"/>
              </a:rPr>
              <a:t>Calculate the product moment correlation coefficient for the following data: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331533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=0.868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315332"/>
                <a:ext cx="4572001" cy="338554"/>
              </a:xfrm>
              <a:prstGeom prst="rect">
                <a:avLst/>
              </a:prstGeom>
              <a:blipFill>
                <a:blip r:embed="rId2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47BBC093-C0CE-42F2-8DCF-EDEBB55E909F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971175" y="1249746"/>
              <a:ext cx="619616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4988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5867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43555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47BBC093-C0CE-42F2-8DCF-EDEBB55E909F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67531702"/>
                  </p:ext>
                </p:extLst>
              </p:nvPr>
            </p:nvGraphicFramePr>
            <p:xfrm>
              <a:off x="1971175" y="1249746"/>
              <a:ext cx="619616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961" t="-3077" r="-105882" b="-4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1961" t="-3077" r="-5882" b="-4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F218EB06-FB64-430A-9772-3328B1A11E9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593747" y="1249746"/>
              <a:ext cx="619616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14988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000" smtClean="0"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265867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43555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Table 13">
                <a:extLst>
                  <a:ext uri="{FF2B5EF4-FFF2-40B4-BE49-F238E27FC236}">
                    <a16:creationId xmlns:a16="http://schemas.microsoft.com/office/drawing/2014/main" id="{F218EB06-FB64-430A-9772-3328B1A11E9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202872627"/>
                  </p:ext>
                </p:extLst>
              </p:nvPr>
            </p:nvGraphicFramePr>
            <p:xfrm>
              <a:off x="6593747" y="1249746"/>
              <a:ext cx="619616" cy="198120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0980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30980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923" t="-3077" r="-101923" b="-42769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3922" t="-3077" r="-3922" b="-42769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sz="20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77563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From the large data set, the daily mean temperature,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 °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daily total rainfall,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were recorded from 27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1400" dirty="0">
                    <a:latin typeface="Candara" panose="020E0502030303020204" pitchFamily="34" charset="0"/>
                  </a:rPr>
                  <a:t> May to 5</a:t>
                </a:r>
                <a:r>
                  <a:rPr lang="en-GB" sz="1400" baseline="30000" dirty="0">
                    <a:latin typeface="Candara" panose="020E0502030303020204" pitchFamily="34" charset="0"/>
                  </a:rPr>
                  <a:t>th</a:t>
                </a:r>
                <a:r>
                  <a:rPr lang="en-GB" sz="1400" dirty="0">
                    <a:latin typeface="Candara" panose="020E0502030303020204" pitchFamily="34" charset="0"/>
                  </a:rPr>
                  <a:t> June inclusive 1987 in Leuchars.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the meaning of tr in the table above.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product moment correlation coefficient for the ten days, stating clearly how you deal with the ‘tr’ readings.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With reference to your answer to part b, comment on the suitability of a linear regression model for these data.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3323987"/>
              </a:xfrm>
              <a:prstGeom prst="rect">
                <a:avLst/>
              </a:prstGeom>
              <a:blipFill>
                <a:blip r:embed="rId2"/>
                <a:stretch>
                  <a:fillRect l="-400" t="-367" r="-667" b="-9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From the large data set, the daily mean windspeed,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knots, and the daily maximum gust,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knots, were recorded for the first 10 days in September in </a:t>
                </a:r>
                <a:r>
                  <a:rPr lang="en-GB" sz="1400" dirty="0" err="1">
                    <a:latin typeface="Candara" panose="020E0502030303020204" pitchFamily="34" charset="0"/>
                  </a:rPr>
                  <a:t>Hurn</a:t>
                </a:r>
                <a:r>
                  <a:rPr lang="en-GB" sz="1400" dirty="0">
                    <a:latin typeface="Candara" panose="020E0502030303020204" pitchFamily="34" charset="0"/>
                  </a:rPr>
                  <a:t> in 1987.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State the meaning of n/a in the table above.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product moment correlation coefficient for the remaining 8 days.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With reference to your answer to part b, comment on the suitability of a linear regression model for these data.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3108543"/>
              </a:xfrm>
              <a:prstGeom prst="rect">
                <a:avLst/>
              </a:prstGeom>
              <a:blipFill>
                <a:blip r:embed="rId3"/>
                <a:stretch>
                  <a:fillRect l="-533" t="-392" r="-667" b="-1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3429000"/>
                <a:ext cx="4572001" cy="206210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Data </a:t>
                </a: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on daily maximum gust is not available     for these days </a:t>
                </a: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=0.9533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(4 sf)</a:t>
                </a:r>
              </a:p>
              <a:p>
                <a:pPr marL="342900" indent="-342900">
                  <a:spcBef>
                    <a:spcPts val="0"/>
                  </a:spcBef>
                  <a:buAutoNum type="alphaLcParenR"/>
                </a:pPr>
                <a:r>
                  <a:rPr lang="en-US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is close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6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so there is strong positive correlation between </a:t>
                </a: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daily mean windspeed and daily maximum gust. This means that the data points lie close to a straight line, so a linear regression model is suitable.</a:t>
                </a:r>
                <a:endParaRPr lang="en-US" sz="16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3429000"/>
                <a:ext cx="4572001" cy="2062103"/>
              </a:xfrm>
              <a:prstGeom prst="rect">
                <a:avLst/>
              </a:prstGeom>
              <a:blipFill>
                <a:blip r:embed="rId4"/>
                <a:stretch>
                  <a:fillRect l="-800" t="-888" b="-26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DF6E8E73-6643-48C3-A1EE-A987A63DDDFA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4718923" y="1302177"/>
              <a:ext cx="4278153" cy="709568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89972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41106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360726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352338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39428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499028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b="1" dirty="0">
                              <a:latin typeface="Candara" panose="020E0502030303020204" pitchFamily="34" charset="0"/>
                            </a:rPr>
                            <a:t>Day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900" b="1" dirty="0" smtClean="0">
                                    <a:latin typeface="Cambria Math" panose="02040503050406030204" pitchFamily="18" charset="0"/>
                                  </a:rPr>
                                  <m:t>𝒘</m:t>
                                </m:r>
                              </m:oMath>
                            </m:oMathPara>
                          </a14:m>
                          <a:endParaRPr lang="en-GB" sz="9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16195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900" b="1" smtClean="0">
                                    <a:latin typeface="Cambria Math" panose="02040503050406030204" pitchFamily="18" charset="0"/>
                                  </a:rPr>
                                  <m:t>𝒈</m:t>
                                </m:r>
                              </m:oMath>
                            </m:oMathPara>
                          </a14:m>
                          <a:endParaRPr lang="en-GB" sz="9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DF6E8E73-6643-48C3-A1EE-A987A63DDDFA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17743014"/>
                  </p:ext>
                </p:extLst>
              </p:nvPr>
            </p:nvGraphicFramePr>
            <p:xfrm>
              <a:off x="4718923" y="1302177"/>
              <a:ext cx="4278153" cy="709568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389972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41106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360726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352338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394282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377505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499028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b="1" dirty="0">
                              <a:latin typeface="Candara" panose="020E0502030303020204" pitchFamily="34" charset="0"/>
                            </a:rPr>
                            <a:t>Day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563" t="-113158" r="-1000000" b="-1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563" t="-213158" r="-1000000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n/a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23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2492A183-6F02-4633-8B2D-DCDA6A40E94D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141906" y="1306856"/>
              <a:ext cx="4278153" cy="846728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445323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335560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360726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535956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b="1" dirty="0">
                              <a:latin typeface="Candara" panose="020E0502030303020204" pitchFamily="34" charset="0"/>
                            </a:rPr>
                            <a:t>Day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900" b="1" i="0" dirty="0" smtClean="0">
                                    <a:latin typeface="Cambria Math" panose="02040503050406030204" pitchFamily="18" charset="0"/>
                                  </a:rPr>
                                  <m:t>𝐭</m:t>
                                </m:r>
                              </m:oMath>
                            </m:oMathPara>
                          </a14:m>
                          <a:endParaRPr lang="en-GB" sz="9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161955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GB" sz="900" b="1" i="1" smtClean="0">
                                    <a:latin typeface="Cambria Math" panose="02040503050406030204" pitchFamily="18" charset="0"/>
                                  </a:rPr>
                                  <m:t>𝒓</m:t>
                                </m:r>
                              </m:oMath>
                            </m:oMathPara>
                          </a14:m>
                          <a:endParaRPr lang="en-GB" sz="900" b="1" dirty="0">
                            <a:latin typeface="Candara" panose="020E0502030303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31.8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6" name="Table 15">
                <a:extLst>
                  <a:ext uri="{FF2B5EF4-FFF2-40B4-BE49-F238E27FC236}">
                    <a16:creationId xmlns:a16="http://schemas.microsoft.com/office/drawing/2014/main" id="{2492A183-6F02-4633-8B2D-DCDA6A40E94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813135275"/>
                  </p:ext>
                </p:extLst>
              </p:nvPr>
            </p:nvGraphicFramePr>
            <p:xfrm>
              <a:off x="141906" y="1306856"/>
              <a:ext cx="4278153" cy="846728"/>
            </p:xfrm>
            <a:graphic>
              <a:graphicData uri="http://schemas.openxmlformats.org/drawingml/2006/table">
                <a:tbl>
                  <a:tblPr bandRow="1">
                    <a:tableStyleId>{5940675A-B579-460E-94D1-54222C63F5DA}</a:tableStyleId>
                  </a:tblPr>
                  <a:tblGrid>
                    <a:gridCol w="445323">
                      <a:extLst>
                        <a:ext uri="{9D8B030D-6E8A-4147-A177-3AD203B41FA5}">
                          <a16:colId xmlns:a16="http://schemas.microsoft.com/office/drawing/2014/main" val="4049874319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896385437"/>
                        </a:ext>
                      </a:extLst>
                    </a:gridCol>
                    <a:gridCol w="327171">
                      <a:extLst>
                        <a:ext uri="{9D8B030D-6E8A-4147-A177-3AD203B41FA5}">
                          <a16:colId xmlns:a16="http://schemas.microsoft.com/office/drawing/2014/main" val="1766743708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414325283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3055623590"/>
                        </a:ext>
                      </a:extLst>
                    </a:gridCol>
                    <a:gridCol w="385893">
                      <a:extLst>
                        <a:ext uri="{9D8B030D-6E8A-4147-A177-3AD203B41FA5}">
                          <a16:colId xmlns:a16="http://schemas.microsoft.com/office/drawing/2014/main" val="395758695"/>
                        </a:ext>
                      </a:extLst>
                    </a:gridCol>
                    <a:gridCol w="385894">
                      <a:extLst>
                        <a:ext uri="{9D8B030D-6E8A-4147-A177-3AD203B41FA5}">
                          <a16:colId xmlns:a16="http://schemas.microsoft.com/office/drawing/2014/main" val="4290811396"/>
                        </a:ext>
                      </a:extLst>
                    </a:gridCol>
                    <a:gridCol w="335560">
                      <a:extLst>
                        <a:ext uri="{9D8B030D-6E8A-4147-A177-3AD203B41FA5}">
                          <a16:colId xmlns:a16="http://schemas.microsoft.com/office/drawing/2014/main" val="106422620"/>
                        </a:ext>
                      </a:extLst>
                    </a:gridCol>
                    <a:gridCol w="360726">
                      <a:extLst>
                        <a:ext uri="{9D8B030D-6E8A-4147-A177-3AD203B41FA5}">
                          <a16:colId xmlns:a16="http://schemas.microsoft.com/office/drawing/2014/main" val="2674378869"/>
                        </a:ext>
                      </a:extLst>
                    </a:gridCol>
                    <a:gridCol w="394283">
                      <a:extLst>
                        <a:ext uri="{9D8B030D-6E8A-4147-A177-3AD203B41FA5}">
                          <a16:colId xmlns:a16="http://schemas.microsoft.com/office/drawing/2014/main" val="3438368462"/>
                        </a:ext>
                      </a:extLst>
                    </a:gridCol>
                    <a:gridCol w="535956">
                      <a:extLst>
                        <a:ext uri="{9D8B030D-6E8A-4147-A177-3AD203B41FA5}">
                          <a16:colId xmlns:a16="http://schemas.microsoft.com/office/drawing/2014/main" val="1830736831"/>
                        </a:ext>
                      </a:extLst>
                    </a:gridCol>
                  </a:tblGrid>
                  <a:tr h="25236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b="1" dirty="0">
                              <a:latin typeface="Candara" panose="020E0502030303020204" pitchFamily="34" charset="0"/>
                            </a:rPr>
                            <a:t>Day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670911947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70" t="-71667" r="-865753" b="-7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13.5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12.8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9.8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10.4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721344741"/>
                      </a:ext>
                    </a:extLst>
                  </a:tr>
                  <a:tr h="2286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6"/>
                          <a:stretch>
                            <a:fillRect l="-1370" t="-271053" r="-865753" b="-105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2.4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8.1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0.2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0.4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6.1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3.6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tr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900" dirty="0">
                              <a:latin typeface="Candara" panose="020E0502030303020204" pitchFamily="34" charset="0"/>
                            </a:rPr>
                            <a:t>31.8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28832688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53811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285018" cy="527222"/>
          </a:xfrm>
        </p:spPr>
        <p:txBody>
          <a:bodyPr/>
          <a:lstStyle/>
          <a:p>
            <a:r>
              <a:rPr lang="en-GB" dirty="0"/>
              <a:t>1.3) Hypothesis testing for zero correlation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074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scientist takes 19 observations of the masses of two reactants in an experiment.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calculates a product moment correlation coefficient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=0.54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scientist believes there is a positive correlation between the masses of the two reactants.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 at the 1% level of significance, the scientist’s claim, stating your hypotheses clearly.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308324"/>
              </a:xfrm>
              <a:prstGeom prst="rect">
                <a:avLst/>
              </a:prstGeom>
              <a:blipFill>
                <a:blip r:embed="rId2"/>
                <a:stretch>
                  <a:fillRect l="-667" t="-794" r="-1067" b="-26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scientist takes 14 observations of the masses of two reactants in an experiment.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She calculates a product moment correlation coefficient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=−0.45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scientist believes there is a negative correlation between the masses of the two reactants.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Test at the 5% level of significance, the scientist’s claim, stating your hypotheses clearly.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554545"/>
              </a:xfrm>
              <a:prstGeom prst="rect">
                <a:avLst/>
              </a:prstGeom>
              <a:blipFill>
                <a:blip r:embed="rId3"/>
                <a:stretch>
                  <a:fillRect l="-800" t="-716" b="-21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925189"/>
                <a:ext cx="4572001" cy="2800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𝜌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GB" sz="1600" i="1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One-tailed test.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Sample size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160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Significance level in tail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=5%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if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&lt;−0.4575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=−0.45&gt;−0.4575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The result is not significant.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reject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  <m:sub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Insufficient evidence to suggest there is a negative correlation between the masses of the two reactants.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925189"/>
                <a:ext cx="4572001" cy="2800767"/>
              </a:xfrm>
              <a:prstGeom prst="rect">
                <a:avLst/>
              </a:prstGeom>
              <a:blipFill>
                <a:blip r:embed="rId4"/>
                <a:stretch>
                  <a:fillRect l="-800" r="-800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5273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17554</TotalTime>
  <Words>1531</Words>
  <Application>Microsoft Office PowerPoint</Application>
  <PresentationFormat>On-screen Show (4:3)</PresentationFormat>
  <Paragraphs>288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1) Regression, correlation and hypothesis testing</vt:lpstr>
      <vt:lpstr>1.1) Exponential models</vt:lpstr>
      <vt:lpstr>PowerPoint Presentation</vt:lpstr>
      <vt:lpstr>PowerPoint Presentation</vt:lpstr>
      <vt:lpstr>1.2) Measuring correlation</vt:lpstr>
      <vt:lpstr>PowerPoint Presentation</vt:lpstr>
      <vt:lpstr>PowerPoint Presentation</vt:lpstr>
      <vt:lpstr>1.3) Hypothesis testing for zero correlation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549</cp:revision>
  <dcterms:created xsi:type="dcterms:W3CDTF">2020-05-18T02:11:06Z</dcterms:created>
  <dcterms:modified xsi:type="dcterms:W3CDTF">2021-09-04T11:14:28Z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