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72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3998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Momentum and impulse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08954"/>
              </p:ext>
            </p:extLst>
          </p:nvPr>
        </p:nvGraphicFramePr>
        <p:xfrm>
          <a:off x="-1" y="737040"/>
          <a:ext cx="914399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1.1) Momentum in one direction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1.2) Conservation of momentum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1.3) Momentum as a vector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473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26AF27C-A31B-4467-89A8-64EDCDDFC4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643" y="1550164"/>
            <a:ext cx="3429479" cy="153373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89FB14E-39ED-4EA0-846C-DE5BDC47B3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4428" y="1389734"/>
            <a:ext cx="3477110" cy="155279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9CDD320-3DB7-4CBF-B6DA-987C68492F2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8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=1.67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71BE17B5-4D10-47C5-BB59-841FBB2155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271" y="1540167"/>
            <a:ext cx="3458058" cy="15432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412A3AF-5818-4504-B703-13AE85557D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954" y="1656621"/>
            <a:ext cx="3458058" cy="152421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EC38930-5747-4E16-951E-E649E0DE7DB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5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411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rest on the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collides with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after the collision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moves with speed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motion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received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411045"/>
              </a:xfrm>
              <a:prstGeom prst="rect">
                <a:avLst/>
              </a:prstGeom>
              <a:blipFill>
                <a:blip r:embed="rId2"/>
                <a:stretch>
                  <a:fillRect l="-667" t="-759" r="-1200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1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smooth horizontal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rest on the plane.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collides with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after the collision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moves with speed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motion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received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10147"/>
              </a:xfrm>
              <a:prstGeom prst="rect">
                <a:avLst/>
              </a:prstGeom>
              <a:blipFill>
                <a:blip r:embed="rId3"/>
                <a:stretch>
                  <a:fillRect l="-800" t="-759" r="-1067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88551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reversed.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85510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9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particles collide.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After the collision the direction of motion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reversed and its speed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given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667" t="-589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particles collide.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After the collision the direction of motion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reversed and its speed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The speed and direction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The magnitude of the impulse given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800" t="-588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566017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reversed.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566017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40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P and Q, of masses 8kg and 4kg respectively, are connected by a light inextensible string.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particles are at rest on a smooth horizontal plane with the string slack.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Particle P is projected directly away from Q with speed 2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common speed of the particles after the string goes taut.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magnitude of the impulse transmitted through the string when it goes taught.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173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P and Q, of masses 8kg and 2kg respectively, are connected by a light inextensible string.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particles are at rest on a smooth horizontal plane with the string slack.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Particle P is projected directly away from Q with speed 4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common speed of the particles after the string goes taut.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magnitude of the impulse transmitted through the string when it goes taught.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1200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6.4 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13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 The particles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magnitude of the impulse due to the collision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7" r="-2133" b="-2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 are moving towards each other in opposite directions along the same straight line on a smooth horizontal surface. The particles collide.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Before the collision the speeds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magnitude of the impulse due to the collision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after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r="-2000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61492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reversed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direction of motion is unchanged.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614928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04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truck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smooth straight horizontal rails. It collides directly with another truck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opposite direction on the same rails. The trucks join so that immediately after the collision they move together. By modelling the trucks as particles,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speed of the trucks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magnitude of the impulse exerted on P by Q in the collision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1600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truck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smooth straight horizontal rails. It collides directly with another truck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is moving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opposite direction on the same rails. The trucks join so that immediately after the collision they move together. By modelling the trucks as particles,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speed of the trucks immediately after the collision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magnitude of the impulse exerted on P by Q in the collision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14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𝑀𝑈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883291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02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pt-BR" dirty="0"/>
              <a:t>1.3) Momentum as a vector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797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0.4kg is moving with velocity (5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–10</a:t>
                </a:r>
                <a:r>
                  <a:rPr lang="en-GB" b="1" dirty="0">
                    <a:latin typeface="Candara" panose="020E0502030303020204" pitchFamily="34" charset="0"/>
                  </a:rPr>
                  <a:t>j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receives an impulse (2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– 3</a:t>
                </a:r>
                <a:r>
                  <a:rPr lang="en-GB" b="1" dirty="0">
                    <a:latin typeface="Candara" panose="020E0502030303020204" pitchFamily="34" charset="0"/>
                  </a:rPr>
                  <a:t>j</a:t>
                </a:r>
                <a:r>
                  <a:rPr lang="en-GB" dirty="0">
                    <a:latin typeface="Candara" panose="020E0502030303020204" pitchFamily="34" charset="0"/>
                  </a:rPr>
                  <a:t>)Ns. Find the new velocity of the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0.2kg is moving with velocity (10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– 5</a:t>
                </a:r>
                <a:r>
                  <a:rPr lang="en-GB" b="1" dirty="0">
                    <a:latin typeface="Candara" panose="020E0502030303020204" pitchFamily="34" charset="0"/>
                  </a:rPr>
                  <a:t>j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receives an impulse (3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– 2</a:t>
                </a:r>
                <a:r>
                  <a:rPr lang="en-GB" b="1" dirty="0">
                    <a:latin typeface="Candara" panose="020E0502030303020204" pitchFamily="34" charset="0"/>
                  </a:rPr>
                  <a:t>j</a:t>
                </a:r>
                <a:r>
                  <a:rPr lang="en-GB" dirty="0">
                    <a:latin typeface="Candara" panose="020E0502030303020204" pitchFamily="34" charset="0"/>
                  </a:rPr>
                  <a:t>)Ns. Find the new velocity of the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608328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−15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608328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04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An ice hockey puck of mass 0.34 kg receives an impulse </a:t>
                </a:r>
                <a:r>
                  <a:rPr lang="en-US" b="1" dirty="0">
                    <a:latin typeface="Candara" panose="020E0502030303020204" pitchFamily="34" charset="0"/>
                  </a:rPr>
                  <a:t>Q </a:t>
                </a:r>
                <a:r>
                  <a:rPr lang="en-US" dirty="0">
                    <a:latin typeface="Candara" panose="020E0502030303020204" pitchFamily="34" charset="0"/>
                  </a:rPr>
                  <a:t>Ns . 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Immediately before the impulse the velocity of the puck is (5</a:t>
                </a:r>
                <a:r>
                  <a:rPr lang="en-US" b="1" dirty="0">
                    <a:latin typeface="Candara" panose="020E0502030303020204" pitchFamily="34" charset="0"/>
                  </a:rPr>
                  <a:t>i </a:t>
                </a:r>
                <a:r>
                  <a:rPr lang="en-US" dirty="0">
                    <a:latin typeface="Candara" panose="020E0502030303020204" pitchFamily="34" charset="0"/>
                  </a:rPr>
                  <a:t>+ 10</a:t>
                </a:r>
                <a:r>
                  <a:rPr lang="en-US" b="1" dirty="0">
                    <a:latin typeface="Candara" panose="020E0502030303020204" pitchFamily="34" charset="0"/>
                  </a:rPr>
                  <a:t>j</a:t>
                </a:r>
                <a:r>
                  <a:rPr lang="en-US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immediately afterwards its velocity is (7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– 15</a:t>
                </a:r>
                <a:r>
                  <a:rPr lang="en-GB" b="1" dirty="0">
                    <a:latin typeface="Candara" panose="020E0502030303020204" pitchFamily="34" charset="0"/>
                  </a:rPr>
                  <a:t>j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</a:t>
                </a:r>
                <a:r>
                  <a:rPr lang="en-GB" b="1" dirty="0">
                    <a:latin typeface="Candara" panose="020E0502030303020204" pitchFamily="34" charset="0"/>
                  </a:rPr>
                  <a:t>Q </a:t>
                </a:r>
                <a:r>
                  <a:rPr lang="en-GB" dirty="0">
                    <a:latin typeface="Candara" panose="020E0502030303020204" pitchFamily="34" charset="0"/>
                  </a:rPr>
                  <a:t>and the angle between </a:t>
                </a:r>
                <a:r>
                  <a:rPr lang="en-GB" b="1" dirty="0">
                    <a:latin typeface="Candara" panose="020E0502030303020204" pitchFamily="34" charset="0"/>
                  </a:rPr>
                  <a:t>Q </a:t>
                </a:r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r="-1867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An ice hockey puck of mass 0.17 kg receives an impulse </a:t>
                </a:r>
                <a:r>
                  <a:rPr lang="en-US" b="1" dirty="0">
                    <a:latin typeface="Candara" panose="020E0502030303020204" pitchFamily="34" charset="0"/>
                  </a:rPr>
                  <a:t>Q </a:t>
                </a:r>
                <a:r>
                  <a:rPr lang="en-US" dirty="0">
                    <a:latin typeface="Candara" panose="020E0502030303020204" pitchFamily="34" charset="0"/>
                  </a:rPr>
                  <a:t>Ns . 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Immediately before the impulse the velocity of the puck is (10</a:t>
                </a:r>
                <a:r>
                  <a:rPr lang="en-US" b="1" dirty="0">
                    <a:latin typeface="Candara" panose="020E0502030303020204" pitchFamily="34" charset="0"/>
                  </a:rPr>
                  <a:t>i </a:t>
                </a:r>
                <a:r>
                  <a:rPr lang="en-US" dirty="0">
                    <a:latin typeface="Candara" panose="020E0502030303020204" pitchFamily="34" charset="0"/>
                  </a:rPr>
                  <a:t>+ 5</a:t>
                </a:r>
                <a:r>
                  <a:rPr lang="en-US" b="1" dirty="0">
                    <a:latin typeface="Candara" panose="020E0502030303020204" pitchFamily="34" charset="0"/>
                  </a:rPr>
                  <a:t>j</a:t>
                </a:r>
                <a:r>
                  <a:rPr lang="en-US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immediately afterwards its velocity is (15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– 7</a:t>
                </a:r>
                <a:r>
                  <a:rPr lang="en-GB" b="1" dirty="0">
                    <a:latin typeface="Candara" panose="020E0502030303020204" pitchFamily="34" charset="0"/>
                  </a:rPr>
                  <a:t>j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</a:t>
                </a:r>
                <a:r>
                  <a:rPr lang="en-GB" b="1" dirty="0">
                    <a:latin typeface="Candara" panose="020E0502030303020204" pitchFamily="34" charset="0"/>
                  </a:rPr>
                  <a:t>Q </a:t>
                </a:r>
                <a:r>
                  <a:rPr lang="en-GB" dirty="0">
                    <a:latin typeface="Candara" panose="020E0502030303020204" pitchFamily="34" charset="0"/>
                  </a:rPr>
                  <a:t>and the angle between </a:t>
                </a:r>
                <a:r>
                  <a:rPr lang="en-GB" b="1" dirty="0">
                    <a:latin typeface="Candara" panose="020E0502030303020204" pitchFamily="34" charset="0"/>
                  </a:rPr>
                  <a:t>Q </a:t>
                </a:r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r="-1733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242306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=2.21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Angle between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=67.4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423064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b="-1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8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1.1) Momentum in one direction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5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squash ball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44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74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hits a wall.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It rebounds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22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impulse exerted by the wall on the squash ball.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r="-933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squash ball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0.025 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22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+37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hits a wall.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It rebounds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−11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impulse exerted by the wall on the squash ball.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1200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14786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−0.3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−1.2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47866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19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collides with a particle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two particles coalesce and move as one particle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velocity of the combined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0.15 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collides with 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0.25 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two particles coalesce and move as one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velocity of the combined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4887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17.5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−8.75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437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Momentum = Mass x Velocity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Momentum = Mass x Velocity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F3D7AAD-41DB-4C6E-8AB7-6C221BCB60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9701" y="923330"/>
          <a:ext cx="42164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467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6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5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799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13 ms</a:t>
                      </a:r>
                      <a:r>
                        <a:rPr lang="en-GB" sz="16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65 kgms</a:t>
                      </a:r>
                      <a:r>
                        <a:rPr lang="en-GB" sz="16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1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3kg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4i + 7j ms</a:t>
                      </a:r>
                      <a:r>
                        <a:rPr lang="en-GB" sz="16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27562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9FE2E96-AE5C-4961-96AE-8CA15FBFBAE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49799" y="923330"/>
          <a:ext cx="42164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467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andara" panose="020E0502030303020204" pitchFamily="34" charset="0"/>
                        </a:rPr>
                        <a:t>7i + 7j ms</a:t>
                      </a:r>
                      <a:r>
                        <a:rPr lang="en-GB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ndara" panose="020E0502030303020204" pitchFamily="34" charset="0"/>
                        </a:rPr>
                        <a:t>1.4i + 1.4j kgms</a:t>
                      </a:r>
                      <a:r>
                        <a:rPr lang="en-GB" sz="1400" baseline="30000" dirty="0">
                          <a:latin typeface="Candara" panose="020E0502030303020204" pitchFamily="34" charset="0"/>
                        </a:rPr>
                        <a:t>-1</a:t>
                      </a:r>
                      <a:endParaRPr lang="en-GB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05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0.002 tonnes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Candara" panose="020E0502030303020204" pitchFamily="34" charset="0"/>
                        </a:rPr>
                        <a:t>6i + 18j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753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600g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andara" panose="020E0502030303020204" pitchFamily="34" charset="0"/>
                        </a:rPr>
                        <a:t>36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58865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B4B63AB-AA6B-4EDE-BA7E-721A2B88518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49799" y="923330"/>
          <a:ext cx="42164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467">
                  <a:extLst>
                    <a:ext uri="{9D8B030D-6E8A-4147-A177-3AD203B41FA5}">
                      <a16:colId xmlns:a16="http://schemas.microsoft.com/office/drawing/2014/main" val="788518759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3322607744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184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Momentum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6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523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0 ms</a:t>
                      </a:r>
                      <a:r>
                        <a:rPr lang="en-GB" sz="1600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9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0.2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7i + 7j ms</a:t>
                      </a:r>
                      <a:r>
                        <a:rPr lang="en-GB" baseline="300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1.4i + 1.4j kgms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sz="140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05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0.002 tonnes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3i + 9j ms</a:t>
                      </a:r>
                      <a:r>
                        <a:rPr lang="en-GB" sz="1600" baseline="300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-1</a:t>
                      </a:r>
                      <a:endPara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6i + 18j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753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600g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36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6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588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impulse exerted on the object: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exerted on an object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ball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was travelling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hit, and slows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without changing direction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The momentum before impact is 6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+ 3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 and the momentum after impact is 10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+ 5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5355312"/>
              </a:xfrm>
              <a:prstGeom prst="rect">
                <a:avLst/>
              </a:prstGeom>
              <a:blipFill>
                <a:blip r:embed="rId2"/>
                <a:stretch>
                  <a:fillRect l="-1067" t="-683" r="-1200" b="-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impulse exerted on the object: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rocket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travelling at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2000 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hits the ground and stops.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ball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was travelling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hit and returns in the opposite direction at a speed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The momentum before impact is 6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- 5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 and the momentum after impact is -10</a:t>
                </a:r>
                <a:r>
                  <a:rPr lang="en-GB" b="1" dirty="0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 + 5</a:t>
                </a:r>
                <a:r>
                  <a:rPr lang="en-GB" b="1" dirty="0">
                    <a:latin typeface="Candara" panose="020E0502030303020204" pitchFamily="34" charset="0"/>
                  </a:rPr>
                  <a:t>j </a:t>
                </a:r>
                <a:r>
                  <a:rPr lang="en-GB" dirty="0">
                    <a:latin typeface="Candara" panose="020E0502030303020204" pitchFamily="34" charset="0"/>
                  </a:rPr>
                  <a:t>Ns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355312"/>
              </a:xfrm>
              <a:prstGeom prst="rect">
                <a:avLst/>
              </a:prstGeom>
              <a:blipFill>
                <a:blip r:embed="rId3"/>
                <a:stretch>
                  <a:fillRect l="-1200" t="-569" r="-2000" b="-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441835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200000 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48 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441835"/>
                <a:ext cx="4572000" cy="4524315"/>
              </a:xfrm>
              <a:prstGeom prst="rect">
                <a:avLst/>
              </a:prstGeom>
              <a:blipFill>
                <a:blip r:embed="rId4"/>
                <a:stretch>
                  <a:fillRect b="-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1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ball of mass 0.4 kg hits a vertical wall at right angles with a speed of 7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The ball rebounds with speed 5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magnitude of the impulse exerted on the wall by the ball.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ball of mass 0.2 kg hits a vertical wall at right angles with a speed of 3.5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The ball rebounds with speed 2.5 ms</a:t>
            </a:r>
            <a:r>
              <a:rPr lang="en-GB" baseline="30000" dirty="0">
                <a:latin typeface="Candara" panose="020E0502030303020204" pitchFamily="34" charset="0"/>
              </a:rPr>
              <a:t>-1</a:t>
            </a:r>
            <a:r>
              <a:rPr lang="en-GB" dirty="0">
                <a:latin typeface="Candara" panose="020E0502030303020204" pitchFamily="34" charset="0"/>
              </a:rPr>
              <a:t>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magnitude of the impulse exerted on the wall by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93480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934802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53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 respectively, are moving in opposite directions along the same straight horizontal line so that the particles collide directly.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collision, the speeds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In the collision the direction of motion of each particle is reversed and, immediately after the collision, the speed of each particle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the impulse exerted by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on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the collision.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r="-533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kg respectively, are moving in opposite directions along the same straight horizontal line so that the particles collide directly.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Immediately before the collision, the speeds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In the collision the direction of motion of each particle is reversed and, immediately after the collision, the speed of each particle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the impulse exerted by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on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the collision.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93319"/>
              </a:xfrm>
              <a:prstGeom prst="rect">
                <a:avLst/>
              </a:prstGeom>
              <a:blipFill>
                <a:blip r:embed="rId3"/>
                <a:stretch>
                  <a:fillRect l="-1200" t="-825" r="-400" b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0584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0584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69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1.2) Conservation of momentum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2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B802D796-59C0-401F-80BB-0EBF30367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191" y="1508478"/>
            <a:ext cx="3407209" cy="14575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6892CE2-7D1E-41B8-AE15-1D67593BBD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9191" y="1508478"/>
            <a:ext cx="3467584" cy="145752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785BA3-1FE9-4B61-8854-D2A0D4CC53D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6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value of the unknown in the following isolated systems. All velocities are marked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all masses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9D2E1C3-57BC-4686-A419-64C370393F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8243" y="1534808"/>
            <a:ext cx="3429479" cy="15718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9D5504-4DA7-4DB2-B3AB-AE7457C789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213" y="1525281"/>
            <a:ext cx="3391373" cy="15813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B05D371-D444-4F7D-8DB0-73DF64D26AD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 used with permission from DrFrostMaths: </a:t>
            </a:r>
            <a:r>
              <a:rPr lang="en-GB" sz="1400" dirty="0">
                <a:latin typeface="Candara" panose="020E0502030303020204" pitchFamily="34" charset="0"/>
                <a:hlinkClick r:id="rId7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13834</TotalTime>
  <Words>2665</Words>
  <Application>Microsoft Office PowerPoint</Application>
  <PresentationFormat>On-screen Show (4:3)</PresentationFormat>
  <Paragraphs>242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Candara</vt:lpstr>
      <vt:lpstr>Office Theme</vt:lpstr>
      <vt:lpstr>1) Momentum and impulse</vt:lpstr>
      <vt:lpstr>1.1) Momentum in one direction</vt:lpstr>
      <vt:lpstr>PowerPoint Presentation</vt:lpstr>
      <vt:lpstr>PowerPoint Presentation</vt:lpstr>
      <vt:lpstr>PowerPoint Presentation</vt:lpstr>
      <vt:lpstr>PowerPoint Presentation</vt:lpstr>
      <vt:lpstr>1.2) Conservation of momentum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1.3) Momentum as a vector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2021-08-29T22:21:05Z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