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07" autoAdjust="0"/>
    <p:restoredTop sz="95422" autoAdjust="0"/>
  </p:normalViewPr>
  <p:slideViewPr>
    <p:cSldViewPr>
      <p:cViewPr>
        <p:scale>
          <a:sx n="66" d="100"/>
          <a:sy n="66" d="100"/>
        </p:scale>
        <p:origin x="3114" y="10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7BFCD8-8C54-4C96-8EEC-621A6D3B983D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CDFEB-5B8F-413C-A280-B5C2B678AAB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774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562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921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621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02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057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014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387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21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345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295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753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16016" y="-127601"/>
            <a:ext cx="4372736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50" b="1" i="1" dirty="0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@</a:t>
            </a:r>
            <a:r>
              <a:rPr lang="en-GB" sz="4050" b="1" i="1" dirty="0" err="1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westiesworkshop</a:t>
            </a:r>
            <a:endParaRPr lang="en-GB" sz="4050" b="1" i="1" dirty="0">
              <a:solidFill>
                <a:schemeClr val="tx2">
                  <a:lumMod val="60000"/>
                  <a:lumOff val="40000"/>
                  <a:alpha val="3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100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slide" Target="slide10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slide" Target="slide6.xml"/><Relationship Id="rId4" Type="http://schemas.openxmlformats.org/officeDocument/2006/relationships/slide" Target="slide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slide" Target="slide1.xml"/><Relationship Id="rId4" Type="http://schemas.openxmlformats.org/officeDocument/2006/relationships/slide" Target="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slide" Target="slide10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.xml"/><Relationship Id="rId3" Type="http://schemas.openxmlformats.org/officeDocument/2006/relationships/image" Target="../media/image2.png"/><Relationship Id="rId7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slide" Target="slide4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slide" Target="slide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1.xml"/><Relationship Id="rId3" Type="http://schemas.openxmlformats.org/officeDocument/2006/relationships/image" Target="../media/image11.png"/><Relationship Id="rId7" Type="http://schemas.openxmlformats.org/officeDocument/2006/relationships/slide" Target="slide6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14.png"/><Relationship Id="rId4" Type="http://schemas.openxmlformats.org/officeDocument/2006/relationships/image" Target="../media/image12.png"/><Relationship Id="rId9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slide" Target="slide6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slide" Target="slide1.xml"/><Relationship Id="rId4" Type="http://schemas.openxmlformats.org/officeDocument/2006/relationships/slide" Target="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slide" Target="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hlinkClick r:id="rId2" action="ppaction://hlinksldjump"/>
          </p:cNvPr>
          <p:cNvSpPr/>
          <p:nvPr/>
        </p:nvSpPr>
        <p:spPr>
          <a:xfrm>
            <a:off x="1763688" y="35483"/>
            <a:ext cx="194421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FDPR mixed context</a:t>
            </a:r>
          </a:p>
        </p:txBody>
      </p:sp>
      <p:sp>
        <p:nvSpPr>
          <p:cNvPr id="10" name="Rectangle 9">
            <a:hlinkClick r:id="rId3" action="ppaction://hlinksldjump"/>
          </p:cNvPr>
          <p:cNvSpPr/>
          <p:nvPr/>
        </p:nvSpPr>
        <p:spPr>
          <a:xfrm>
            <a:off x="3023936" y="3321040"/>
            <a:ext cx="972000" cy="468000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100000">
                <a:schemeClr val="accent2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latin typeface="Comic Sans MS" panose="030F0702030302020204" pitchFamily="66" charset="0"/>
              </a:rPr>
              <a:t>SAM</a:t>
            </a:r>
            <a:endParaRPr lang="en-GB" sz="1200" b="1" dirty="0">
              <a:latin typeface="Comic Sans MS" panose="030F0702030302020204" pitchFamily="66" charset="0"/>
            </a:endParaRPr>
          </a:p>
          <a:p>
            <a:pPr algn="ctr"/>
            <a:r>
              <a:rPr lang="en-GB" sz="1200" b="1" dirty="0">
                <a:latin typeface="Comic Sans MS" panose="030F0702030302020204" pitchFamily="66" charset="0"/>
              </a:rPr>
              <a:t>2</a:t>
            </a:r>
            <a:r>
              <a:rPr lang="en-GB" sz="1200" b="1" dirty="0" smtClean="0">
                <a:latin typeface="Comic Sans MS" panose="030F0702030302020204" pitchFamily="66" charset="0"/>
              </a:rPr>
              <a:t>H Q15*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8FD22DA1-47EC-4BD8-99AE-8CFE213B4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624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GB" sz="4800" dirty="0">
                <a:latin typeface="Comic Sans MS" panose="030F0702030302020204" pitchFamily="66" charset="0"/>
              </a:rPr>
              <a:t>FDPR mixed context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98D4CCE-AB03-455E-BD97-B0C1C6AF705E}"/>
              </a:ext>
            </a:extLst>
          </p:cNvPr>
          <p:cNvSpPr/>
          <p:nvPr/>
        </p:nvSpPr>
        <p:spPr>
          <a:xfrm>
            <a:off x="52650" y="6504733"/>
            <a:ext cx="990958" cy="297174"/>
          </a:xfrm>
          <a:prstGeom prst="rect">
            <a:avLst/>
          </a:prstGeom>
          <a:solidFill>
            <a:schemeClr val="accent6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Fractions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4E4B865-3D05-4FB3-A92E-60C9AC88F857}"/>
              </a:ext>
            </a:extLst>
          </p:cNvPr>
          <p:cNvSpPr/>
          <p:nvPr/>
        </p:nvSpPr>
        <p:spPr>
          <a:xfrm>
            <a:off x="1132770" y="6516202"/>
            <a:ext cx="990958" cy="29717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Decimals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BECA776-A627-46A2-B50D-123A3BAC715B}"/>
              </a:ext>
            </a:extLst>
          </p:cNvPr>
          <p:cNvSpPr/>
          <p:nvPr/>
        </p:nvSpPr>
        <p:spPr>
          <a:xfrm>
            <a:off x="2212890" y="6525344"/>
            <a:ext cx="1278990" cy="29717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Percentages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3C5ED9D-26D3-4346-8A68-89FC2246D295}"/>
              </a:ext>
            </a:extLst>
          </p:cNvPr>
          <p:cNvSpPr/>
          <p:nvPr/>
        </p:nvSpPr>
        <p:spPr>
          <a:xfrm>
            <a:off x="3581042" y="6525344"/>
            <a:ext cx="756878" cy="29717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Ratios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98D4CCE-AB03-455E-BD97-B0C1C6AF705E}"/>
              </a:ext>
            </a:extLst>
          </p:cNvPr>
          <p:cNvSpPr/>
          <p:nvPr/>
        </p:nvSpPr>
        <p:spPr>
          <a:xfrm>
            <a:off x="4427984" y="6525344"/>
            <a:ext cx="1224136" cy="29717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*And Surds!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6" name="Rectangle 15">
            <a:hlinkClick r:id="rId4" action="ppaction://hlinksldjump"/>
          </p:cNvPr>
          <p:cNvSpPr/>
          <p:nvPr/>
        </p:nvSpPr>
        <p:spPr>
          <a:xfrm>
            <a:off x="5292080" y="2492896"/>
            <a:ext cx="972000" cy="468000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100000">
                <a:schemeClr val="accent1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latin typeface="Comic Sans MS" panose="030F0702030302020204" pitchFamily="66" charset="0"/>
              </a:rPr>
              <a:t>June 2017</a:t>
            </a:r>
            <a:endParaRPr lang="en-GB" sz="1200" b="1" dirty="0">
              <a:latin typeface="Comic Sans MS" panose="030F0702030302020204" pitchFamily="66" charset="0"/>
            </a:endParaRPr>
          </a:p>
          <a:p>
            <a:pPr algn="ctr"/>
            <a:r>
              <a:rPr lang="en-GB" sz="1200" b="1" dirty="0">
                <a:latin typeface="Comic Sans MS" panose="030F0702030302020204" pitchFamily="66" charset="0"/>
              </a:rPr>
              <a:t>3</a:t>
            </a:r>
            <a:r>
              <a:rPr lang="en-GB" sz="1200" b="1" dirty="0" smtClean="0">
                <a:latin typeface="Comic Sans MS" panose="030F0702030302020204" pitchFamily="66" charset="0"/>
              </a:rPr>
              <a:t>H Q4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  <p:sp>
        <p:nvSpPr>
          <p:cNvPr id="21" name="Rectangle 20">
            <a:hlinkClick r:id="rId5" action="ppaction://hlinksldjump"/>
          </p:cNvPr>
          <p:cNvSpPr/>
          <p:nvPr/>
        </p:nvSpPr>
        <p:spPr>
          <a:xfrm>
            <a:off x="5292080" y="3033008"/>
            <a:ext cx="972000" cy="468000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100000">
                <a:schemeClr val="accent1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latin typeface="Comic Sans MS" panose="030F0702030302020204" pitchFamily="66" charset="0"/>
              </a:rPr>
              <a:t>Nov 2017</a:t>
            </a:r>
            <a:endParaRPr lang="en-GB" sz="1200" b="1" dirty="0">
              <a:latin typeface="Comic Sans MS" panose="030F0702030302020204" pitchFamily="66" charset="0"/>
            </a:endParaRPr>
          </a:p>
          <a:p>
            <a:pPr algn="ctr"/>
            <a:r>
              <a:rPr lang="en-GB" sz="1200" b="1" dirty="0">
                <a:latin typeface="Comic Sans MS" panose="030F0702030302020204" pitchFamily="66" charset="0"/>
              </a:rPr>
              <a:t>3</a:t>
            </a:r>
            <a:r>
              <a:rPr lang="en-GB" sz="1200" b="1" dirty="0" smtClean="0">
                <a:latin typeface="Comic Sans MS" panose="030F0702030302020204" pitchFamily="66" charset="0"/>
              </a:rPr>
              <a:t>H Q6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  <p:sp>
        <p:nvSpPr>
          <p:cNvPr id="25" name="Rectangle 24">
            <a:hlinkClick r:id="rId6" action="ppaction://hlinksldjump"/>
          </p:cNvPr>
          <p:cNvSpPr/>
          <p:nvPr/>
        </p:nvSpPr>
        <p:spPr>
          <a:xfrm>
            <a:off x="5292080" y="3573016"/>
            <a:ext cx="972000" cy="468000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100000">
                <a:srgbClr val="7030A0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latin typeface="Comic Sans MS" panose="030F0702030302020204" pitchFamily="66" charset="0"/>
              </a:rPr>
              <a:t>June 2018</a:t>
            </a:r>
            <a:endParaRPr lang="en-GB" sz="1200" b="1" dirty="0">
              <a:latin typeface="Comic Sans MS" panose="030F0702030302020204" pitchFamily="66" charset="0"/>
            </a:endParaRPr>
          </a:p>
          <a:p>
            <a:pPr algn="ctr"/>
            <a:r>
              <a:rPr lang="en-GB" sz="1200" b="1" dirty="0">
                <a:latin typeface="Comic Sans MS" panose="030F0702030302020204" pitchFamily="66" charset="0"/>
              </a:rPr>
              <a:t>2</a:t>
            </a:r>
            <a:r>
              <a:rPr lang="en-GB" sz="1200" b="1" dirty="0" smtClean="0">
                <a:latin typeface="Comic Sans MS" panose="030F0702030302020204" pitchFamily="66" charset="0"/>
              </a:rPr>
              <a:t>H Q4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  <p:sp>
        <p:nvSpPr>
          <p:cNvPr id="26" name="Rectangle 25">
            <a:hlinkClick r:id="rId7" action="ppaction://hlinksldjump"/>
          </p:cNvPr>
          <p:cNvSpPr/>
          <p:nvPr/>
        </p:nvSpPr>
        <p:spPr>
          <a:xfrm>
            <a:off x="5292080" y="4113128"/>
            <a:ext cx="972000" cy="46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rgbClr val="7030A0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latin typeface="Comic Sans MS" panose="030F0702030302020204" pitchFamily="66" charset="0"/>
              </a:rPr>
              <a:t>June 2018</a:t>
            </a:r>
            <a:endParaRPr lang="en-GB" sz="1200" b="1" dirty="0">
              <a:latin typeface="Comic Sans MS" panose="030F0702030302020204" pitchFamily="66" charset="0"/>
            </a:endParaRPr>
          </a:p>
          <a:p>
            <a:pPr algn="ctr"/>
            <a:r>
              <a:rPr lang="en-GB" sz="1200" b="1" dirty="0" smtClean="0">
                <a:latin typeface="Comic Sans MS" panose="030F0702030302020204" pitchFamily="66" charset="0"/>
              </a:rPr>
              <a:t>3H Q2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0126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412094"/>
            <a:ext cx="7632848" cy="6113250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15" name="Rectangle 14">
            <a:hlinkClick r:id="rId4" action="ppaction://hlinksldjump"/>
          </p:cNvPr>
          <p:cNvSpPr/>
          <p:nvPr/>
        </p:nvSpPr>
        <p:spPr>
          <a:xfrm>
            <a:off x="4427984" y="35482"/>
            <a:ext cx="180020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2018 3H Q2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7" name="Straight Arrow Connector 16"/>
          <p:cNvCxnSpPr>
            <a:cxnSpLocks/>
            <a:endCxn id="15" idx="1"/>
          </p:cNvCxnSpPr>
          <p:nvPr/>
        </p:nvCxnSpPr>
        <p:spPr>
          <a:xfrm flipV="1">
            <a:off x="3635896" y="184069"/>
            <a:ext cx="79208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hlinkClick r:id="rId5" action="ppaction://hlinksldjump"/>
            <a:extLst>
              <a:ext uri="{FF2B5EF4-FFF2-40B4-BE49-F238E27FC236}">
                <a16:creationId xmlns:a16="http://schemas.microsoft.com/office/drawing/2014/main" id="{7891099C-DA22-46AA-8809-682E027A0734}"/>
              </a:ext>
            </a:extLst>
          </p:cNvPr>
          <p:cNvSpPr/>
          <p:nvPr/>
        </p:nvSpPr>
        <p:spPr>
          <a:xfrm>
            <a:off x="1763688" y="35483"/>
            <a:ext cx="194421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FDPR mixed context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7114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1628800"/>
            <a:ext cx="8640958" cy="2672296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24" name="Rectangle 23"/>
          <p:cNvSpPr/>
          <p:nvPr/>
        </p:nvSpPr>
        <p:spPr>
          <a:xfrm>
            <a:off x="251521" y="1628800"/>
            <a:ext cx="8640957" cy="26722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A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1" name="Rectangle 10">
            <a:hlinkClick r:id="rId4" action="ppaction://hlinksldjump"/>
          </p:cNvPr>
          <p:cNvSpPr/>
          <p:nvPr/>
        </p:nvSpPr>
        <p:spPr>
          <a:xfrm>
            <a:off x="4427984" y="35482"/>
            <a:ext cx="180020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2018 3H Q2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3" name="Straight Arrow Connector 12"/>
          <p:cNvCxnSpPr>
            <a:cxnSpLocks/>
            <a:endCxn id="11" idx="1"/>
          </p:cNvCxnSpPr>
          <p:nvPr/>
        </p:nvCxnSpPr>
        <p:spPr>
          <a:xfrm flipV="1">
            <a:off x="3635896" y="184069"/>
            <a:ext cx="79208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hlinkClick r:id="rId5" action="ppaction://hlinksldjump"/>
            <a:extLst>
              <a:ext uri="{FF2B5EF4-FFF2-40B4-BE49-F238E27FC236}">
                <a16:creationId xmlns:a16="http://schemas.microsoft.com/office/drawing/2014/main" id="{7891099C-DA22-46AA-8809-682E027A0734}"/>
              </a:ext>
            </a:extLst>
          </p:cNvPr>
          <p:cNvSpPr/>
          <p:nvPr/>
        </p:nvSpPr>
        <p:spPr>
          <a:xfrm>
            <a:off x="1763688" y="35483"/>
            <a:ext cx="194421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FDPR mixed context</a:t>
            </a:r>
          </a:p>
        </p:txBody>
      </p:sp>
    </p:spTree>
    <p:extLst>
      <p:ext uri="{BB962C8B-B14F-4D97-AF65-F5344CB8AC3E}">
        <p14:creationId xmlns:p14="http://schemas.microsoft.com/office/powerpoint/2010/main" val="640003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4110138"/>
            <a:ext cx="8640958" cy="19111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1" y="2041028"/>
            <a:ext cx="8640958" cy="2252068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grpSp>
        <p:nvGrpSpPr>
          <p:cNvPr id="10" name="Group 9"/>
          <p:cNvGrpSpPr/>
          <p:nvPr/>
        </p:nvGrpSpPr>
        <p:grpSpPr>
          <a:xfrm>
            <a:off x="107504" y="368660"/>
            <a:ext cx="648072" cy="648072"/>
            <a:chOff x="107504" y="368660"/>
            <a:chExt cx="648072" cy="648072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368660"/>
              <a:ext cx="648072" cy="648072"/>
            </a:xfrm>
            <a:prstGeom prst="rect">
              <a:avLst/>
            </a:prstGeom>
          </p:spPr>
        </p:pic>
        <p:cxnSp>
          <p:nvCxnSpPr>
            <p:cNvPr id="12" name="Straight Connector 11"/>
            <p:cNvCxnSpPr/>
            <p:nvPr/>
          </p:nvCxnSpPr>
          <p:spPr>
            <a:xfrm flipV="1">
              <a:off x="107504" y="368660"/>
              <a:ext cx="648072" cy="64807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1520" y="1124744"/>
            <a:ext cx="8640960" cy="981384"/>
          </a:xfrm>
          <a:prstGeom prst="rect">
            <a:avLst/>
          </a:prstGeom>
        </p:spPr>
      </p:pic>
      <p:sp>
        <p:nvSpPr>
          <p:cNvPr id="15" name="Rectangle 14">
            <a:hlinkClick r:id="rId7" action="ppaction://hlinksldjump"/>
          </p:cNvPr>
          <p:cNvSpPr/>
          <p:nvPr/>
        </p:nvSpPr>
        <p:spPr>
          <a:xfrm>
            <a:off x="4427984" y="35482"/>
            <a:ext cx="180020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SAM 2</a:t>
            </a:r>
            <a:r>
              <a:rPr lang="en-GB" sz="1400" b="1" dirty="0" smtClean="0">
                <a:latin typeface="Comic Sans MS" panose="030F0702030302020204" pitchFamily="66" charset="0"/>
              </a:rPr>
              <a:t>H Q15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7" name="Straight Arrow Connector 16"/>
          <p:cNvCxnSpPr>
            <a:cxnSpLocks/>
            <a:endCxn id="15" idx="1"/>
          </p:cNvCxnSpPr>
          <p:nvPr/>
        </p:nvCxnSpPr>
        <p:spPr>
          <a:xfrm flipV="1">
            <a:off x="3635896" y="184069"/>
            <a:ext cx="79208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hlinkClick r:id="rId8" action="ppaction://hlinksldjump"/>
            <a:extLst>
              <a:ext uri="{FF2B5EF4-FFF2-40B4-BE49-F238E27FC236}">
                <a16:creationId xmlns:a16="http://schemas.microsoft.com/office/drawing/2014/main" id="{7891099C-DA22-46AA-8809-682E027A0734}"/>
              </a:ext>
            </a:extLst>
          </p:cNvPr>
          <p:cNvSpPr/>
          <p:nvPr/>
        </p:nvSpPr>
        <p:spPr>
          <a:xfrm>
            <a:off x="1763688" y="35483"/>
            <a:ext cx="194421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FDPR mixed context</a:t>
            </a:r>
          </a:p>
        </p:txBody>
      </p:sp>
    </p:spTree>
    <p:extLst>
      <p:ext uri="{BB962C8B-B14F-4D97-AF65-F5344CB8AC3E}">
        <p14:creationId xmlns:p14="http://schemas.microsoft.com/office/powerpoint/2010/main" val="457033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1628800"/>
            <a:ext cx="8640958" cy="1798946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24" name="Rectangle 23"/>
          <p:cNvSpPr/>
          <p:nvPr/>
        </p:nvSpPr>
        <p:spPr>
          <a:xfrm>
            <a:off x="251521" y="1628800"/>
            <a:ext cx="8640957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51521" y="2420888"/>
            <a:ext cx="8640957" cy="10068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B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23" name="Rectangle 22">
            <a:hlinkClick r:id="rId4" action="ppaction://hlinksldjump"/>
          </p:cNvPr>
          <p:cNvSpPr/>
          <p:nvPr/>
        </p:nvSpPr>
        <p:spPr>
          <a:xfrm>
            <a:off x="4427984" y="35482"/>
            <a:ext cx="180020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SAM 2</a:t>
            </a:r>
            <a:r>
              <a:rPr lang="en-GB" sz="1400" b="1" dirty="0" smtClean="0">
                <a:latin typeface="Comic Sans MS" panose="030F0702030302020204" pitchFamily="66" charset="0"/>
              </a:rPr>
              <a:t>H Q15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5" name="Straight Arrow Connector 24"/>
          <p:cNvCxnSpPr>
            <a:cxnSpLocks/>
            <a:endCxn id="23" idx="1"/>
          </p:cNvCxnSpPr>
          <p:nvPr/>
        </p:nvCxnSpPr>
        <p:spPr>
          <a:xfrm flipV="1">
            <a:off x="3635896" y="184069"/>
            <a:ext cx="79208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>
            <a:hlinkClick r:id="rId5" action="ppaction://hlinksldjump"/>
            <a:extLst>
              <a:ext uri="{FF2B5EF4-FFF2-40B4-BE49-F238E27FC236}">
                <a16:creationId xmlns:a16="http://schemas.microsoft.com/office/drawing/2014/main" id="{7891099C-DA22-46AA-8809-682E027A0734}"/>
              </a:ext>
            </a:extLst>
          </p:cNvPr>
          <p:cNvSpPr/>
          <p:nvPr/>
        </p:nvSpPr>
        <p:spPr>
          <a:xfrm>
            <a:off x="1763688" y="35483"/>
            <a:ext cx="194421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FDPR mixed context</a:t>
            </a:r>
          </a:p>
        </p:txBody>
      </p:sp>
    </p:spTree>
    <p:extLst>
      <p:ext uri="{BB962C8B-B14F-4D97-AF65-F5344CB8AC3E}">
        <p14:creationId xmlns:p14="http://schemas.microsoft.com/office/powerpoint/2010/main" val="1094809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24" grpId="0" animBg="1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7" y="1202812"/>
            <a:ext cx="8352926" cy="4452376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  <p:sp>
        <p:nvSpPr>
          <p:cNvPr id="15" name="Rectangle 14">
            <a:hlinkClick r:id="rId5" action="ppaction://hlinksldjump"/>
          </p:cNvPr>
          <p:cNvSpPr/>
          <p:nvPr/>
        </p:nvSpPr>
        <p:spPr>
          <a:xfrm>
            <a:off x="4427984" y="35482"/>
            <a:ext cx="180020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2017 </a:t>
            </a:r>
            <a:r>
              <a:rPr lang="en-GB" sz="1400" b="1" dirty="0">
                <a:latin typeface="Comic Sans MS" panose="030F0702030302020204" pitchFamily="66" charset="0"/>
              </a:rPr>
              <a:t>3</a:t>
            </a:r>
            <a:r>
              <a:rPr lang="en-GB" sz="1400" b="1" dirty="0" smtClean="0">
                <a:latin typeface="Comic Sans MS" panose="030F0702030302020204" pitchFamily="66" charset="0"/>
              </a:rPr>
              <a:t>H Q4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7" name="Straight Arrow Connector 16"/>
          <p:cNvCxnSpPr>
            <a:cxnSpLocks/>
            <a:endCxn id="15" idx="1"/>
          </p:cNvCxnSpPr>
          <p:nvPr/>
        </p:nvCxnSpPr>
        <p:spPr>
          <a:xfrm flipV="1">
            <a:off x="3635896" y="184069"/>
            <a:ext cx="79208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hlinkClick r:id="rId6" action="ppaction://hlinksldjump"/>
            <a:extLst>
              <a:ext uri="{FF2B5EF4-FFF2-40B4-BE49-F238E27FC236}">
                <a16:creationId xmlns:a16="http://schemas.microsoft.com/office/drawing/2014/main" id="{7891099C-DA22-46AA-8809-682E027A0734}"/>
              </a:ext>
            </a:extLst>
          </p:cNvPr>
          <p:cNvSpPr/>
          <p:nvPr/>
        </p:nvSpPr>
        <p:spPr>
          <a:xfrm>
            <a:off x="1763688" y="35483"/>
            <a:ext cx="194421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FDPR mixed context</a:t>
            </a:r>
          </a:p>
        </p:txBody>
      </p:sp>
    </p:spTree>
    <p:extLst>
      <p:ext uri="{BB962C8B-B14F-4D97-AF65-F5344CB8AC3E}">
        <p14:creationId xmlns:p14="http://schemas.microsoft.com/office/powerpoint/2010/main" val="2608770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1628800"/>
            <a:ext cx="8640958" cy="2964050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24" name="Rectangle 23"/>
          <p:cNvSpPr/>
          <p:nvPr/>
        </p:nvSpPr>
        <p:spPr>
          <a:xfrm>
            <a:off x="251521" y="1628800"/>
            <a:ext cx="8640957" cy="29640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3" name="Rectangle 12">
            <a:hlinkClick r:id="rId4" action="ppaction://hlinksldjump"/>
          </p:cNvPr>
          <p:cNvSpPr/>
          <p:nvPr/>
        </p:nvSpPr>
        <p:spPr>
          <a:xfrm>
            <a:off x="4427984" y="35482"/>
            <a:ext cx="180020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2017 </a:t>
            </a:r>
            <a:r>
              <a:rPr lang="en-GB" sz="1400" b="1" dirty="0">
                <a:latin typeface="Comic Sans MS" panose="030F0702030302020204" pitchFamily="66" charset="0"/>
              </a:rPr>
              <a:t>3</a:t>
            </a:r>
            <a:r>
              <a:rPr lang="en-GB" sz="1400" b="1" dirty="0" smtClean="0">
                <a:latin typeface="Comic Sans MS" panose="030F0702030302020204" pitchFamily="66" charset="0"/>
              </a:rPr>
              <a:t>H Q4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4" name="Straight Arrow Connector 13"/>
          <p:cNvCxnSpPr>
            <a:cxnSpLocks/>
            <a:endCxn id="13" idx="1"/>
          </p:cNvCxnSpPr>
          <p:nvPr/>
        </p:nvCxnSpPr>
        <p:spPr>
          <a:xfrm flipV="1">
            <a:off x="3635896" y="184069"/>
            <a:ext cx="79208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hlinkClick r:id="rId5" action="ppaction://hlinksldjump"/>
            <a:extLst>
              <a:ext uri="{FF2B5EF4-FFF2-40B4-BE49-F238E27FC236}">
                <a16:creationId xmlns:a16="http://schemas.microsoft.com/office/drawing/2014/main" id="{7891099C-DA22-46AA-8809-682E027A0734}"/>
              </a:ext>
            </a:extLst>
          </p:cNvPr>
          <p:cNvSpPr/>
          <p:nvPr/>
        </p:nvSpPr>
        <p:spPr>
          <a:xfrm>
            <a:off x="1763688" y="35483"/>
            <a:ext cx="194421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FDPR mixed context</a:t>
            </a:r>
          </a:p>
        </p:txBody>
      </p:sp>
    </p:spTree>
    <p:extLst>
      <p:ext uri="{BB962C8B-B14F-4D97-AF65-F5344CB8AC3E}">
        <p14:creationId xmlns:p14="http://schemas.microsoft.com/office/powerpoint/2010/main" val="1207864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8" y="4492972"/>
            <a:ext cx="6336704" cy="232040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3649" y="3789040"/>
            <a:ext cx="6336702" cy="176117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03648" y="2166656"/>
            <a:ext cx="6336704" cy="2198448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  <p:sp>
        <p:nvSpPr>
          <p:cNvPr id="15" name="Rectangle 14">
            <a:hlinkClick r:id="rId7" action="ppaction://hlinksldjump"/>
          </p:cNvPr>
          <p:cNvSpPr/>
          <p:nvPr/>
        </p:nvSpPr>
        <p:spPr>
          <a:xfrm>
            <a:off x="4427984" y="35482"/>
            <a:ext cx="180020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 </a:t>
            </a:r>
            <a:r>
              <a:rPr lang="en-GB" sz="1400" b="1" dirty="0">
                <a:latin typeface="Comic Sans MS" panose="030F0702030302020204" pitchFamily="66" charset="0"/>
              </a:rPr>
              <a:t>3</a:t>
            </a:r>
            <a:r>
              <a:rPr lang="en-GB" sz="1400" b="1" dirty="0" smtClean="0">
                <a:latin typeface="Comic Sans MS" panose="030F0702030302020204" pitchFamily="66" charset="0"/>
              </a:rPr>
              <a:t>H Q6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7" name="Straight Arrow Connector 16"/>
          <p:cNvCxnSpPr>
            <a:cxnSpLocks/>
            <a:endCxn id="15" idx="1"/>
          </p:cNvCxnSpPr>
          <p:nvPr/>
        </p:nvCxnSpPr>
        <p:spPr>
          <a:xfrm flipV="1">
            <a:off x="3635896" y="184069"/>
            <a:ext cx="79208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hlinkClick r:id="rId8" action="ppaction://hlinksldjump"/>
            <a:extLst>
              <a:ext uri="{FF2B5EF4-FFF2-40B4-BE49-F238E27FC236}">
                <a16:creationId xmlns:a16="http://schemas.microsoft.com/office/drawing/2014/main" id="{7891099C-DA22-46AA-8809-682E027A0734}"/>
              </a:ext>
            </a:extLst>
          </p:cNvPr>
          <p:cNvSpPr/>
          <p:nvPr/>
        </p:nvSpPr>
        <p:spPr>
          <a:xfrm>
            <a:off x="1763688" y="35483"/>
            <a:ext cx="194421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FDPR mixed context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403648" y="404664"/>
            <a:ext cx="6336704" cy="197154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403648" y="5543954"/>
            <a:ext cx="6336704" cy="909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2238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3053628"/>
            <a:ext cx="8640958" cy="203155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2" y="1052736"/>
            <a:ext cx="8640956" cy="1934788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24" name="Rectangle 23"/>
          <p:cNvSpPr/>
          <p:nvPr/>
        </p:nvSpPr>
        <p:spPr>
          <a:xfrm>
            <a:off x="251521" y="1052736"/>
            <a:ext cx="8640957" cy="8452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A (</a:t>
            </a:r>
            <a:r>
              <a:rPr lang="en-GB" sz="1400" b="1" dirty="0" err="1" smtClean="0">
                <a:latin typeface="Comic Sans MS" panose="030F0702030302020204" pitchFamily="66" charset="0"/>
              </a:rPr>
              <a:t>i</a:t>
            </a:r>
            <a:r>
              <a:rPr lang="en-GB" sz="1400" b="1" dirty="0" smtClean="0">
                <a:latin typeface="Comic Sans MS" panose="030F0702030302020204" pitchFamily="66" charset="0"/>
              </a:rPr>
              <a:t>)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1" name="Rectangle 10">
            <a:hlinkClick r:id="rId5" action="ppaction://hlinksldjump"/>
          </p:cNvPr>
          <p:cNvSpPr/>
          <p:nvPr/>
        </p:nvSpPr>
        <p:spPr>
          <a:xfrm>
            <a:off x="4427984" y="35482"/>
            <a:ext cx="180020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 </a:t>
            </a:r>
            <a:r>
              <a:rPr lang="en-GB" sz="1400" b="1" dirty="0">
                <a:latin typeface="Comic Sans MS" panose="030F0702030302020204" pitchFamily="66" charset="0"/>
              </a:rPr>
              <a:t>3</a:t>
            </a:r>
            <a:r>
              <a:rPr lang="en-GB" sz="1400" b="1" dirty="0" smtClean="0">
                <a:latin typeface="Comic Sans MS" panose="030F0702030302020204" pitchFamily="66" charset="0"/>
              </a:rPr>
              <a:t>H Q6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8" name="Straight Arrow Connector 17"/>
          <p:cNvCxnSpPr>
            <a:cxnSpLocks/>
            <a:endCxn id="11" idx="1"/>
          </p:cNvCxnSpPr>
          <p:nvPr/>
        </p:nvCxnSpPr>
        <p:spPr>
          <a:xfrm flipV="1">
            <a:off x="3635896" y="184069"/>
            <a:ext cx="79208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hlinkClick r:id="rId6" action="ppaction://hlinksldjump"/>
            <a:extLst>
              <a:ext uri="{FF2B5EF4-FFF2-40B4-BE49-F238E27FC236}">
                <a16:creationId xmlns:a16="http://schemas.microsoft.com/office/drawing/2014/main" id="{7891099C-DA22-46AA-8809-682E027A0734}"/>
              </a:ext>
            </a:extLst>
          </p:cNvPr>
          <p:cNvSpPr/>
          <p:nvPr/>
        </p:nvSpPr>
        <p:spPr>
          <a:xfrm>
            <a:off x="1763688" y="35483"/>
            <a:ext cx="194421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FDPR mixed context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51521" y="1897982"/>
            <a:ext cx="8640957" cy="10895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A (ii)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51521" y="3018114"/>
            <a:ext cx="8640957" cy="20670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B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1761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4" grpId="0" animBg="1"/>
      <p:bldP spid="22" grpId="0" animBg="1"/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908720"/>
            <a:ext cx="8064896" cy="5523498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15" name="Rectangle 14">
            <a:hlinkClick r:id="rId4" action="ppaction://hlinksldjump"/>
          </p:cNvPr>
          <p:cNvSpPr/>
          <p:nvPr/>
        </p:nvSpPr>
        <p:spPr>
          <a:xfrm>
            <a:off x="4427984" y="35482"/>
            <a:ext cx="180020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2018 2H Q4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7" name="Straight Arrow Connector 16"/>
          <p:cNvCxnSpPr>
            <a:cxnSpLocks/>
            <a:endCxn id="15" idx="1"/>
          </p:cNvCxnSpPr>
          <p:nvPr/>
        </p:nvCxnSpPr>
        <p:spPr>
          <a:xfrm flipV="1">
            <a:off x="3635896" y="184069"/>
            <a:ext cx="79208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hlinkClick r:id="rId5" action="ppaction://hlinksldjump"/>
            <a:extLst>
              <a:ext uri="{FF2B5EF4-FFF2-40B4-BE49-F238E27FC236}">
                <a16:creationId xmlns:a16="http://schemas.microsoft.com/office/drawing/2014/main" id="{7891099C-DA22-46AA-8809-682E027A0734}"/>
              </a:ext>
            </a:extLst>
          </p:cNvPr>
          <p:cNvSpPr/>
          <p:nvPr/>
        </p:nvSpPr>
        <p:spPr>
          <a:xfrm>
            <a:off x="1763688" y="35483"/>
            <a:ext cx="194421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FDPR mixed context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107504" y="368660"/>
            <a:ext cx="648072" cy="648072"/>
            <a:chOff x="107504" y="368660"/>
            <a:chExt cx="648072" cy="648072"/>
          </a:xfrm>
        </p:grpSpPr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368660"/>
              <a:ext cx="648072" cy="648072"/>
            </a:xfrm>
            <a:prstGeom prst="rect">
              <a:avLst/>
            </a:prstGeom>
          </p:spPr>
        </p:pic>
        <p:cxnSp>
          <p:nvCxnSpPr>
            <p:cNvPr id="22" name="Straight Connector 21"/>
            <p:cNvCxnSpPr/>
            <p:nvPr/>
          </p:nvCxnSpPr>
          <p:spPr>
            <a:xfrm flipV="1">
              <a:off x="107504" y="368660"/>
              <a:ext cx="648072" cy="64807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34651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1772816"/>
            <a:ext cx="8640958" cy="1680474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24" name="Rectangle 23"/>
          <p:cNvSpPr/>
          <p:nvPr/>
        </p:nvSpPr>
        <p:spPr>
          <a:xfrm>
            <a:off x="251521" y="1772816"/>
            <a:ext cx="8640957" cy="16804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A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4" name="Rectangle 13">
            <a:hlinkClick r:id="rId4" action="ppaction://hlinksldjump"/>
          </p:cNvPr>
          <p:cNvSpPr/>
          <p:nvPr/>
        </p:nvSpPr>
        <p:spPr>
          <a:xfrm>
            <a:off x="4427984" y="35482"/>
            <a:ext cx="180020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2018 2H Q4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5" name="Straight Arrow Connector 14"/>
          <p:cNvCxnSpPr>
            <a:cxnSpLocks/>
            <a:endCxn id="14" idx="1"/>
          </p:cNvCxnSpPr>
          <p:nvPr/>
        </p:nvCxnSpPr>
        <p:spPr>
          <a:xfrm flipV="1">
            <a:off x="3635896" y="184069"/>
            <a:ext cx="79208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hlinkClick r:id="rId5" action="ppaction://hlinksldjump"/>
            <a:extLst>
              <a:ext uri="{FF2B5EF4-FFF2-40B4-BE49-F238E27FC236}">
                <a16:creationId xmlns:a16="http://schemas.microsoft.com/office/drawing/2014/main" id="{7891099C-DA22-46AA-8809-682E027A0734}"/>
              </a:ext>
            </a:extLst>
          </p:cNvPr>
          <p:cNvSpPr/>
          <p:nvPr/>
        </p:nvSpPr>
        <p:spPr>
          <a:xfrm>
            <a:off x="1763688" y="35483"/>
            <a:ext cx="194421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FDPR mixed context</a:t>
            </a:r>
          </a:p>
        </p:txBody>
      </p:sp>
    </p:spTree>
    <p:extLst>
      <p:ext uri="{BB962C8B-B14F-4D97-AF65-F5344CB8AC3E}">
        <p14:creationId xmlns:p14="http://schemas.microsoft.com/office/powerpoint/2010/main" val="10459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DD6E32EB-A9AF-45F8-9785-844968F8E7EE}" vid="{2BADE76B-216B-4B87-874A-BBB383BCD1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31694</TotalTime>
  <Words>116</Words>
  <Application>Microsoft Office PowerPoint</Application>
  <PresentationFormat>On-screen Show (4:3)</PresentationFormat>
  <Paragraphs>45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Comic Sans MS</vt:lpstr>
      <vt:lpstr>Theme1</vt:lpstr>
      <vt:lpstr>FDPR mixed context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Old IGCSE Past Paper Questions</dc:title>
  <dc:creator>Gareth</dc:creator>
  <cp:lastModifiedBy>gareth westwater</cp:lastModifiedBy>
  <cp:revision>2818</cp:revision>
  <cp:lastPrinted>2019-03-09T08:19:56Z</cp:lastPrinted>
  <dcterms:created xsi:type="dcterms:W3CDTF">2014-02-21T20:01:10Z</dcterms:created>
  <dcterms:modified xsi:type="dcterms:W3CDTF">2020-11-10T16:45:46Z</dcterms:modified>
</cp:coreProperties>
</file>