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256" r:id="rId2"/>
    <p:sldId id="257" r:id="rId3"/>
    <p:sldId id="437" r:id="rId4"/>
    <p:sldId id="438" r:id="rId5"/>
    <p:sldId id="30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423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424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425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426" r:id="rId83"/>
    <p:sldId id="337" r:id="rId84"/>
    <p:sldId id="338" r:id="rId85"/>
    <p:sldId id="339" r:id="rId86"/>
    <p:sldId id="340" r:id="rId87"/>
    <p:sldId id="427" r:id="rId88"/>
    <p:sldId id="341" r:id="rId89"/>
    <p:sldId id="349" r:id="rId90"/>
    <p:sldId id="343" r:id="rId91"/>
    <p:sldId id="344" r:id="rId92"/>
    <p:sldId id="345" r:id="rId93"/>
    <p:sldId id="346" r:id="rId94"/>
    <p:sldId id="347" r:id="rId95"/>
    <p:sldId id="439" r:id="rId96"/>
    <p:sldId id="440" r:id="rId97"/>
    <p:sldId id="441" r:id="rId98"/>
    <p:sldId id="442" r:id="rId99"/>
    <p:sldId id="443" r:id="rId100"/>
    <p:sldId id="428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429" r:id="rId110"/>
    <p:sldId id="359" r:id="rId111"/>
    <p:sldId id="360" r:id="rId112"/>
    <p:sldId id="430" r:id="rId113"/>
    <p:sldId id="362" r:id="rId114"/>
    <p:sldId id="431" r:id="rId115"/>
    <p:sldId id="364" r:id="rId116"/>
    <p:sldId id="365" r:id="rId117"/>
    <p:sldId id="432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67" r:id="rId130"/>
    <p:sldId id="433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434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04" r:id="rId166"/>
    <p:sldId id="435" r:id="rId167"/>
    <p:sldId id="406" r:id="rId168"/>
    <p:sldId id="407" r:id="rId169"/>
    <p:sldId id="408" r:id="rId170"/>
    <p:sldId id="409" r:id="rId171"/>
    <p:sldId id="436" r:id="rId17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4660"/>
  </p:normalViewPr>
  <p:slideViewPr>
    <p:cSldViewPr>
      <p:cViewPr varScale="1">
        <p:scale>
          <a:sx n="109" d="100"/>
          <a:sy n="109" d="100"/>
        </p:scale>
        <p:origin x="1800" y="1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viewProps" Target="view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F2868850-E2EE-4C89-97A5-B403836E2EC5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464ECB36-B156-401F-BD10-C096ADB61B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0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2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3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0A9D4-EC40-46B2-811E-F0557C9B1AB7}" type="slidenum">
              <a:rPr lang="en-GB" smtClean="0"/>
              <a:pPr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9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0A9D4-EC40-46B2-811E-F0557C9B1AB7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3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3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1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9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63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9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9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98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94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4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72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28FF-FFFA-4206-9A3C-CEA3BA13DD0A}" type="slidenum">
              <a:rPr lang="en-GB" smtClean="0"/>
              <a:pPr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57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28FF-FFFA-4206-9A3C-CEA3BA13DD0A}" type="slidenum">
              <a:rPr lang="en-GB" smtClean="0"/>
              <a:pPr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77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47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9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3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6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4A46-75F7-4230-A42F-0E60F204A41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7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1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6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6FE3-CA7B-449B-A89A-B0EE0C6B48E8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C88C-E84D-4E88-A783-3B15CAAAD38D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49BE-3588-4ABC-8A6A-6F9A5CDCBB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110.xml"/><Relationship Id="rId3" Type="http://schemas.openxmlformats.org/officeDocument/2006/relationships/slide" Target="slide6.xml"/><Relationship Id="rId7" Type="http://schemas.openxmlformats.org/officeDocument/2006/relationships/slide" Target="slide55.xml"/><Relationship Id="rId12" Type="http://schemas.openxmlformats.org/officeDocument/2006/relationships/slide" Target="slide83.xml"/><Relationship Id="rId2" Type="http://schemas.openxmlformats.org/officeDocument/2006/relationships/image" Target="../media/image3.jpeg"/><Relationship Id="rId16" Type="http://schemas.openxmlformats.org/officeDocument/2006/relationships/slide" Target="slide1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11" Type="http://schemas.openxmlformats.org/officeDocument/2006/relationships/slide" Target="slide101.xml"/><Relationship Id="rId5" Type="http://schemas.openxmlformats.org/officeDocument/2006/relationships/slide" Target="slide3.xml"/><Relationship Id="rId15" Type="http://schemas.openxmlformats.org/officeDocument/2006/relationships/slide" Target="slide131.xml"/><Relationship Id="rId10" Type="http://schemas.openxmlformats.org/officeDocument/2006/relationships/slide" Target="slide113.xml"/><Relationship Id="rId4" Type="http://schemas.openxmlformats.org/officeDocument/2006/relationships/slide" Target="slide35.xml"/><Relationship Id="rId9" Type="http://schemas.openxmlformats.org/officeDocument/2006/relationships/slide" Target="slide118.xml"/><Relationship Id="rId14" Type="http://schemas.openxmlformats.org/officeDocument/2006/relationships/slide" Target="slide1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skiing+accident&amp;source=images&amp;cd=&amp;cad=rja&amp;docid=OrgF1n7GTrkOEM&amp;tbnid=FPRRPU0dCxQCwM:&amp;ved=0CAUQjRw&amp;url=http://www.maineinjurylawyerblog.com/2012/01/man-dies-on-way-to-hospital-after-bangor-skiing-accident.html&amp;ei=juJRUbiFEO_u0gXl_oEQ&amp;bvm=bv.44342787,d.d2k&amp;psig=AFQjCNHKCvhJdRswodP95TXfZBHw3p7n0g&amp;ust=136440710216064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4.bp.blogspot.com/-5Zjn5uqvgvY/UDJJr62u6_I/AAAAAAAACpM/yubu_QiCAuc/s1600/closed+curtain.gif"/>
          <p:cNvPicPr>
            <a:picLocks noChangeAspect="1" noChangeArrowheads="1"/>
          </p:cNvPicPr>
          <p:nvPr/>
        </p:nvPicPr>
        <p:blipFill>
          <a:blip r:embed="rId2" cstate="print"/>
          <a:srcRect l="2258" t="4622" r="5290" b="34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Trig PowerPoint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4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Labelling the sides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971600" y="1700808"/>
            <a:ext cx="5616624" cy="3888432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2694" y="3103096"/>
            <a:ext cx="207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Opposite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971599" y="5013176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9752" y="1268760"/>
            <a:ext cx="6804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Garamond" pitchFamily="18" charset="0"/>
                <a:ea typeface="+mj-ea"/>
                <a:cs typeface="+mj-cs"/>
              </a:rPr>
              <a:t>What we call the other two sides will change depending on which angle we are working with, for example..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1" y="4869160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ϴ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3" y="5661248"/>
            <a:ext cx="202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Adjacent</a:t>
            </a:r>
            <a:endParaRPr lang="en-GB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19872" y="2276872"/>
            <a:ext cx="57241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Garamond" pitchFamily="18" charset="0"/>
                <a:ea typeface="+mj-ea"/>
                <a:cs typeface="+mj-cs"/>
              </a:rPr>
              <a:t>If we are given (or need to work out) this angle, we label the other sides like this..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4048" y="3573016"/>
            <a:ext cx="38884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Garamond" pitchFamily="18" charset="0"/>
                <a:ea typeface="+mj-ea"/>
                <a:cs typeface="+mj-cs"/>
              </a:rPr>
              <a:t>But if we are working with this angle, we label the sides like this...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661248"/>
            <a:ext cx="207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Opposite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9835" y="3008227"/>
            <a:ext cx="202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Adjacent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948E-6 C -0.0349 -0.00393 -0.06771 -0.02174 -0.10278 -0.02682 C -0.13906 -0.04047 -0.17448 -0.03029 -0.21354 -0.02937 C -0.25903 -0.03099 -0.27396 -0.02336 -0.30521 -0.0585 C -0.30625 -0.06359 -0.30521 -0.07099 -0.30851 -0.07399 C -0.33958 -0.1059 -0.30903 -0.04902 -0.33056 -0.0874 C -0.34757 -0.11792 -0.36424 -0.14867 -0.3875 -0.17041 C -0.3941 -0.18844 -0.40365 -0.20393 -0.41285 -0.21943 C -0.41511 -0.23006 -0.42136 -0.2363 -0.42535 -0.24648 C -0.43663 -0.27515 -0.44844 -0.30567 -0.45382 -0.33827 C -0.45434 -0.35515 -0.45556 -0.37249 -0.45556 -0.3896 C -0.45556 -0.40208 -0.45573 -0.4007 -0.4507 -0.4007 " pathEditMode="relative" rAng="0" ptsTypes="ffffffff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danimalpuns.files.wordpress.com/2009/07/hairy-camel1.jpg?w=600&amp;h=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016" y="0"/>
            <a:ext cx="941601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89964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8800" b="1" dirty="0" smtClean="0"/>
              <a:t>Trigonometry 3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62292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Finding missing angles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Some Old Hairy </a:t>
            </a:r>
            <a:r>
              <a:rPr lang="en-GB" sz="2800" b="1" dirty="0" smtClean="0">
                <a:solidFill>
                  <a:srgbClr val="00B050"/>
                </a:solidFill>
              </a:rPr>
              <a:t>Camels Are Hairier  </a:t>
            </a:r>
            <a:r>
              <a:rPr lang="en-GB" sz="2800" b="1" dirty="0" smtClean="0">
                <a:solidFill>
                  <a:srgbClr val="7030A0"/>
                </a:solidFill>
              </a:rPr>
              <a:t>Than Other Animals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</a:t>
            </a:r>
            <a:r>
              <a:rPr lang="en-GB" sz="4400" b="1" dirty="0" smtClean="0">
                <a:solidFill>
                  <a:srgbClr val="00B050"/>
                </a:solidFill>
              </a:rPr>
              <a:t>CAH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3318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317406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Adjacent</a:t>
            </a:r>
            <a:endParaRPr lang="en-GB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3180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Cos</a:t>
            </a:r>
            <a:r>
              <a:rPr lang="el-GR" sz="2400" b="1" dirty="0" smtClean="0">
                <a:solidFill>
                  <a:srgbClr val="00B050"/>
                </a:solidFill>
              </a:rPr>
              <a:t>ϴ</a:t>
            </a:r>
            <a:r>
              <a:rPr lang="en-GB" sz="2400" b="1" dirty="0" smtClean="0">
                <a:solidFill>
                  <a:srgbClr val="00B050"/>
                </a:solidFill>
              </a:rPr>
              <a:t>=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17406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Hypotenuse</a:t>
            </a:r>
            <a:r>
              <a:rPr lang="en-GB" sz="2400" b="1" u="sng" dirty="0" smtClean="0">
                <a:solidFill>
                  <a:srgbClr val="00B050"/>
                </a:solidFill>
              </a:rPr>
              <a:t> </a:t>
            </a:r>
            <a:endParaRPr lang="en-GB" sz="2400" b="1" u="sng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72" y="324607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Sin</a:t>
            </a:r>
            <a:r>
              <a:rPr lang="el-GR" sz="2400" b="1" dirty="0" smtClean="0">
                <a:solidFill>
                  <a:schemeClr val="tx2"/>
                </a:solidFill>
              </a:rPr>
              <a:t>ϴ</a:t>
            </a:r>
            <a:r>
              <a:rPr lang="en-GB" sz="2400" b="1" dirty="0" smtClean="0">
                <a:solidFill>
                  <a:schemeClr val="tx2"/>
                </a:solidFill>
              </a:rPr>
              <a:t>=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10205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Hypotenuse</a:t>
            </a:r>
            <a:r>
              <a:rPr lang="en-GB" sz="2400" b="1" u="sng" dirty="0" smtClean="0">
                <a:solidFill>
                  <a:schemeClr val="tx2"/>
                </a:solidFill>
              </a:rPr>
              <a:t> </a:t>
            </a:r>
            <a:endParaRPr lang="en-GB" sz="2400" b="1" u="sng" dirty="0">
              <a:solidFill>
                <a:schemeClr val="tx2"/>
              </a:solidFill>
            </a:endParaRPr>
          </a:p>
        </p:txBody>
      </p:sp>
      <p:pic>
        <p:nvPicPr>
          <p:cNvPr id="24578" name="Picture 2" descr="http://cliptank.com/PeopleofInfluencePainting_files/camel-hai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1872208" cy="226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GB" dirty="0" smtClean="0"/>
              <a:t>Alan presses SIN then an angle, he gets the answer 0.5, what angle did he enter?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85293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use the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inverse of sin to find out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29309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</a:t>
            </a:r>
            <a:r>
              <a:rPr kumimoji="0" lang="en-GB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lang="en-GB" sz="3600" dirty="0" smtClean="0"/>
              <a:t>0.5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l-GR" sz="3600" dirty="0" smtClean="0"/>
              <a:t> ϴ</a:t>
            </a:r>
            <a:endParaRPr lang="en-GB" sz="36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30˚=</a:t>
            </a:r>
            <a:r>
              <a:rPr lang="el-GR" sz="3600" dirty="0" smtClean="0"/>
              <a:t> ϴ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816" y="273720"/>
            <a:ext cx="822960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9600" b="1" dirty="0" smtClean="0"/>
              <a:t>Warm up</a:t>
            </a:r>
            <a:endParaRPr lang="en-GB" sz="9600" b="1" dirty="0"/>
          </a:p>
        </p:txBody>
      </p:sp>
      <p:pic>
        <p:nvPicPr>
          <p:cNvPr id="10" name="Picture 1" descr="C:\Users\Ben\AppData\Local\Microsoft\Windows\Temporary Internet Files\Content.IE5\54CSEDPE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836712"/>
            <a:ext cx="447675" cy="609600"/>
          </a:xfrm>
          <a:prstGeom prst="rect">
            <a:avLst/>
          </a:prstGeom>
          <a:noFill/>
        </p:spPr>
      </p:pic>
      <p:pic>
        <p:nvPicPr>
          <p:cNvPr id="11" name="Picture 1" descr="C:\Users\Ben\AppData\Local\Microsoft\Windows\Temporary Internet Files\Content.IE5\54CSEDPE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44767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16" y="273720"/>
            <a:ext cx="822960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9600" b="1" dirty="0" smtClean="0"/>
              <a:t>Warm up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Use the inverse of Sin, Cos and Tan to find the missing angles, rounded to 1dp: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=0.7     </a:t>
            </a:r>
            <a:r>
              <a:rPr lang="en-GB" sz="2200" dirty="0" smtClean="0"/>
              <a:t>(type sin</a:t>
            </a:r>
            <a:r>
              <a:rPr lang="en-GB" sz="2200" baseline="30000" dirty="0" smtClean="0"/>
              <a:t>-1</a:t>
            </a:r>
            <a:r>
              <a:rPr lang="en-GB" sz="2200" dirty="0" smtClean="0"/>
              <a:t>0.7)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=0.3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cos</a:t>
            </a:r>
            <a:r>
              <a:rPr lang="el-GR" dirty="0" smtClean="0"/>
              <a:t>ϴ</a:t>
            </a:r>
            <a:r>
              <a:rPr lang="en-GB" dirty="0" smtClean="0"/>
              <a:t>=0.5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cos</a:t>
            </a:r>
            <a:r>
              <a:rPr lang="el-GR" dirty="0" smtClean="0"/>
              <a:t>ϴ</a:t>
            </a:r>
            <a:r>
              <a:rPr lang="en-GB" dirty="0" smtClean="0"/>
              <a:t>=0.9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tan</a:t>
            </a:r>
            <a:r>
              <a:rPr lang="el-GR" dirty="0" smtClean="0"/>
              <a:t>ϴ</a:t>
            </a:r>
            <a:r>
              <a:rPr lang="en-GB" dirty="0" smtClean="0"/>
              <a:t>=0.3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tan</a:t>
            </a:r>
            <a:r>
              <a:rPr lang="el-GR" dirty="0" smtClean="0"/>
              <a:t>ϴ</a:t>
            </a:r>
            <a:r>
              <a:rPr lang="en-GB" dirty="0" smtClean="0"/>
              <a:t>=0.25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8193" name="Picture 1" descr="C:\Users\Ben\AppData\Local\Microsoft\Windows\Temporary Internet Files\Content.IE5\54CSEDPE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836712"/>
            <a:ext cx="447675" cy="609600"/>
          </a:xfrm>
          <a:prstGeom prst="rect">
            <a:avLst/>
          </a:prstGeom>
          <a:noFill/>
        </p:spPr>
      </p:pic>
      <p:pic>
        <p:nvPicPr>
          <p:cNvPr id="5" name="Picture 1" descr="C:\Users\Ben\AppData\Local\Microsoft\Windows\Temporary Internet Files\Content.IE5\54CSEDPE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447675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2636912"/>
            <a:ext cx="2088232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Answers</a:t>
            </a:r>
            <a:r>
              <a:rPr lang="en-GB" sz="3200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44.4˚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17.5˚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60˚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25.8˚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16.7˚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14˚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3960440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285293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7cm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21297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3cm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013176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ϴ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53090" y="446353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opposite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325">
            <a:off x="2267284" y="3923676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Hypotenuse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3688" y="90872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Sin</a:t>
            </a:r>
            <a:endParaRPr lang="en-GB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580111" y="3645024"/>
            <a:ext cx="2863500" cy="954107"/>
            <a:chOff x="5580112" y="2492896"/>
            <a:chExt cx="1800200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5580112" y="2636912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Sin</a:t>
              </a:r>
              <a:r>
                <a:rPr lang="el-GR" sz="2800" dirty="0" smtClean="0"/>
                <a:t>ϴ</a:t>
              </a:r>
              <a:r>
                <a:rPr lang="en-GB" sz="2800" dirty="0" smtClean="0"/>
                <a:t>=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7115" y="2492896"/>
              <a:ext cx="3706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 smtClean="0"/>
                <a:t>3</a:t>
              </a:r>
            </a:p>
            <a:p>
              <a:r>
                <a:rPr lang="en-GB" sz="2800" dirty="0"/>
                <a:t>7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0152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Sin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636912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/>
              <a:t>H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Find the missing angle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angle would give us this answer?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96136" y="5805264"/>
            <a:ext cx="27569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</a:t>
            </a:r>
            <a:r>
              <a:rPr kumimoji="0" lang="en-GB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lang="en-GB" sz="4400" dirty="0" smtClean="0"/>
              <a:t>0.42857...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l-GR" sz="4400" dirty="0" smtClean="0"/>
              <a:t> ϴ</a:t>
            </a:r>
            <a:endParaRPr lang="en-GB" sz="44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25.4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˚ (1dp)=</a:t>
            </a:r>
            <a:r>
              <a:rPr lang="el-GR" sz="4400" dirty="0" smtClean="0"/>
              <a:t> ϴ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5733256"/>
            <a:ext cx="432048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could use the ANS button on your calculator</a:t>
            </a:r>
          </a:p>
          <a:p>
            <a:pPr lvl="0" algn="ctr"/>
            <a:r>
              <a:rPr lang="en-GB" dirty="0" smtClean="0"/>
              <a:t>Sin</a:t>
            </a:r>
            <a:r>
              <a:rPr lang="en-GB" baseline="30000" dirty="0" smtClean="0"/>
              <a:t>-1</a:t>
            </a:r>
            <a:r>
              <a:rPr lang="en-GB" dirty="0" smtClean="0"/>
              <a:t>ANS=</a:t>
            </a:r>
            <a:r>
              <a:rPr lang="el-GR" dirty="0" smtClean="0"/>
              <a:t> ϴ</a:t>
            </a:r>
            <a:endParaRPr lang="en-GB" dirty="0" smtClean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5292080" y="6021288"/>
            <a:ext cx="648072" cy="173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6" grpId="0"/>
      <p:bldP spid="17" grpId="0"/>
      <p:bldP spid="20" grpId="0"/>
      <p:bldP spid="21" grpId="0"/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3960440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47864" y="5589240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8cm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21297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6cm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284984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ϴ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53090" y="446353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Adjacent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5661248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Opposite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36096" y="90872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Tan</a:t>
            </a:r>
            <a:endParaRPr lang="en-GB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580111" y="3645024"/>
            <a:ext cx="2863500" cy="954107"/>
            <a:chOff x="5580112" y="2492896"/>
            <a:chExt cx="1800200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5580112" y="2636912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Tan</a:t>
              </a:r>
              <a:r>
                <a:rPr lang="el-GR" sz="2800" dirty="0" smtClean="0"/>
                <a:t>ϴ</a:t>
              </a:r>
              <a:r>
                <a:rPr lang="en-GB" sz="2800" dirty="0" smtClean="0"/>
                <a:t>=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7115" y="2492896"/>
              <a:ext cx="23097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 smtClean="0"/>
                <a:t>8</a:t>
              </a:r>
            </a:p>
            <a:p>
              <a:r>
                <a:rPr lang="en-GB" sz="2800" dirty="0" smtClean="0"/>
                <a:t>6</a:t>
              </a:r>
              <a:endParaRPr lang="en-GB" sz="2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0152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Tan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636912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Find the missing angle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45091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Tan</a:t>
            </a:r>
            <a:r>
              <a:rPr lang="el-GR" sz="2800" dirty="0" smtClean="0"/>
              <a:t>ϴ</a:t>
            </a:r>
            <a:r>
              <a:rPr lang="en-GB" sz="2800" dirty="0" smtClean="0"/>
              <a:t>=1.25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angle would give us this answer?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96136" y="5805264"/>
            <a:ext cx="27569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GB" sz="4400" dirty="0" smtClean="0"/>
              <a:t>Tan</a:t>
            </a:r>
            <a:r>
              <a:rPr kumimoji="0" lang="en-GB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lang="en-GB" sz="4400" noProof="0" dirty="0" smtClean="0"/>
              <a:t>1.25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l-GR" sz="4400" dirty="0" smtClean="0"/>
              <a:t> ϴ</a:t>
            </a:r>
            <a:endParaRPr lang="en-GB" sz="44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53.1˚ (1dp)=</a:t>
            </a:r>
            <a:r>
              <a:rPr lang="el-GR" sz="4400" dirty="0" smtClean="0"/>
              <a:t> ϴ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6" grpId="0"/>
      <p:bldP spid="17" grpId="0"/>
      <p:bldP spid="19" grpId="0"/>
      <p:bldP spid="20" grpId="0"/>
      <p:bldP spid="2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3960440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2852936"/>
            <a:ext cx="1444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12cm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21297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9cm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284984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ϴ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53090" y="446353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Adjacent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325">
            <a:off x="2267284" y="3923676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Hypotenuse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63888" y="90872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Cos</a:t>
            </a:r>
            <a:endParaRPr lang="en-GB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580111" y="3645024"/>
            <a:ext cx="2863500" cy="954107"/>
            <a:chOff x="5580112" y="2492896"/>
            <a:chExt cx="1800200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5580112" y="2636912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Cos</a:t>
              </a:r>
              <a:r>
                <a:rPr lang="el-GR" sz="2800" dirty="0" smtClean="0"/>
                <a:t>ϴ</a:t>
              </a:r>
              <a:r>
                <a:rPr lang="en-GB" sz="2800" dirty="0" smtClean="0"/>
                <a:t>=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7115" y="2492896"/>
              <a:ext cx="3458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 smtClean="0"/>
                <a:t>9</a:t>
              </a:r>
            </a:p>
            <a:p>
              <a:r>
                <a:rPr lang="en-GB" sz="2800" dirty="0" smtClean="0"/>
                <a:t>12</a:t>
              </a:r>
              <a:endParaRPr lang="en-GB" sz="2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0152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Cos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636912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A</a:t>
            </a:r>
          </a:p>
          <a:p>
            <a:r>
              <a:rPr lang="en-GB" sz="2800" dirty="0"/>
              <a:t>H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Find the missing angle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45091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Cos</a:t>
            </a:r>
            <a:r>
              <a:rPr lang="el-GR" sz="2800" dirty="0" smtClean="0"/>
              <a:t>ϴ</a:t>
            </a:r>
            <a:r>
              <a:rPr lang="en-GB" sz="2800" dirty="0" smtClean="0"/>
              <a:t>=0.75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angle would give us this answer?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96136" y="5805264"/>
            <a:ext cx="27569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GB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lang="en-GB" sz="4400" dirty="0" smtClean="0"/>
              <a:t>0.75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l-GR" sz="4400" dirty="0" smtClean="0"/>
              <a:t> ϴ</a:t>
            </a:r>
            <a:endParaRPr lang="en-GB" sz="44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41.4˚ (1dp)=</a:t>
            </a:r>
            <a:r>
              <a:rPr lang="el-GR" sz="4400" dirty="0" smtClean="0"/>
              <a:t> ϴ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5733256"/>
            <a:ext cx="432048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could use the ANS button on your calculator</a:t>
            </a:r>
          </a:p>
          <a:p>
            <a:pPr lvl="0" algn="ctr"/>
            <a:r>
              <a:rPr lang="en-GB" dirty="0" smtClean="0"/>
              <a:t>Cos</a:t>
            </a:r>
            <a:r>
              <a:rPr lang="en-GB" baseline="30000" dirty="0" smtClean="0"/>
              <a:t>-1</a:t>
            </a:r>
            <a:r>
              <a:rPr lang="en-GB" dirty="0" smtClean="0"/>
              <a:t>ANS=</a:t>
            </a:r>
            <a:r>
              <a:rPr lang="el-GR" dirty="0" smtClean="0"/>
              <a:t> ϴ</a:t>
            </a:r>
            <a:endParaRPr lang="en-GB" dirty="0" smtClean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5292080" y="6021288"/>
            <a:ext cx="648072" cy="173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6" grpId="0"/>
      <p:bldP spid="17" grpId="0"/>
      <p:bldP spid="19" grpId="0"/>
      <p:bldP spid="20" grpId="0"/>
      <p:bldP spid="21" grpId="0"/>
      <p:bldP spid="2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 Questions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467544" y="1988840"/>
            <a:ext cx="1584176" cy="151216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/>
          <p:cNvSpPr/>
          <p:nvPr/>
        </p:nvSpPr>
        <p:spPr>
          <a:xfrm>
            <a:off x="2915816" y="1628800"/>
            <a:ext cx="1584176" cy="201622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flipH="1">
            <a:off x="5004048" y="1556792"/>
            <a:ext cx="1512168" cy="187220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 flipH="1">
            <a:off x="539552" y="4077072"/>
            <a:ext cx="1440160" cy="230425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>
            <a:off x="2987824" y="4149080"/>
            <a:ext cx="1584176" cy="2304256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>
            <a:off x="5436096" y="4221088"/>
            <a:ext cx="1080120" cy="216024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/>
        </p:nvSpPr>
        <p:spPr>
          <a:xfrm flipH="1">
            <a:off x="7308304" y="4365104"/>
            <a:ext cx="1152128" cy="201622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7415808" y="1988840"/>
            <a:ext cx="1584176" cy="1872208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51920" y="3140968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1328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2494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2276872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52320" y="59492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450912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59492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5877272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ϴ</a:t>
            </a:r>
            <a:endParaRPr lang="en-GB" sz="28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34682" y="251155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10cm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177082" y="222352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11cm</a:t>
            </a:r>
            <a:endParaRPr lang="en-GB" sz="28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713585" y="265556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17cm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697361" y="5103839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11cm</a:t>
            </a:r>
            <a:endParaRPr lang="en-GB" sz="2800" b="1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1653860" y="503183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20cm</a:t>
            </a:r>
            <a:endParaRPr lang="en-GB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350100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12cm</a:t>
            </a:r>
            <a:endParaRPr lang="en-GB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342900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18cm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75856" y="633478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5cm</a:t>
            </a:r>
            <a:endParaRPr lang="en-GB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08304" y="633478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15cm</a:t>
            </a:r>
            <a:endParaRPr lang="en-GB" sz="2800" b="1" dirty="0"/>
          </a:p>
        </p:txBody>
      </p:sp>
      <p:sp>
        <p:nvSpPr>
          <p:cNvPr id="29" name="TextBox 28"/>
          <p:cNvSpPr txBox="1"/>
          <p:nvPr/>
        </p:nvSpPr>
        <p:spPr>
          <a:xfrm rot="3156923">
            <a:off x="3362188" y="2158012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23cm</a:t>
            </a:r>
            <a:endParaRPr lang="en-GB" sz="2800" b="1" dirty="0"/>
          </a:p>
        </p:txBody>
      </p:sp>
      <p:sp>
        <p:nvSpPr>
          <p:cNvPr id="30" name="TextBox 29"/>
          <p:cNvSpPr txBox="1"/>
          <p:nvPr/>
        </p:nvSpPr>
        <p:spPr>
          <a:xfrm rot="18572708">
            <a:off x="5038546" y="2122755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35cm</a:t>
            </a:r>
            <a:endParaRPr lang="en-GB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11869" y="376987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22cm</a:t>
            </a:r>
            <a:endParaRPr lang="en-GB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4" y="633478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10cm</a:t>
            </a:r>
            <a:endParaRPr lang="en-GB" sz="2800" b="1" dirty="0"/>
          </a:p>
        </p:txBody>
      </p:sp>
      <p:sp>
        <p:nvSpPr>
          <p:cNvPr id="34" name="TextBox 33"/>
          <p:cNvSpPr txBox="1"/>
          <p:nvPr/>
        </p:nvSpPr>
        <p:spPr>
          <a:xfrm rot="3238190">
            <a:off x="3419872" y="4797152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12cm</a:t>
            </a:r>
            <a:endParaRPr lang="en-GB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51629" y="629015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6cm</a:t>
            </a:r>
            <a:endParaRPr lang="en-GB" sz="2800" b="1" dirty="0"/>
          </a:p>
        </p:txBody>
      </p:sp>
      <p:sp>
        <p:nvSpPr>
          <p:cNvPr id="36" name="TextBox 35"/>
          <p:cNvSpPr txBox="1"/>
          <p:nvPr/>
        </p:nvSpPr>
        <p:spPr>
          <a:xfrm rot="5400000">
            <a:off x="8151421" y="5319864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13cm</a:t>
            </a:r>
            <a:endParaRPr lang="en-GB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55768" y="0"/>
            <a:ext cx="208823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Answers</a:t>
            </a:r>
            <a:r>
              <a:rPr lang="en-GB" sz="24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50.2˚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28.6˚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59.1˚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52.3˚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63.4˚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65.4˚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28.6˚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/>
              <a:t>40.9˚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ccent SF" pitchFamily="2" charset="0"/>
                <a:cs typeface="Aharoni" pitchFamily="2" charset="-79"/>
              </a:rPr>
              <a:t>Labelling Right Angle Triangle</a:t>
            </a:r>
            <a:endParaRPr lang="en-GB" dirty="0">
              <a:latin typeface="Accent SF" pitchFamily="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ccent SF" pitchFamily="2" charset="0"/>
                <a:cs typeface="Aharoni" pitchFamily="2" charset="-79"/>
              </a:rPr>
              <a:t>10 multiple choice questions</a:t>
            </a:r>
            <a:endParaRPr lang="en-GB" sz="4000" dirty="0">
              <a:solidFill>
                <a:schemeClr val="tx1"/>
              </a:solidFill>
              <a:latin typeface="Accent SF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static.guim.co.uk/sys-images/Arts/Arts_/Pictures/2012/12/19/1355935545255/Russell-Crowe-in-A-Beauti-009.jpg"/>
          <p:cNvPicPr>
            <a:picLocks noChangeAspect="1" noChangeArrowheads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186808" cy="1143000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The Cosine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556792"/>
            <a:ext cx="3672408" cy="1296144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600" dirty="0" smtClean="0"/>
              <a:t>What would you like to do?</a:t>
            </a:r>
            <a:endParaRPr lang="en-GB" sz="3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51520" y="494116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Be shown the proof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796136" y="494116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Try to prove it yourself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Prove the Cosine Rule!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628800"/>
            <a:ext cx="244827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1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with a diagram like this:</a:t>
            </a:r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6372200" y="1484784"/>
            <a:ext cx="1512168" cy="1008112"/>
          </a:xfrm>
          <a:prstGeom prst="triangle">
            <a:avLst>
              <a:gd name="adj" fmla="val 728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16216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4836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552" y="2852936"/>
            <a:ext cx="24482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52" y="4077072"/>
            <a:ext cx="244827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1409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Split it into 2 right angled triangles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414908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could use </a:t>
            </a:r>
            <a:r>
              <a:rPr lang="en-GB" dirty="0" err="1" smtClean="0"/>
              <a:t>pythagoras</a:t>
            </a:r>
            <a:r>
              <a:rPr lang="en-GB" dirty="0" smtClean="0"/>
              <a:t> to find the length of a in the right angled triangle on the right if you had the other two lengths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539552" y="5301208"/>
            <a:ext cx="2448272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53732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Expand and tidy up, using factorising (don’t forget the identity at the top!)</a:t>
            </a:r>
            <a:endParaRPr lang="en-GB" dirty="0"/>
          </a:p>
        </p:txBody>
      </p:sp>
      <p:sp>
        <p:nvSpPr>
          <p:cNvPr id="20" name="Rounded Rectangle 19">
            <a:hlinkClick r:id="rId2" action="ppaction://hlinksldjump"/>
          </p:cNvPr>
          <p:cNvSpPr/>
          <p:nvPr/>
        </p:nvSpPr>
        <p:spPr>
          <a:xfrm>
            <a:off x="4499992" y="6048672"/>
            <a:ext cx="180020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Show me the proof</a:t>
            </a:r>
            <a:endParaRPr lang="en-GB" dirty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372200" y="6048672"/>
            <a:ext cx="180020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Home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8367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For this proof you need to know that-   (</a:t>
            </a:r>
            <a:r>
              <a:rPr lang="en-GB" b="1" dirty="0" err="1" smtClean="0"/>
              <a:t>SinA</a:t>
            </a:r>
            <a:r>
              <a:rPr lang="en-GB" b="1" dirty="0" smtClean="0"/>
              <a:t>)</a:t>
            </a:r>
            <a:r>
              <a:rPr lang="en-GB" b="1" baseline="30000" dirty="0" smtClean="0"/>
              <a:t>2</a:t>
            </a:r>
            <a:r>
              <a:rPr lang="en-GB" b="1" dirty="0" smtClean="0"/>
              <a:t> + (</a:t>
            </a:r>
            <a:r>
              <a:rPr lang="en-GB" b="1" dirty="0" err="1" smtClean="0"/>
              <a:t>CosA</a:t>
            </a:r>
            <a:r>
              <a:rPr lang="en-GB" b="1" dirty="0" smtClean="0"/>
              <a:t>)</a:t>
            </a:r>
            <a:r>
              <a:rPr lang="en-GB" b="1" baseline="30000" dirty="0" smtClean="0"/>
              <a:t>2 </a:t>
            </a:r>
            <a:r>
              <a:rPr lang="en-GB" b="1" dirty="0" smtClean="0"/>
              <a:t>=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0" grpId="0"/>
      <p:bldP spid="11" grpId="0"/>
      <p:bldP spid="12" grpId="0"/>
      <p:bldP spid="15" grpId="0"/>
      <p:bldP spid="16" grpId="0"/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4088" cy="46191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Find the missing lengths and angles</a:t>
            </a:r>
            <a:endParaRPr lang="en-GB" sz="2800" b="1" dirty="0"/>
          </a:p>
        </p:txBody>
      </p:sp>
      <p:sp>
        <p:nvSpPr>
          <p:cNvPr id="4" name="Right Triangle 3"/>
          <p:cNvSpPr/>
          <p:nvPr/>
        </p:nvSpPr>
        <p:spPr>
          <a:xfrm>
            <a:off x="1160765" y="1196752"/>
            <a:ext cx="64807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5949" y="16288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48797" y="141277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16cm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04781" y="1897885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30˚</a:t>
            </a:r>
            <a:endParaRPr lang="en-GB" sz="1200" dirty="0"/>
          </a:p>
        </p:txBody>
      </p:sp>
      <p:sp>
        <p:nvSpPr>
          <p:cNvPr id="9" name="Oval 8"/>
          <p:cNvSpPr/>
          <p:nvPr/>
        </p:nvSpPr>
        <p:spPr>
          <a:xfrm>
            <a:off x="584701" y="1052736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3032973" y="1268760"/>
            <a:ext cx="864096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04981" y="220486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14cm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3013" y="148478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93013" y="196989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51˚</a:t>
            </a:r>
            <a:endParaRPr lang="en-GB" sz="1200" dirty="0"/>
          </a:p>
        </p:txBody>
      </p:sp>
      <p:sp>
        <p:nvSpPr>
          <p:cNvPr id="14" name="Oval 13"/>
          <p:cNvSpPr/>
          <p:nvPr/>
        </p:nvSpPr>
        <p:spPr>
          <a:xfrm>
            <a:off x="2528917" y="1124744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5265221" y="908720"/>
            <a:ext cx="792088" cy="129614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61165" y="17008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15cm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229" y="220486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17cm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6967" y="112474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19" name="Oval 18"/>
          <p:cNvSpPr/>
          <p:nvPr/>
        </p:nvSpPr>
        <p:spPr>
          <a:xfrm>
            <a:off x="4689157" y="1124744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7065421" y="1268760"/>
            <a:ext cx="1296144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561365" y="17008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8cm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12360" y="155679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12cm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785501" y="191683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24" name="Oval 23"/>
          <p:cNvSpPr/>
          <p:nvPr/>
        </p:nvSpPr>
        <p:spPr>
          <a:xfrm>
            <a:off x="6489357" y="1124744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1160765" y="2564904"/>
            <a:ext cx="1152128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56709" y="299695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19cm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664821" y="278092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6cm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160765" y="263691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29" name="Oval 28"/>
          <p:cNvSpPr/>
          <p:nvPr/>
        </p:nvSpPr>
        <p:spPr>
          <a:xfrm>
            <a:off x="584701" y="2420888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0" name="Right Triangle 29"/>
          <p:cNvSpPr/>
          <p:nvPr/>
        </p:nvSpPr>
        <p:spPr>
          <a:xfrm>
            <a:off x="3104981" y="2636912"/>
            <a:ext cx="64807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40165" y="306896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93013" y="285293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18cm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248997" y="3338045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63˚</a:t>
            </a:r>
            <a:endParaRPr lang="en-GB" sz="1200" dirty="0"/>
          </a:p>
        </p:txBody>
      </p:sp>
      <p:sp>
        <p:nvSpPr>
          <p:cNvPr id="34" name="Oval 33"/>
          <p:cNvSpPr/>
          <p:nvPr/>
        </p:nvSpPr>
        <p:spPr>
          <a:xfrm>
            <a:off x="2528917" y="2492896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5265221" y="2636912"/>
            <a:ext cx="100811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761165" y="306896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9cm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265221" y="357301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8.3cm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93213" y="270892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39" name="Oval 38"/>
          <p:cNvSpPr/>
          <p:nvPr/>
        </p:nvSpPr>
        <p:spPr>
          <a:xfrm>
            <a:off x="4689157" y="2492896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7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7065421" y="2924944"/>
            <a:ext cx="1008112" cy="6480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489357" y="3068960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11.2cm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448677" y="300798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425461" y="3338045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35˚</a:t>
            </a:r>
            <a:endParaRPr lang="en-GB" sz="1200" dirty="0"/>
          </a:p>
        </p:txBody>
      </p:sp>
      <p:sp>
        <p:nvSpPr>
          <p:cNvPr id="44" name="Oval 43"/>
          <p:cNvSpPr/>
          <p:nvPr/>
        </p:nvSpPr>
        <p:spPr>
          <a:xfrm>
            <a:off x="6489357" y="2492896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8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5" name="Right Triangle 44"/>
          <p:cNvSpPr/>
          <p:nvPr/>
        </p:nvSpPr>
        <p:spPr>
          <a:xfrm>
            <a:off x="1304781" y="3645024"/>
            <a:ext cx="792088" cy="115212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547664" y="4797152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592813" y="38610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15cm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619672" y="450912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43˚</a:t>
            </a:r>
            <a:endParaRPr lang="en-GB" sz="1200" dirty="0"/>
          </a:p>
        </p:txBody>
      </p:sp>
      <p:sp>
        <p:nvSpPr>
          <p:cNvPr id="49" name="Oval 48"/>
          <p:cNvSpPr/>
          <p:nvPr/>
        </p:nvSpPr>
        <p:spPr>
          <a:xfrm>
            <a:off x="728717" y="3717032"/>
            <a:ext cx="36004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9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248997" y="3933056"/>
            <a:ext cx="136815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2744941" y="436510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3321005" y="486916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23cm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3176989" y="4088105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50˚</a:t>
            </a:r>
            <a:endParaRPr lang="en-GB" sz="1200" dirty="0"/>
          </a:p>
        </p:txBody>
      </p:sp>
      <p:sp>
        <p:nvSpPr>
          <p:cNvPr id="54" name="Oval 53"/>
          <p:cNvSpPr/>
          <p:nvPr/>
        </p:nvSpPr>
        <p:spPr>
          <a:xfrm>
            <a:off x="2528917" y="3789040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10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5" name="Right Triangle 54"/>
          <p:cNvSpPr/>
          <p:nvPr/>
        </p:nvSpPr>
        <p:spPr>
          <a:xfrm>
            <a:off x="5409237" y="3933056"/>
            <a:ext cx="64807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905181" y="436510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40cm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5697269" y="414908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53cm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337229" y="407707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60" name="Right Triangle 59"/>
          <p:cNvSpPr/>
          <p:nvPr/>
        </p:nvSpPr>
        <p:spPr>
          <a:xfrm>
            <a:off x="7209437" y="3861048"/>
            <a:ext cx="1152128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944621" y="436510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857509" y="407707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46cm</a:t>
            </a:r>
            <a:endParaRPr lang="en-GB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713493" y="450912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28˚</a:t>
            </a:r>
            <a:endParaRPr lang="en-GB" sz="1200" dirty="0"/>
          </a:p>
        </p:txBody>
      </p:sp>
      <p:sp>
        <p:nvSpPr>
          <p:cNvPr id="65" name="Right Triangle 64"/>
          <p:cNvSpPr/>
          <p:nvPr/>
        </p:nvSpPr>
        <p:spPr>
          <a:xfrm>
            <a:off x="1376789" y="5085184"/>
            <a:ext cx="648072" cy="122413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72733" y="558924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16cm</a:t>
            </a:r>
            <a:endParaRPr lang="en-GB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664821" y="537321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32cm</a:t>
            </a:r>
            <a:endParaRPr lang="en-GB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304781" y="530120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70" name="Right Triangle 69"/>
          <p:cNvSpPr/>
          <p:nvPr/>
        </p:nvSpPr>
        <p:spPr>
          <a:xfrm>
            <a:off x="3321005" y="5589240"/>
            <a:ext cx="936104" cy="57606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3056189" y="566124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</a:t>
            </a:r>
            <a:endParaRPr lang="en-GB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393013" y="616530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6cm</a:t>
            </a:r>
            <a:endParaRPr lang="en-GB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609037" y="593033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18˚</a:t>
            </a:r>
            <a:endParaRPr lang="en-GB" sz="1200" dirty="0"/>
          </a:p>
        </p:txBody>
      </p:sp>
      <p:sp>
        <p:nvSpPr>
          <p:cNvPr id="75" name="Right Triangle 74"/>
          <p:cNvSpPr/>
          <p:nvPr/>
        </p:nvSpPr>
        <p:spPr>
          <a:xfrm>
            <a:off x="5481245" y="5229200"/>
            <a:ext cx="648072" cy="129614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977189" y="56612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61cm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69277" y="56612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74cm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769277" y="623731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80" name="Right Triangle 79"/>
          <p:cNvSpPr/>
          <p:nvPr/>
        </p:nvSpPr>
        <p:spPr>
          <a:xfrm>
            <a:off x="7281445" y="5229200"/>
            <a:ext cx="648072" cy="9361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7353453" y="616530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81cm</a:t>
            </a:r>
            <a:endParaRPr lang="en-GB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7569477" y="5445224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106cm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7209437" y="544522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GB" sz="1200" dirty="0"/>
          </a:p>
        </p:txBody>
      </p:sp>
      <p:sp>
        <p:nvSpPr>
          <p:cNvPr id="85" name="Oval 84"/>
          <p:cNvSpPr/>
          <p:nvPr/>
        </p:nvSpPr>
        <p:spPr>
          <a:xfrm>
            <a:off x="4689157" y="3789040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11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561365" y="3789040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12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6561365" y="4941168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16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17149" y="5085184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15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600925" y="5013176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14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56709" y="5013176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13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en\AppData\Local\Microsoft\Windows\Temporary Internet Files\Content.IE5\54CSEDPE\MC9004174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63" y="5956795"/>
            <a:ext cx="1049337" cy="901205"/>
          </a:xfrm>
          <a:prstGeom prst="rect">
            <a:avLst/>
          </a:prstGeom>
          <a:noFill/>
        </p:spPr>
      </p:pic>
      <p:pic>
        <p:nvPicPr>
          <p:cNvPr id="1027" name="Picture 3" descr="C:\Users\Ben\AppData\Local\Microsoft\Windows\Temporary Internet Files\Content.IE5\54CSEDPE\MC9000840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1600" y="0"/>
            <a:ext cx="1152127" cy="1048776"/>
          </a:xfrm>
          <a:prstGeom prst="rect">
            <a:avLst/>
          </a:prstGeom>
          <a:noFill/>
        </p:spPr>
      </p:pic>
      <p:pic>
        <p:nvPicPr>
          <p:cNvPr id="1029" name="Picture 5" descr="C:\Users\Ben\AppData\Local\Microsoft\Windows\Temporary Internet Files\Content.IE5\CJ309HO6\MM90028399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32656"/>
            <a:ext cx="1143000" cy="1047750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-2128895" y="-121174"/>
            <a:ext cx="1908720" cy="674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Answers</a:t>
            </a:r>
            <a:r>
              <a:rPr lang="en-GB" sz="2400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8cm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22.2cm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48.6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 41.8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58.1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16.0cm</a:t>
            </a:r>
            <a:endParaRPr lang="en-GB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42.7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19.5cm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11.0cm</a:t>
            </a:r>
            <a:endParaRPr lang="en-GB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19.3˚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smtClean="0"/>
              <a:t>41.0 </a:t>
            </a:r>
            <a:r>
              <a:rPr lang="en-GB" sz="2400" dirty="0" smtClean="0"/>
              <a:t>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21.6cm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60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11.7cm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55.5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/>
              <a:t>49.8 ˚</a:t>
            </a:r>
          </a:p>
          <a:p>
            <a:pPr marL="342900" indent="-342900">
              <a:buFont typeface="+mj-lt"/>
              <a:buAutoNum type="arabicParenR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47667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Why does the Cosine rule work?</a:t>
            </a:r>
            <a:endParaRPr lang="en-GB" sz="32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827584" y="836712"/>
            <a:ext cx="6768752" cy="1800200"/>
          </a:xfrm>
          <a:prstGeom prst="triangle">
            <a:avLst>
              <a:gd name="adj" fmla="val 189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63691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980728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20486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</a:p>
        </p:txBody>
      </p: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2113309" y="836712"/>
            <a:ext cx="10419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cosine rule has “a” as it’s subject, so we need to think of how we could find a in this triangle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645024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If we knew the lengths of the red and purple lines, we could use Pythagoras’ theorem to find a</a:t>
            </a:r>
            <a:endParaRPr lang="en-GB" b="1" dirty="0"/>
          </a:p>
        </p:txBody>
      </p:sp>
      <p:cxnSp>
        <p:nvCxnSpPr>
          <p:cNvPr id="13" name="Straight Connector 12"/>
          <p:cNvCxnSpPr>
            <a:endCxn id="4" idx="3"/>
          </p:cNvCxnSpPr>
          <p:nvPr/>
        </p:nvCxnSpPr>
        <p:spPr>
          <a:xfrm>
            <a:off x="827584" y="2636912"/>
            <a:ext cx="128572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35496" y="40770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red is </a:t>
            </a:r>
            <a:r>
              <a:rPr lang="en-GB" b="1" dirty="0" err="1" smtClean="0">
                <a:solidFill>
                  <a:srgbClr val="FF0000"/>
                </a:solidFill>
              </a:rPr>
              <a:t>cSinA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3728" y="2636912"/>
            <a:ext cx="5400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35496" y="45091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purple will be the length of b takeaway the green length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5496" y="48691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green will be </a:t>
            </a:r>
            <a:r>
              <a:rPr lang="en-GB" b="1" dirty="0" err="1" smtClean="0">
                <a:solidFill>
                  <a:srgbClr val="00B050"/>
                </a:solidFill>
              </a:rPr>
              <a:t>cCosA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/>
              <a:t>so the purple is </a:t>
            </a:r>
            <a:r>
              <a:rPr lang="en-GB" b="1" dirty="0" smtClean="0">
                <a:solidFill>
                  <a:srgbClr val="7030A0"/>
                </a:solidFill>
              </a:rPr>
              <a:t>b-</a:t>
            </a:r>
            <a:r>
              <a:rPr lang="en-GB" b="1" dirty="0" err="1" smtClean="0">
                <a:solidFill>
                  <a:srgbClr val="7030A0"/>
                </a:solidFill>
              </a:rPr>
              <a:t>cCosA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467544" y="188640"/>
            <a:ext cx="1800200" cy="27809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" name="TextBox 4"/>
          <p:cNvSpPr txBox="1"/>
          <p:nvPr/>
        </p:nvSpPr>
        <p:spPr>
          <a:xfrm>
            <a:off x="971600" y="31409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b-</a:t>
            </a:r>
            <a:r>
              <a:rPr lang="en-GB" b="1" dirty="0" err="1" smtClean="0"/>
              <a:t>cCosA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41277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cSinA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764704"/>
            <a:ext cx="32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From Pythagoras we know that: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1268760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cSinA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+ </a:t>
            </a:r>
            <a:r>
              <a:rPr lang="en-GB" b="1" dirty="0" smtClean="0">
                <a:solidFill>
                  <a:srgbClr val="7030A0"/>
                </a:solidFill>
              </a:rPr>
              <a:t>(b-</a:t>
            </a:r>
            <a:r>
              <a:rPr lang="en-GB" b="1" dirty="0" err="1" smtClean="0">
                <a:solidFill>
                  <a:srgbClr val="7030A0"/>
                </a:solidFill>
              </a:rPr>
              <a:t>cCosA</a:t>
            </a:r>
            <a:r>
              <a:rPr lang="en-GB" b="1" dirty="0" smtClean="0">
                <a:solidFill>
                  <a:srgbClr val="7030A0"/>
                </a:solidFill>
              </a:rPr>
              <a:t>)</a:t>
            </a:r>
            <a:r>
              <a:rPr lang="en-GB" b="1" baseline="30000" dirty="0" smtClean="0">
                <a:solidFill>
                  <a:srgbClr val="7030A0"/>
                </a:solidFill>
              </a:rPr>
              <a:t>2</a:t>
            </a:r>
            <a:endParaRPr lang="en-GB" b="1" baseline="30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132856"/>
            <a:ext cx="441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SinA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/>
              <a:t> + </a:t>
            </a:r>
            <a:r>
              <a:rPr lang="en-GB" b="1" dirty="0" smtClean="0">
                <a:solidFill>
                  <a:srgbClr val="7030A0"/>
                </a:solidFill>
              </a:rPr>
              <a:t>b</a:t>
            </a:r>
            <a:r>
              <a:rPr lang="en-GB" b="1" baseline="30000" dirty="0" smtClean="0">
                <a:solidFill>
                  <a:srgbClr val="7030A0"/>
                </a:solidFill>
              </a:rPr>
              <a:t>2</a:t>
            </a:r>
            <a:r>
              <a:rPr lang="en-GB" b="1" dirty="0" smtClean="0">
                <a:solidFill>
                  <a:srgbClr val="7030A0"/>
                </a:solidFill>
              </a:rPr>
              <a:t>+c</a:t>
            </a:r>
            <a:r>
              <a:rPr lang="en-GB" b="1" baseline="30000" dirty="0" smtClean="0">
                <a:solidFill>
                  <a:srgbClr val="7030A0"/>
                </a:solidFill>
              </a:rPr>
              <a:t>2</a:t>
            </a:r>
            <a:r>
              <a:rPr lang="en-GB" b="1" dirty="0" smtClean="0">
                <a:solidFill>
                  <a:srgbClr val="7030A0"/>
                </a:solidFill>
              </a:rPr>
              <a:t>(</a:t>
            </a:r>
            <a:r>
              <a:rPr lang="en-GB" b="1" dirty="0" err="1" smtClean="0">
                <a:solidFill>
                  <a:srgbClr val="7030A0"/>
                </a:solidFill>
              </a:rPr>
              <a:t>CosA</a:t>
            </a:r>
            <a:r>
              <a:rPr lang="en-GB" b="1" dirty="0" smtClean="0">
                <a:solidFill>
                  <a:srgbClr val="7030A0"/>
                </a:solidFill>
              </a:rPr>
              <a:t>)</a:t>
            </a:r>
            <a:r>
              <a:rPr lang="en-GB" b="1" baseline="30000" dirty="0" smtClean="0">
                <a:solidFill>
                  <a:srgbClr val="7030A0"/>
                </a:solidFill>
              </a:rPr>
              <a:t>2</a:t>
            </a:r>
            <a:r>
              <a:rPr lang="en-GB" b="1" dirty="0" smtClean="0">
                <a:solidFill>
                  <a:srgbClr val="7030A0"/>
                </a:solidFill>
              </a:rPr>
              <a:t> –</a:t>
            </a:r>
            <a:r>
              <a:rPr lang="en-GB" b="1" dirty="0" err="1" smtClean="0">
                <a:solidFill>
                  <a:srgbClr val="7030A0"/>
                </a:solidFill>
              </a:rPr>
              <a:t>bcCosA-bcCosA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78092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b</a:t>
            </a:r>
            <a:r>
              <a:rPr lang="en-GB" b="1" baseline="30000" dirty="0" smtClean="0"/>
              <a:t>2</a:t>
            </a:r>
            <a:r>
              <a:rPr lang="en-GB" b="1" dirty="0" smtClean="0"/>
              <a:t>+c</a:t>
            </a:r>
            <a:r>
              <a:rPr lang="en-GB" b="1" baseline="30000" dirty="0" smtClean="0"/>
              <a:t>2</a:t>
            </a:r>
            <a:r>
              <a:rPr lang="en-GB" b="1" dirty="0" smtClean="0"/>
              <a:t>(</a:t>
            </a:r>
            <a:r>
              <a:rPr lang="en-GB" b="1" dirty="0" err="1" smtClean="0"/>
              <a:t>SinA</a:t>
            </a:r>
            <a:r>
              <a:rPr lang="en-GB" b="1" dirty="0" smtClean="0"/>
              <a:t>)</a:t>
            </a:r>
            <a:r>
              <a:rPr lang="en-GB" b="1" baseline="30000" dirty="0" smtClean="0"/>
              <a:t>2</a:t>
            </a:r>
            <a:r>
              <a:rPr lang="en-GB" b="1" dirty="0" smtClean="0"/>
              <a:t> </a:t>
            </a:r>
            <a:r>
              <a:rPr lang="en-GB" b="1" dirty="0"/>
              <a:t>+</a:t>
            </a:r>
            <a:r>
              <a:rPr lang="en-GB" b="1" dirty="0" smtClean="0"/>
              <a:t>c</a:t>
            </a:r>
            <a:r>
              <a:rPr lang="en-GB" b="1" baseline="30000" dirty="0" smtClean="0"/>
              <a:t>2</a:t>
            </a:r>
            <a:r>
              <a:rPr lang="en-GB" b="1" dirty="0" smtClean="0"/>
              <a:t>(</a:t>
            </a:r>
            <a:r>
              <a:rPr lang="en-GB" b="1" dirty="0" err="1" smtClean="0"/>
              <a:t>CosA</a:t>
            </a:r>
            <a:r>
              <a:rPr lang="en-GB" b="1" dirty="0" smtClean="0"/>
              <a:t>)</a:t>
            </a:r>
            <a:r>
              <a:rPr lang="en-GB" b="1" baseline="30000" dirty="0" smtClean="0"/>
              <a:t>2</a:t>
            </a:r>
            <a:r>
              <a:rPr lang="en-GB" b="1" dirty="0" smtClean="0"/>
              <a:t> –2bcCosA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284984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b</a:t>
            </a:r>
            <a:r>
              <a:rPr lang="en-GB" b="1" baseline="30000" dirty="0" smtClean="0"/>
              <a:t>2</a:t>
            </a:r>
            <a:r>
              <a:rPr lang="en-GB" b="1" dirty="0" smtClean="0"/>
              <a:t>+c</a:t>
            </a:r>
            <a:r>
              <a:rPr lang="en-GB" b="1" baseline="30000" dirty="0" smtClean="0"/>
              <a:t>2</a:t>
            </a:r>
            <a:r>
              <a:rPr lang="en-GB" b="1" dirty="0" smtClean="0"/>
              <a:t>(</a:t>
            </a:r>
            <a:r>
              <a:rPr lang="en-GB" b="1" dirty="0" smtClean="0">
                <a:solidFill>
                  <a:srgbClr val="00B050"/>
                </a:solidFill>
              </a:rPr>
              <a:t>(</a:t>
            </a:r>
            <a:r>
              <a:rPr lang="en-GB" b="1" u="sng" dirty="0" err="1" smtClean="0">
                <a:solidFill>
                  <a:srgbClr val="00B050"/>
                </a:solidFill>
              </a:rPr>
              <a:t>SinA</a:t>
            </a:r>
            <a:r>
              <a:rPr lang="en-GB" b="1" u="sng" dirty="0" smtClean="0">
                <a:solidFill>
                  <a:srgbClr val="00B050"/>
                </a:solidFill>
              </a:rPr>
              <a:t>)</a:t>
            </a:r>
            <a:r>
              <a:rPr lang="en-GB" b="1" u="sng" baseline="30000" dirty="0" smtClean="0">
                <a:solidFill>
                  <a:srgbClr val="00B050"/>
                </a:solidFill>
              </a:rPr>
              <a:t>2</a:t>
            </a:r>
            <a:r>
              <a:rPr lang="en-GB" b="1" u="sng" dirty="0" smtClean="0">
                <a:solidFill>
                  <a:srgbClr val="00B050"/>
                </a:solidFill>
              </a:rPr>
              <a:t> + (</a:t>
            </a:r>
            <a:r>
              <a:rPr lang="en-GB" b="1" u="sng" dirty="0" err="1" smtClean="0">
                <a:solidFill>
                  <a:srgbClr val="00B050"/>
                </a:solidFill>
              </a:rPr>
              <a:t>CosA</a:t>
            </a:r>
            <a:r>
              <a:rPr lang="en-GB" b="1" u="sng" dirty="0" smtClean="0">
                <a:solidFill>
                  <a:srgbClr val="00B050"/>
                </a:solidFill>
              </a:rPr>
              <a:t>)</a:t>
            </a:r>
            <a:r>
              <a:rPr lang="en-GB" b="1" u="sng" baseline="30000" dirty="0" smtClean="0">
                <a:solidFill>
                  <a:srgbClr val="00B050"/>
                </a:solidFill>
              </a:rPr>
              <a:t>2</a:t>
            </a:r>
            <a:r>
              <a:rPr lang="en-GB" b="1" u="sng" dirty="0" smtClean="0"/>
              <a:t>)</a:t>
            </a:r>
            <a:r>
              <a:rPr lang="en-GB" b="1" u="sng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/>
              <a:t>–2bcCosA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386104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b</a:t>
            </a:r>
            <a:r>
              <a:rPr lang="en-GB" b="1" baseline="30000" dirty="0" smtClean="0"/>
              <a:t>2</a:t>
            </a:r>
            <a:r>
              <a:rPr lang="en-GB" b="1" dirty="0" smtClean="0"/>
              <a:t>+c</a:t>
            </a:r>
            <a:r>
              <a:rPr lang="en-GB" b="1" baseline="30000" dirty="0" smtClean="0"/>
              <a:t>2</a:t>
            </a:r>
            <a:r>
              <a:rPr lang="en-GB" b="1" dirty="0" smtClean="0"/>
              <a:t>(1)–2bcCosA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4437112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b="1" baseline="30000" dirty="0" smtClean="0"/>
              <a:t>2</a:t>
            </a:r>
            <a:r>
              <a:rPr lang="en-GB" b="1" dirty="0" smtClean="0"/>
              <a:t>= b</a:t>
            </a:r>
            <a:r>
              <a:rPr lang="en-GB" b="1" baseline="30000" dirty="0" smtClean="0"/>
              <a:t>2</a:t>
            </a:r>
            <a:r>
              <a:rPr lang="en-GB" b="1" dirty="0" smtClean="0"/>
              <a:t>+c</a:t>
            </a:r>
            <a:r>
              <a:rPr lang="en-GB" b="1" baseline="30000" dirty="0" smtClean="0"/>
              <a:t>2</a:t>
            </a:r>
            <a:r>
              <a:rPr lang="en-GB" b="1" dirty="0" smtClean="0"/>
              <a:t>–2bcCosA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170080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So.....</a:t>
            </a:r>
            <a:endParaRPr lang="en-GB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4005064"/>
            <a:ext cx="2736304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(</a:t>
            </a:r>
            <a:r>
              <a:rPr lang="en-GB" b="1" dirty="0" err="1" smtClean="0"/>
              <a:t>SinA</a:t>
            </a:r>
            <a:r>
              <a:rPr lang="en-GB" b="1" dirty="0" smtClean="0"/>
              <a:t>)</a:t>
            </a:r>
            <a:r>
              <a:rPr lang="en-GB" b="1" baseline="30000" dirty="0" smtClean="0"/>
              <a:t>2</a:t>
            </a:r>
            <a:r>
              <a:rPr lang="en-GB" b="1" dirty="0" smtClean="0"/>
              <a:t> + (</a:t>
            </a:r>
            <a:r>
              <a:rPr lang="en-GB" b="1" dirty="0" err="1" smtClean="0"/>
              <a:t>CosA</a:t>
            </a:r>
            <a:r>
              <a:rPr lang="en-GB" b="1" dirty="0" smtClean="0"/>
              <a:t>)</a:t>
            </a:r>
            <a:r>
              <a:rPr lang="en-GB" b="1" baseline="30000" dirty="0" smtClean="0"/>
              <a:t>2 </a:t>
            </a:r>
            <a:r>
              <a:rPr lang="en-GB" b="1" dirty="0" smtClean="0"/>
              <a:t>= 1</a:t>
            </a:r>
          </a:p>
          <a:p>
            <a:r>
              <a:rPr lang="en-GB" b="1" dirty="0" smtClean="0"/>
              <a:t>This is something that will come up whilst you are doing your A levels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422108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QED</a:t>
            </a:r>
            <a:endParaRPr lang="en-GB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5229200"/>
            <a:ext cx="3888432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QED stands for the </a:t>
            </a:r>
            <a:r>
              <a:rPr lang="en-GB" b="1" dirty="0" err="1" smtClean="0"/>
              <a:t>latin</a:t>
            </a:r>
            <a:r>
              <a:rPr lang="en-GB" b="1" dirty="0" smtClean="0"/>
              <a:t> phrase “</a:t>
            </a:r>
            <a:r>
              <a:rPr lang="la-Latn" b="1" i="1" dirty="0" smtClean="0"/>
              <a:t>quod erat demonstrandum</a:t>
            </a:r>
            <a:r>
              <a:rPr lang="en-GB" b="1" i="1" dirty="0" smtClean="0"/>
              <a:t>”</a:t>
            </a:r>
            <a:r>
              <a:rPr lang="en-GB" b="1" dirty="0" smtClean="0"/>
              <a:t> which mean, “which had to be demonstrated” it’s a way for us to say we have finished our proof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19" grpId="0" animBg="1"/>
      <p:bldP spid="20" grpId="0"/>
      <p:bldP spid="2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Sine or Cosine Rule?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10 multiple choice questions</a:t>
            </a:r>
            <a:endParaRPr lang="en-GB" sz="4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08518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7624" y="1556792"/>
            <a:ext cx="5391953" cy="2314371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447737 w 3447737"/>
              <a:gd name="connsiteY0" fmla="*/ 2530395 h 2530395"/>
              <a:gd name="connsiteX1" fmla="*/ 3447737 w 3447737"/>
              <a:gd name="connsiteY1" fmla="*/ 2530395 h 2530395"/>
              <a:gd name="connsiteX2" fmla="*/ 0 w 3447737"/>
              <a:gd name="connsiteY2" fmla="*/ 2140651 h 2530395"/>
              <a:gd name="connsiteX3" fmla="*/ 648072 w 3447737"/>
              <a:gd name="connsiteY3" fmla="*/ 0 h 2530395"/>
              <a:gd name="connsiteX4" fmla="*/ 3447737 w 3447737"/>
              <a:gd name="connsiteY4" fmla="*/ 2530395 h 2530395"/>
              <a:gd name="connsiteX0" fmla="*/ 5391953 w 5391953"/>
              <a:gd name="connsiteY0" fmla="*/ 2314371 h 2314371"/>
              <a:gd name="connsiteX1" fmla="*/ 5391953 w 5391953"/>
              <a:gd name="connsiteY1" fmla="*/ 2314371 h 2314371"/>
              <a:gd name="connsiteX2" fmla="*/ 1944216 w 5391953"/>
              <a:gd name="connsiteY2" fmla="*/ 1924627 h 2314371"/>
              <a:gd name="connsiteX3" fmla="*/ 0 w 5391953"/>
              <a:gd name="connsiteY3" fmla="*/ 0 h 2314371"/>
              <a:gd name="connsiteX4" fmla="*/ 5391953 w 5391953"/>
              <a:gd name="connsiteY4" fmla="*/ 2314371 h 231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953" h="2314371">
                <a:moveTo>
                  <a:pt x="5391953" y="2314371"/>
                </a:moveTo>
                <a:lnTo>
                  <a:pt x="5391953" y="2314371"/>
                </a:lnTo>
                <a:lnTo>
                  <a:pt x="1944216" y="1924627"/>
                </a:lnTo>
                <a:lnTo>
                  <a:pt x="0" y="0"/>
                </a:lnTo>
                <a:lnTo>
                  <a:pt x="5391953" y="23143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263691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64502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2996952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120˚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191683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64088" y="2638653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918573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157192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43608" y="1412776"/>
            <a:ext cx="6646804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663761 w 6646804"/>
              <a:gd name="connsiteY0" fmla="*/ 2458387 h 2458387"/>
              <a:gd name="connsiteX1" fmla="*/ 3663761 w 6646804"/>
              <a:gd name="connsiteY1" fmla="*/ 2458387 h 2458387"/>
              <a:gd name="connsiteX2" fmla="*/ 0 w 6646804"/>
              <a:gd name="connsiteY2" fmla="*/ 792088 h 2458387"/>
              <a:gd name="connsiteX3" fmla="*/ 6646804 w 6646804"/>
              <a:gd name="connsiteY3" fmla="*/ 0 h 2458387"/>
              <a:gd name="connsiteX4" fmla="*/ 3663761 w 6646804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6804" h="2458387">
                <a:moveTo>
                  <a:pt x="3663761" y="2458387"/>
                </a:moveTo>
                <a:lnTo>
                  <a:pt x="3663761" y="2458387"/>
                </a:lnTo>
                <a:lnTo>
                  <a:pt x="0" y="792088"/>
                </a:lnTo>
                <a:lnTo>
                  <a:pt x="6646804" y="0"/>
                </a:lnTo>
                <a:lnTo>
                  <a:pt x="3663761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155679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292494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62cm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996952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40cm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126876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110cm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08518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8" name="Freeform 17"/>
          <p:cNvSpPr/>
          <p:nvPr/>
        </p:nvSpPr>
        <p:spPr>
          <a:xfrm>
            <a:off x="3131840" y="1340768"/>
            <a:ext cx="3447737" cy="2530395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447737 w 3447737"/>
              <a:gd name="connsiteY0" fmla="*/ 2530395 h 2530395"/>
              <a:gd name="connsiteX1" fmla="*/ 3447737 w 3447737"/>
              <a:gd name="connsiteY1" fmla="*/ 2530395 h 2530395"/>
              <a:gd name="connsiteX2" fmla="*/ 0 w 3447737"/>
              <a:gd name="connsiteY2" fmla="*/ 2140651 h 2530395"/>
              <a:gd name="connsiteX3" fmla="*/ 648072 w 3447737"/>
              <a:gd name="connsiteY3" fmla="*/ 0 h 2530395"/>
              <a:gd name="connsiteX4" fmla="*/ 3447737 w 3447737"/>
              <a:gd name="connsiteY4" fmla="*/ 2530395 h 253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737" h="2530395">
                <a:moveTo>
                  <a:pt x="3447737" y="2530395"/>
                </a:moveTo>
                <a:lnTo>
                  <a:pt x="3447737" y="2530395"/>
                </a:lnTo>
                <a:lnTo>
                  <a:pt x="0" y="2140651"/>
                </a:lnTo>
                <a:lnTo>
                  <a:pt x="648072" y="0"/>
                </a:lnTo>
                <a:lnTo>
                  <a:pt x="3447737" y="25303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987824" y="206084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364502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11cm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299695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86˚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3284984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25˚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157192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75656" y="1412776"/>
            <a:ext cx="6286764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303721 w 6286764"/>
              <a:gd name="connsiteY0" fmla="*/ 2458387 h 2458387"/>
              <a:gd name="connsiteX1" fmla="*/ 3303721 w 6286764"/>
              <a:gd name="connsiteY1" fmla="*/ 2458387 h 2458387"/>
              <a:gd name="connsiteX2" fmla="*/ 0 w 6286764"/>
              <a:gd name="connsiteY2" fmla="*/ 864096 h 2458387"/>
              <a:gd name="connsiteX3" fmla="*/ 6286764 w 6286764"/>
              <a:gd name="connsiteY3" fmla="*/ 0 h 2458387"/>
              <a:gd name="connsiteX4" fmla="*/ 3303721 w 6286764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764" h="2458387">
                <a:moveTo>
                  <a:pt x="3303721" y="2458387"/>
                </a:moveTo>
                <a:lnTo>
                  <a:pt x="3303721" y="2458387"/>
                </a:lnTo>
                <a:lnTo>
                  <a:pt x="0" y="864096"/>
                </a:lnTo>
                <a:lnTo>
                  <a:pt x="6286764" y="0"/>
                </a:lnTo>
                <a:lnTo>
                  <a:pt x="3303721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213285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292494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16cm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278092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40cm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34076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32cm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08518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31640" y="1412776"/>
            <a:ext cx="6430780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780" h="2458387">
                <a:moveTo>
                  <a:pt x="3447737" y="2458387"/>
                </a:moveTo>
                <a:lnTo>
                  <a:pt x="3447737" y="2458387"/>
                </a:lnTo>
                <a:lnTo>
                  <a:pt x="0" y="2068643"/>
                </a:lnTo>
                <a:lnTo>
                  <a:pt x="6430780" y="0"/>
                </a:lnTo>
                <a:lnTo>
                  <a:pt x="3447737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06084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9249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3140968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22˚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212976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157192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31640" y="1412776"/>
            <a:ext cx="6430780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780" h="2458387">
                <a:moveTo>
                  <a:pt x="3447737" y="2458387"/>
                </a:moveTo>
                <a:lnTo>
                  <a:pt x="3447737" y="2458387"/>
                </a:lnTo>
                <a:lnTo>
                  <a:pt x="0" y="2068643"/>
                </a:lnTo>
                <a:lnTo>
                  <a:pt x="6430780" y="0"/>
                </a:lnTo>
                <a:lnTo>
                  <a:pt x="3447737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206084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29249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371703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4cm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212976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157192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75656" y="1844824"/>
            <a:ext cx="3960440" cy="2026339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303721 w 6286764"/>
              <a:gd name="connsiteY0" fmla="*/ 2458387 h 2458387"/>
              <a:gd name="connsiteX1" fmla="*/ 3303721 w 6286764"/>
              <a:gd name="connsiteY1" fmla="*/ 2458387 h 2458387"/>
              <a:gd name="connsiteX2" fmla="*/ 0 w 6286764"/>
              <a:gd name="connsiteY2" fmla="*/ 1296144 h 2458387"/>
              <a:gd name="connsiteX3" fmla="*/ 6286764 w 6286764"/>
              <a:gd name="connsiteY3" fmla="*/ 0 h 2458387"/>
              <a:gd name="connsiteX4" fmla="*/ 3303721 w 6286764"/>
              <a:gd name="connsiteY4" fmla="*/ 2458387 h 2458387"/>
              <a:gd name="connsiteX0" fmla="*/ 3303721 w 3960440"/>
              <a:gd name="connsiteY0" fmla="*/ 2026339 h 2026339"/>
              <a:gd name="connsiteX1" fmla="*/ 3303721 w 3960440"/>
              <a:gd name="connsiteY1" fmla="*/ 2026339 h 2026339"/>
              <a:gd name="connsiteX2" fmla="*/ 0 w 3960440"/>
              <a:gd name="connsiteY2" fmla="*/ 864096 h 2026339"/>
              <a:gd name="connsiteX3" fmla="*/ 3960440 w 3960440"/>
              <a:gd name="connsiteY3" fmla="*/ 0 h 2026339"/>
              <a:gd name="connsiteX4" fmla="*/ 3303721 w 3960440"/>
              <a:gd name="connsiteY4" fmla="*/ 2026339 h 20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2026339">
                <a:moveTo>
                  <a:pt x="3303721" y="2026339"/>
                </a:moveTo>
                <a:lnTo>
                  <a:pt x="3303721" y="2026339"/>
                </a:lnTo>
                <a:lnTo>
                  <a:pt x="0" y="864096"/>
                </a:lnTo>
                <a:lnTo>
                  <a:pt x="3960440" y="0"/>
                </a:lnTo>
                <a:lnTo>
                  <a:pt x="3303721" y="20263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162880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2708920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3.7cm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3284984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4.2cm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306896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81˚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08518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Freeform 11"/>
          <p:cNvSpPr/>
          <p:nvPr/>
        </p:nvSpPr>
        <p:spPr>
          <a:xfrm rot="825984">
            <a:off x="1331640" y="1844824"/>
            <a:ext cx="5854716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2871673 w 5854716"/>
              <a:gd name="connsiteY0" fmla="*/ 2458387 h 2458387"/>
              <a:gd name="connsiteX1" fmla="*/ 2871673 w 5854716"/>
              <a:gd name="connsiteY1" fmla="*/ 2458387 h 2458387"/>
              <a:gd name="connsiteX2" fmla="*/ 0 w 5854716"/>
              <a:gd name="connsiteY2" fmla="*/ 288032 h 2458387"/>
              <a:gd name="connsiteX3" fmla="*/ 5854716 w 5854716"/>
              <a:gd name="connsiteY3" fmla="*/ 0 h 2458387"/>
              <a:gd name="connsiteX4" fmla="*/ 2871673 w 5854716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716" h="2458387">
                <a:moveTo>
                  <a:pt x="2871673" y="2458387"/>
                </a:moveTo>
                <a:lnTo>
                  <a:pt x="2871673" y="2458387"/>
                </a:lnTo>
                <a:lnTo>
                  <a:pt x="0" y="288032"/>
                </a:lnTo>
                <a:lnTo>
                  <a:pt x="5854716" y="0"/>
                </a:lnTo>
                <a:lnTo>
                  <a:pt x="2871673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34290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148478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162880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32˚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3573016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115˚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08518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59632" y="1412776"/>
            <a:ext cx="6502788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519745 w 6502788"/>
              <a:gd name="connsiteY0" fmla="*/ 2458387 h 2458387"/>
              <a:gd name="connsiteX1" fmla="*/ 3519745 w 6502788"/>
              <a:gd name="connsiteY1" fmla="*/ 2458387 h 2458387"/>
              <a:gd name="connsiteX2" fmla="*/ 0 w 6502788"/>
              <a:gd name="connsiteY2" fmla="*/ 720080 h 2458387"/>
              <a:gd name="connsiteX3" fmla="*/ 6502788 w 6502788"/>
              <a:gd name="connsiteY3" fmla="*/ 0 h 2458387"/>
              <a:gd name="connsiteX4" fmla="*/ 3519745 w 6502788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788" h="2458387">
                <a:moveTo>
                  <a:pt x="3519745" y="2458387"/>
                </a:moveTo>
                <a:lnTo>
                  <a:pt x="3519745" y="2458387"/>
                </a:lnTo>
                <a:lnTo>
                  <a:pt x="0" y="720080"/>
                </a:lnTo>
                <a:lnTo>
                  <a:pt x="6502788" y="0"/>
                </a:lnTo>
                <a:lnTo>
                  <a:pt x="3519745" y="24583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19888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292494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13cm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112474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27cm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212976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114˚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157192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31640" y="1700808"/>
            <a:ext cx="4464496" cy="2170355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447737 w 4464496"/>
              <a:gd name="connsiteY0" fmla="*/ 2170355 h 2170355"/>
              <a:gd name="connsiteX1" fmla="*/ 3447737 w 4464496"/>
              <a:gd name="connsiteY1" fmla="*/ 2170355 h 2170355"/>
              <a:gd name="connsiteX2" fmla="*/ 0 w 4464496"/>
              <a:gd name="connsiteY2" fmla="*/ 1780611 h 2170355"/>
              <a:gd name="connsiteX3" fmla="*/ 4464496 w 4464496"/>
              <a:gd name="connsiteY3" fmla="*/ 0 h 2170355"/>
              <a:gd name="connsiteX4" fmla="*/ 3447737 w 4464496"/>
              <a:gd name="connsiteY4" fmla="*/ 2170355 h 217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496" h="2170355">
                <a:moveTo>
                  <a:pt x="3447737" y="2170355"/>
                </a:moveTo>
                <a:lnTo>
                  <a:pt x="3447737" y="2170355"/>
                </a:lnTo>
                <a:lnTo>
                  <a:pt x="0" y="1780611"/>
                </a:lnTo>
                <a:lnTo>
                  <a:pt x="4464496" y="0"/>
                </a:lnTo>
                <a:lnTo>
                  <a:pt x="3447737" y="21703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9959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value?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184482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213285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371703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4cm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306896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0"/>
            <a:ext cx="6120680" cy="6926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Find the missing lengths and angles</a:t>
            </a:r>
            <a:r>
              <a:rPr lang="en-GB" sz="3200" dirty="0" smtClean="0">
                <a:latin typeface="Century Gothic" pitchFamily="34" charset="0"/>
              </a:rPr>
              <a:t/>
            </a:r>
            <a:br>
              <a:rPr lang="en-GB" sz="3200" dirty="0" smtClean="0">
                <a:latin typeface="Century Gothic" pitchFamily="34" charset="0"/>
              </a:rPr>
            </a:br>
            <a:r>
              <a:rPr lang="en-GB" sz="1800" dirty="0" smtClean="0">
                <a:latin typeface="Century Gothic" pitchFamily="34" charset="0"/>
              </a:rPr>
              <a:t>(give your answers to 1dp)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23528" y="1124744"/>
            <a:ext cx="2713220" cy="1296626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220" h="1296626">
                <a:moveTo>
                  <a:pt x="1331916" y="1296626"/>
                </a:moveTo>
                <a:lnTo>
                  <a:pt x="0" y="869430"/>
                </a:lnTo>
                <a:lnTo>
                  <a:pt x="2713220" y="0"/>
                </a:lnTo>
                <a:lnTo>
                  <a:pt x="1331916" y="129662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139952" y="1124744"/>
            <a:ext cx="1224136" cy="1728192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0 w 1381304"/>
              <a:gd name="connsiteY0" fmla="*/ 1296626 h 1296626"/>
              <a:gd name="connsiteX1" fmla="*/ 36236 w 1381304"/>
              <a:gd name="connsiteY1" fmla="*/ 360040 h 1296626"/>
              <a:gd name="connsiteX2" fmla="*/ 1381304 w 1381304"/>
              <a:gd name="connsiteY2" fmla="*/ 0 h 1296626"/>
              <a:gd name="connsiteX3" fmla="*/ 0 w 1381304"/>
              <a:gd name="connsiteY3" fmla="*/ 1296626 h 1296626"/>
              <a:gd name="connsiteX0" fmla="*/ 360040 w 1345068"/>
              <a:gd name="connsiteY0" fmla="*/ 1656184 h 1656184"/>
              <a:gd name="connsiteX1" fmla="*/ 0 w 1345068"/>
              <a:gd name="connsiteY1" fmla="*/ 360040 h 1656184"/>
              <a:gd name="connsiteX2" fmla="*/ 1345068 w 1345068"/>
              <a:gd name="connsiteY2" fmla="*/ 0 h 1656184"/>
              <a:gd name="connsiteX3" fmla="*/ 360040 w 1345068"/>
              <a:gd name="connsiteY3" fmla="*/ 1656184 h 1656184"/>
              <a:gd name="connsiteX0" fmla="*/ 360040 w 1584176"/>
              <a:gd name="connsiteY0" fmla="*/ 1296144 h 1296144"/>
              <a:gd name="connsiteX1" fmla="*/ 0 w 1584176"/>
              <a:gd name="connsiteY1" fmla="*/ 0 h 1296144"/>
              <a:gd name="connsiteX2" fmla="*/ 1584176 w 1584176"/>
              <a:gd name="connsiteY2" fmla="*/ 360040 h 1296144"/>
              <a:gd name="connsiteX3" fmla="*/ 360040 w 1584176"/>
              <a:gd name="connsiteY3" fmla="*/ 1296144 h 1296144"/>
              <a:gd name="connsiteX0" fmla="*/ 0 w 1224136"/>
              <a:gd name="connsiteY0" fmla="*/ 1728192 h 1728192"/>
              <a:gd name="connsiteX1" fmla="*/ 0 w 1224136"/>
              <a:gd name="connsiteY1" fmla="*/ 0 h 1728192"/>
              <a:gd name="connsiteX2" fmla="*/ 1224136 w 1224136"/>
              <a:gd name="connsiteY2" fmla="*/ 792088 h 1728192"/>
              <a:gd name="connsiteX3" fmla="*/ 0 w 1224136"/>
              <a:gd name="connsiteY3" fmla="*/ 1728192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1728192">
                <a:moveTo>
                  <a:pt x="0" y="1728192"/>
                </a:moveTo>
                <a:lnTo>
                  <a:pt x="0" y="0"/>
                </a:lnTo>
                <a:lnTo>
                  <a:pt x="1224136" y="792088"/>
                </a:lnTo>
                <a:lnTo>
                  <a:pt x="0" y="17281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7236296" y="1484784"/>
            <a:ext cx="1619672" cy="1512168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1525596 w 2713220"/>
              <a:gd name="connsiteY0" fmla="*/ 1512168 h 1512168"/>
              <a:gd name="connsiteX1" fmla="*/ 0 w 2713220"/>
              <a:gd name="connsiteY1" fmla="*/ 869430 h 1512168"/>
              <a:gd name="connsiteX2" fmla="*/ 2713220 w 2713220"/>
              <a:gd name="connsiteY2" fmla="*/ 0 h 1512168"/>
              <a:gd name="connsiteX3" fmla="*/ 1525596 w 2713220"/>
              <a:gd name="connsiteY3" fmla="*/ 1512168 h 1512168"/>
              <a:gd name="connsiteX0" fmla="*/ 432048 w 1619672"/>
              <a:gd name="connsiteY0" fmla="*/ 1512168 h 1512168"/>
              <a:gd name="connsiteX1" fmla="*/ 0 w 1619672"/>
              <a:gd name="connsiteY1" fmla="*/ 72008 h 1512168"/>
              <a:gd name="connsiteX2" fmla="*/ 1619672 w 1619672"/>
              <a:gd name="connsiteY2" fmla="*/ 0 h 1512168"/>
              <a:gd name="connsiteX3" fmla="*/ 432048 w 1619672"/>
              <a:gd name="connsiteY3" fmla="*/ 1512168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672" h="1512168">
                <a:moveTo>
                  <a:pt x="432048" y="1512168"/>
                </a:moveTo>
                <a:lnTo>
                  <a:pt x="0" y="72008"/>
                </a:lnTo>
                <a:lnTo>
                  <a:pt x="1619672" y="0"/>
                </a:lnTo>
                <a:lnTo>
                  <a:pt x="432048" y="151216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3528" y="3284984"/>
            <a:ext cx="2641212" cy="1080120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1259908 w 2641212"/>
              <a:gd name="connsiteY0" fmla="*/ 1512650 h 1512650"/>
              <a:gd name="connsiteX1" fmla="*/ 0 w 2641212"/>
              <a:gd name="connsiteY1" fmla="*/ 0 h 1512650"/>
              <a:gd name="connsiteX2" fmla="*/ 2641212 w 2641212"/>
              <a:gd name="connsiteY2" fmla="*/ 216024 h 1512650"/>
              <a:gd name="connsiteX3" fmla="*/ 1259908 w 2641212"/>
              <a:gd name="connsiteY3" fmla="*/ 1512650 h 1512650"/>
              <a:gd name="connsiteX0" fmla="*/ 792088 w 2641212"/>
              <a:gd name="connsiteY0" fmla="*/ 1080120 h 1080120"/>
              <a:gd name="connsiteX1" fmla="*/ 0 w 2641212"/>
              <a:gd name="connsiteY1" fmla="*/ 0 h 1080120"/>
              <a:gd name="connsiteX2" fmla="*/ 2641212 w 2641212"/>
              <a:gd name="connsiteY2" fmla="*/ 216024 h 1080120"/>
              <a:gd name="connsiteX3" fmla="*/ 792088 w 2641212"/>
              <a:gd name="connsiteY3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212" h="1080120">
                <a:moveTo>
                  <a:pt x="792088" y="1080120"/>
                </a:moveTo>
                <a:lnTo>
                  <a:pt x="0" y="0"/>
                </a:lnTo>
                <a:lnTo>
                  <a:pt x="2641212" y="216024"/>
                </a:lnTo>
                <a:lnTo>
                  <a:pt x="792088" y="10801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635896" y="3284984"/>
            <a:ext cx="1921132" cy="1584658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251796 w 1633100"/>
              <a:gd name="connsiteY0" fmla="*/ 1296626 h 1296626"/>
              <a:gd name="connsiteX1" fmla="*/ 0 w 1633100"/>
              <a:gd name="connsiteY1" fmla="*/ 72008 h 1296626"/>
              <a:gd name="connsiteX2" fmla="*/ 1633100 w 1633100"/>
              <a:gd name="connsiteY2" fmla="*/ 0 h 1296626"/>
              <a:gd name="connsiteX3" fmla="*/ 251796 w 1633100"/>
              <a:gd name="connsiteY3" fmla="*/ 1296626 h 1296626"/>
              <a:gd name="connsiteX0" fmla="*/ 539828 w 1921132"/>
              <a:gd name="connsiteY0" fmla="*/ 1584658 h 1584658"/>
              <a:gd name="connsiteX1" fmla="*/ 0 w 1921132"/>
              <a:gd name="connsiteY1" fmla="*/ 0 h 1584658"/>
              <a:gd name="connsiteX2" fmla="*/ 1921132 w 1921132"/>
              <a:gd name="connsiteY2" fmla="*/ 288032 h 1584658"/>
              <a:gd name="connsiteX3" fmla="*/ 539828 w 1921132"/>
              <a:gd name="connsiteY3" fmla="*/ 1584658 h 158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132" h="1584658">
                <a:moveTo>
                  <a:pt x="539828" y="1584658"/>
                </a:moveTo>
                <a:lnTo>
                  <a:pt x="0" y="0"/>
                </a:lnTo>
                <a:lnTo>
                  <a:pt x="1921132" y="288032"/>
                </a:lnTo>
                <a:lnTo>
                  <a:pt x="539828" y="158465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6660232" y="3284984"/>
            <a:ext cx="2088232" cy="1512168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251796 w 1633100"/>
              <a:gd name="connsiteY0" fmla="*/ 1296626 h 1296626"/>
              <a:gd name="connsiteX1" fmla="*/ 0 w 1633100"/>
              <a:gd name="connsiteY1" fmla="*/ 72008 h 1296626"/>
              <a:gd name="connsiteX2" fmla="*/ 1633100 w 1633100"/>
              <a:gd name="connsiteY2" fmla="*/ 0 h 1296626"/>
              <a:gd name="connsiteX3" fmla="*/ 251796 w 1633100"/>
              <a:gd name="connsiteY3" fmla="*/ 1296626 h 1296626"/>
              <a:gd name="connsiteX0" fmla="*/ 251796 w 2088232"/>
              <a:gd name="connsiteY0" fmla="*/ 1656666 h 1656666"/>
              <a:gd name="connsiteX1" fmla="*/ 0 w 2088232"/>
              <a:gd name="connsiteY1" fmla="*/ 432048 h 1656666"/>
              <a:gd name="connsiteX2" fmla="*/ 2088232 w 2088232"/>
              <a:gd name="connsiteY2" fmla="*/ 0 h 1656666"/>
              <a:gd name="connsiteX3" fmla="*/ 251796 w 2088232"/>
              <a:gd name="connsiteY3" fmla="*/ 1656666 h 1656666"/>
              <a:gd name="connsiteX0" fmla="*/ 864096 w 2088232"/>
              <a:gd name="connsiteY0" fmla="*/ 1512168 h 1512168"/>
              <a:gd name="connsiteX1" fmla="*/ 0 w 2088232"/>
              <a:gd name="connsiteY1" fmla="*/ 432048 h 1512168"/>
              <a:gd name="connsiteX2" fmla="*/ 2088232 w 2088232"/>
              <a:gd name="connsiteY2" fmla="*/ 0 h 1512168"/>
              <a:gd name="connsiteX3" fmla="*/ 864096 w 2088232"/>
              <a:gd name="connsiteY3" fmla="*/ 1512168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32" h="1512168">
                <a:moveTo>
                  <a:pt x="864096" y="1512168"/>
                </a:moveTo>
                <a:lnTo>
                  <a:pt x="0" y="432048"/>
                </a:lnTo>
                <a:lnTo>
                  <a:pt x="2088232" y="0"/>
                </a:lnTo>
                <a:lnTo>
                  <a:pt x="864096" y="151216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23528" y="5301208"/>
            <a:ext cx="2389692" cy="1296626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1008388 w 2389692"/>
              <a:gd name="connsiteY0" fmla="*/ 1296626 h 1296626"/>
              <a:gd name="connsiteX1" fmla="*/ 0 w 2389692"/>
              <a:gd name="connsiteY1" fmla="*/ 0 h 1296626"/>
              <a:gd name="connsiteX2" fmla="*/ 2389692 w 2389692"/>
              <a:gd name="connsiteY2" fmla="*/ 0 h 1296626"/>
              <a:gd name="connsiteX3" fmla="*/ 1008388 w 2389692"/>
              <a:gd name="connsiteY3" fmla="*/ 1296626 h 129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9692" h="1296626">
                <a:moveTo>
                  <a:pt x="1008388" y="1296626"/>
                </a:moveTo>
                <a:lnTo>
                  <a:pt x="0" y="0"/>
                </a:lnTo>
                <a:lnTo>
                  <a:pt x="2389692" y="0"/>
                </a:lnTo>
                <a:lnTo>
                  <a:pt x="1008388" y="129662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707904" y="5301208"/>
            <a:ext cx="1993140" cy="1368152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683844 w 2065148"/>
              <a:gd name="connsiteY0" fmla="*/ 1296626 h 1296626"/>
              <a:gd name="connsiteX1" fmla="*/ 0 w 2065148"/>
              <a:gd name="connsiteY1" fmla="*/ 0 h 1296626"/>
              <a:gd name="connsiteX2" fmla="*/ 2065148 w 2065148"/>
              <a:gd name="connsiteY2" fmla="*/ 0 h 1296626"/>
              <a:gd name="connsiteX3" fmla="*/ 683844 w 2065148"/>
              <a:gd name="connsiteY3" fmla="*/ 1296626 h 1296626"/>
              <a:gd name="connsiteX0" fmla="*/ 611836 w 1993140"/>
              <a:gd name="connsiteY0" fmla="*/ 1296626 h 1296626"/>
              <a:gd name="connsiteX1" fmla="*/ 0 w 1993140"/>
              <a:gd name="connsiteY1" fmla="*/ 360040 h 1296626"/>
              <a:gd name="connsiteX2" fmla="*/ 1993140 w 1993140"/>
              <a:gd name="connsiteY2" fmla="*/ 0 h 1296626"/>
              <a:gd name="connsiteX3" fmla="*/ 611836 w 1993140"/>
              <a:gd name="connsiteY3" fmla="*/ 1296626 h 1296626"/>
              <a:gd name="connsiteX0" fmla="*/ 1152128 w 1993140"/>
              <a:gd name="connsiteY0" fmla="*/ 1368152 h 1368152"/>
              <a:gd name="connsiteX1" fmla="*/ 0 w 1993140"/>
              <a:gd name="connsiteY1" fmla="*/ 360040 h 1368152"/>
              <a:gd name="connsiteX2" fmla="*/ 1993140 w 1993140"/>
              <a:gd name="connsiteY2" fmla="*/ 0 h 1368152"/>
              <a:gd name="connsiteX3" fmla="*/ 1152128 w 1993140"/>
              <a:gd name="connsiteY3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140" h="1368152">
                <a:moveTo>
                  <a:pt x="1152128" y="1368152"/>
                </a:moveTo>
                <a:lnTo>
                  <a:pt x="0" y="360040"/>
                </a:lnTo>
                <a:lnTo>
                  <a:pt x="1993140" y="0"/>
                </a:lnTo>
                <a:lnTo>
                  <a:pt x="1152128" y="13681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516216" y="5373216"/>
            <a:ext cx="2232248" cy="1080120"/>
          </a:xfrm>
          <a:custGeom>
            <a:avLst/>
            <a:gdLst>
              <a:gd name="connsiteX0" fmla="*/ 1259174 w 2713220"/>
              <a:gd name="connsiteY0" fmla="*/ 2098623 h 2098623"/>
              <a:gd name="connsiteX1" fmla="*/ 0 w 2713220"/>
              <a:gd name="connsiteY1" fmla="*/ 869430 h 2098623"/>
              <a:gd name="connsiteX2" fmla="*/ 2713220 w 2713220"/>
              <a:gd name="connsiteY2" fmla="*/ 0 h 2098623"/>
              <a:gd name="connsiteX3" fmla="*/ 1259174 w 2713220"/>
              <a:gd name="connsiteY3" fmla="*/ 2098623 h 2098623"/>
              <a:gd name="connsiteX0" fmla="*/ 1331916 w 2713220"/>
              <a:gd name="connsiteY0" fmla="*/ 1296626 h 1296626"/>
              <a:gd name="connsiteX1" fmla="*/ 0 w 2713220"/>
              <a:gd name="connsiteY1" fmla="*/ 869430 h 1296626"/>
              <a:gd name="connsiteX2" fmla="*/ 2713220 w 2713220"/>
              <a:gd name="connsiteY2" fmla="*/ 0 h 1296626"/>
              <a:gd name="connsiteX3" fmla="*/ 1331916 w 2713220"/>
              <a:gd name="connsiteY3" fmla="*/ 1296626 h 1296626"/>
              <a:gd name="connsiteX0" fmla="*/ 539828 w 1921132"/>
              <a:gd name="connsiteY0" fmla="*/ 1628800 h 1628800"/>
              <a:gd name="connsiteX1" fmla="*/ 0 w 1921132"/>
              <a:gd name="connsiteY1" fmla="*/ 0 h 1628800"/>
              <a:gd name="connsiteX2" fmla="*/ 1921132 w 1921132"/>
              <a:gd name="connsiteY2" fmla="*/ 332174 h 1628800"/>
              <a:gd name="connsiteX3" fmla="*/ 539828 w 1921132"/>
              <a:gd name="connsiteY3" fmla="*/ 1628800 h 1628800"/>
              <a:gd name="connsiteX0" fmla="*/ 539828 w 2232248"/>
              <a:gd name="connsiteY0" fmla="*/ 1628800 h 1628800"/>
              <a:gd name="connsiteX1" fmla="*/ 0 w 2232248"/>
              <a:gd name="connsiteY1" fmla="*/ 0 h 1628800"/>
              <a:gd name="connsiteX2" fmla="*/ 2232248 w 2232248"/>
              <a:gd name="connsiteY2" fmla="*/ 216024 h 1628800"/>
              <a:gd name="connsiteX3" fmla="*/ 539828 w 2232248"/>
              <a:gd name="connsiteY3" fmla="*/ 1628800 h 1628800"/>
              <a:gd name="connsiteX0" fmla="*/ 1152128 w 2232248"/>
              <a:gd name="connsiteY0" fmla="*/ 1080120 h 1080120"/>
              <a:gd name="connsiteX1" fmla="*/ 0 w 2232248"/>
              <a:gd name="connsiteY1" fmla="*/ 0 h 1080120"/>
              <a:gd name="connsiteX2" fmla="*/ 2232248 w 2232248"/>
              <a:gd name="connsiteY2" fmla="*/ 216024 h 1080120"/>
              <a:gd name="connsiteX3" fmla="*/ 1152128 w 2232248"/>
              <a:gd name="connsiteY3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48" h="1080120">
                <a:moveTo>
                  <a:pt x="1152128" y="1080120"/>
                </a:moveTo>
                <a:lnTo>
                  <a:pt x="0" y="0"/>
                </a:lnTo>
                <a:lnTo>
                  <a:pt x="2232248" y="216024"/>
                </a:lnTo>
                <a:lnTo>
                  <a:pt x="1152128" y="10801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576" y="11967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13cm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9.2cm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206084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4365104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40050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8cm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7cm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11cm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308304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12cm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7cm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5373216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788024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13cm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716016" y="11247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11cm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39952" y="12687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35˚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139952" y="2348880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80312" y="4293096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80424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17cm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956376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22cm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876256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41˚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380312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5˚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524328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17˚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8172400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25cm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596336" y="11247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707904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25cm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60932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499992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77˚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4932040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˚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004048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32˚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331640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1691680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14cm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11cm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971600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43˚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907704" y="58865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14cm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971600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23cm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467544" y="52919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31˚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107504" y="1556792"/>
            <a:ext cx="201622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Answers: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/>
              <a:t> </a:t>
            </a:r>
            <a:r>
              <a:rPr lang="en-GB" sz="3200" dirty="0" smtClean="0"/>
              <a:t>91.2˚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29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10.3cm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9.6cm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60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30.5 ˚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13.2cm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27.9cm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200" dirty="0" smtClean="0"/>
              <a:t>35.1 ˚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412776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918573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44" y="37726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For each question say what method you would use to find the missing value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4116" y="1844824"/>
            <a:ext cx="5853336" cy="854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ina" pitchFamily="2" charset="0"/>
                <a:ea typeface="+mj-ea"/>
                <a:cs typeface="+mj-cs"/>
              </a:rPr>
              <a:t>Warm up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tina" pitchFamily="2" charset="0"/>
              <a:ea typeface="+mj-ea"/>
              <a:cs typeface="+mj-cs"/>
            </a:endParaRPr>
          </a:p>
        </p:txBody>
      </p:sp>
      <p:pic>
        <p:nvPicPr>
          <p:cNvPr id="5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0" y="1776326"/>
            <a:ext cx="646347" cy="880132"/>
          </a:xfrm>
          <a:prstGeom prst="rect">
            <a:avLst/>
          </a:prstGeom>
          <a:noFill/>
        </p:spPr>
      </p:pic>
      <p:pic>
        <p:nvPicPr>
          <p:cNvPr id="6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646347" cy="88013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dirty="0" smtClean="0">
                <a:latin typeface="Martina" pitchFamily="2" charset="0"/>
                <a:ea typeface="+mj-ea"/>
                <a:cs typeface="+mj-cs"/>
              </a:rPr>
              <a:t>Combining the Rules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rtina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grpSp>
        <p:nvGrpSpPr>
          <p:cNvPr id="2" name="Group 14"/>
          <p:cNvGrpSpPr/>
          <p:nvPr/>
        </p:nvGrpSpPr>
        <p:grpSpPr>
          <a:xfrm>
            <a:off x="3059832" y="1124744"/>
            <a:ext cx="1778496" cy="1578683"/>
            <a:chOff x="3059832" y="1124744"/>
            <a:chExt cx="1778496" cy="2066528"/>
          </a:xfrm>
        </p:grpSpPr>
        <p:sp>
          <p:nvSpPr>
            <p:cNvPr id="13" name="Right Triangle 12"/>
            <p:cNvSpPr/>
            <p:nvPr/>
          </p:nvSpPr>
          <p:spPr>
            <a:xfrm>
              <a:off x="3059832" y="1124744"/>
              <a:ext cx="1778496" cy="20665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9832" y="2800425"/>
              <a:ext cx="288032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11760" y="177281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7cm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27089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6cm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155679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grpSp>
        <p:nvGrpSpPr>
          <p:cNvPr id="2" name="Group 12"/>
          <p:cNvGrpSpPr/>
          <p:nvPr/>
        </p:nvGrpSpPr>
        <p:grpSpPr>
          <a:xfrm flipH="1">
            <a:off x="2915816" y="1340768"/>
            <a:ext cx="1584176" cy="1578683"/>
            <a:chOff x="3059832" y="1124744"/>
            <a:chExt cx="1778496" cy="2066528"/>
          </a:xfrm>
        </p:grpSpPr>
        <p:sp>
          <p:nvSpPr>
            <p:cNvPr id="14" name="Right Triangle 13"/>
            <p:cNvSpPr/>
            <p:nvPr/>
          </p:nvSpPr>
          <p:spPr>
            <a:xfrm>
              <a:off x="3059832" y="1124744"/>
              <a:ext cx="1778496" cy="20665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9832" y="2800425"/>
              <a:ext cx="288032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99792" y="177281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12cm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84482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249289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30˚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2989943" y="1146629"/>
            <a:ext cx="2917371" cy="1567542"/>
          </a:xfrm>
          <a:custGeom>
            <a:avLst/>
            <a:gdLst>
              <a:gd name="connsiteX0" fmla="*/ 754743 w 2917371"/>
              <a:gd name="connsiteY0" fmla="*/ 1567542 h 1567542"/>
              <a:gd name="connsiteX1" fmla="*/ 0 w 2917371"/>
              <a:gd name="connsiteY1" fmla="*/ 0 h 1567542"/>
              <a:gd name="connsiteX2" fmla="*/ 2917371 w 2917371"/>
              <a:gd name="connsiteY2" fmla="*/ 624114 h 1567542"/>
              <a:gd name="connsiteX3" fmla="*/ 754743 w 2917371"/>
              <a:gd name="connsiteY3" fmla="*/ 1567542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567542">
                <a:moveTo>
                  <a:pt x="754743" y="1567542"/>
                </a:moveTo>
                <a:lnTo>
                  <a:pt x="0" y="0"/>
                </a:lnTo>
                <a:lnTo>
                  <a:pt x="2917371" y="624114"/>
                </a:lnTo>
                <a:lnTo>
                  <a:pt x="754743" y="15675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83768" y="191683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13cm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20486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126876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46˚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12474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19cm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grpSp>
        <p:nvGrpSpPr>
          <p:cNvPr id="2" name="Group 12"/>
          <p:cNvGrpSpPr/>
          <p:nvPr/>
        </p:nvGrpSpPr>
        <p:grpSpPr>
          <a:xfrm rot="2804065" flipH="1">
            <a:off x="3717590" y="640703"/>
            <a:ext cx="1927933" cy="2046229"/>
            <a:chOff x="3059832" y="1124744"/>
            <a:chExt cx="1778496" cy="2066528"/>
          </a:xfrm>
        </p:grpSpPr>
        <p:sp>
          <p:nvSpPr>
            <p:cNvPr id="14" name="Right Triangle 13"/>
            <p:cNvSpPr/>
            <p:nvPr/>
          </p:nvSpPr>
          <p:spPr>
            <a:xfrm>
              <a:off x="3059832" y="1124744"/>
              <a:ext cx="1778496" cy="20665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9832" y="2800425"/>
              <a:ext cx="288032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59832" y="227687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13cm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119675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162880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40˚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1187624" y="692696"/>
            <a:ext cx="5391953" cy="2314371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447737 w 3447737"/>
              <a:gd name="connsiteY0" fmla="*/ 2530395 h 2530395"/>
              <a:gd name="connsiteX1" fmla="*/ 3447737 w 3447737"/>
              <a:gd name="connsiteY1" fmla="*/ 2530395 h 2530395"/>
              <a:gd name="connsiteX2" fmla="*/ 0 w 3447737"/>
              <a:gd name="connsiteY2" fmla="*/ 2140651 h 2530395"/>
              <a:gd name="connsiteX3" fmla="*/ 648072 w 3447737"/>
              <a:gd name="connsiteY3" fmla="*/ 0 h 2530395"/>
              <a:gd name="connsiteX4" fmla="*/ 3447737 w 3447737"/>
              <a:gd name="connsiteY4" fmla="*/ 2530395 h 2530395"/>
              <a:gd name="connsiteX0" fmla="*/ 5391953 w 5391953"/>
              <a:gd name="connsiteY0" fmla="*/ 2314371 h 2314371"/>
              <a:gd name="connsiteX1" fmla="*/ 5391953 w 5391953"/>
              <a:gd name="connsiteY1" fmla="*/ 2314371 h 2314371"/>
              <a:gd name="connsiteX2" fmla="*/ 1944216 w 5391953"/>
              <a:gd name="connsiteY2" fmla="*/ 1924627 h 2314371"/>
              <a:gd name="connsiteX3" fmla="*/ 0 w 5391953"/>
              <a:gd name="connsiteY3" fmla="*/ 0 h 2314371"/>
              <a:gd name="connsiteX4" fmla="*/ 5391953 w 5391953"/>
              <a:gd name="connsiteY4" fmla="*/ 2314371 h 231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953" h="2314371">
                <a:moveTo>
                  <a:pt x="5391953" y="2314371"/>
                </a:moveTo>
                <a:lnTo>
                  <a:pt x="5391953" y="2314371"/>
                </a:lnTo>
                <a:lnTo>
                  <a:pt x="1944216" y="1924627"/>
                </a:lnTo>
                <a:lnTo>
                  <a:pt x="0" y="0"/>
                </a:lnTo>
                <a:lnTo>
                  <a:pt x="5391953" y="231437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35696" y="177281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78092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2132856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120˚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1052736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1331640" y="548680"/>
            <a:ext cx="6430780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780" h="2458387">
                <a:moveTo>
                  <a:pt x="3447737" y="2458387"/>
                </a:moveTo>
                <a:lnTo>
                  <a:pt x="3447737" y="2458387"/>
                </a:lnTo>
                <a:lnTo>
                  <a:pt x="0" y="2068643"/>
                </a:lnTo>
                <a:lnTo>
                  <a:pt x="6430780" y="0"/>
                </a:lnTo>
                <a:lnTo>
                  <a:pt x="3447737" y="245838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63888" y="119675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06084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285293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2348880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grpSp>
        <p:nvGrpSpPr>
          <p:cNvPr id="2" name="Group 12"/>
          <p:cNvGrpSpPr/>
          <p:nvPr/>
        </p:nvGrpSpPr>
        <p:grpSpPr>
          <a:xfrm flipH="1">
            <a:off x="2123728" y="1052736"/>
            <a:ext cx="2418588" cy="1578683"/>
            <a:chOff x="3059832" y="1124744"/>
            <a:chExt cx="1778496" cy="2066528"/>
          </a:xfrm>
        </p:grpSpPr>
        <p:sp>
          <p:nvSpPr>
            <p:cNvPr id="14" name="Right Triangle 13"/>
            <p:cNvSpPr/>
            <p:nvPr/>
          </p:nvSpPr>
          <p:spPr>
            <a:xfrm>
              <a:off x="3059832" y="1124744"/>
              <a:ext cx="1778496" cy="20665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9832" y="2800425"/>
              <a:ext cx="288032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59832" y="263691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12cm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14324" y="155679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148478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25˚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sp>
        <p:nvSpPr>
          <p:cNvPr id="18" name="Freeform 17"/>
          <p:cNvSpPr/>
          <p:nvPr/>
        </p:nvSpPr>
        <p:spPr>
          <a:xfrm>
            <a:off x="1619047" y="1196752"/>
            <a:ext cx="3960440" cy="2026339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  <a:gd name="connsiteX0" fmla="*/ 3303721 w 6286764"/>
              <a:gd name="connsiteY0" fmla="*/ 2458387 h 2458387"/>
              <a:gd name="connsiteX1" fmla="*/ 3303721 w 6286764"/>
              <a:gd name="connsiteY1" fmla="*/ 2458387 h 2458387"/>
              <a:gd name="connsiteX2" fmla="*/ 0 w 6286764"/>
              <a:gd name="connsiteY2" fmla="*/ 1296144 h 2458387"/>
              <a:gd name="connsiteX3" fmla="*/ 6286764 w 6286764"/>
              <a:gd name="connsiteY3" fmla="*/ 0 h 2458387"/>
              <a:gd name="connsiteX4" fmla="*/ 3303721 w 6286764"/>
              <a:gd name="connsiteY4" fmla="*/ 2458387 h 2458387"/>
              <a:gd name="connsiteX0" fmla="*/ 3303721 w 3960440"/>
              <a:gd name="connsiteY0" fmla="*/ 2026339 h 2026339"/>
              <a:gd name="connsiteX1" fmla="*/ 3303721 w 3960440"/>
              <a:gd name="connsiteY1" fmla="*/ 2026339 h 2026339"/>
              <a:gd name="connsiteX2" fmla="*/ 0 w 3960440"/>
              <a:gd name="connsiteY2" fmla="*/ 864096 h 2026339"/>
              <a:gd name="connsiteX3" fmla="*/ 3960440 w 3960440"/>
              <a:gd name="connsiteY3" fmla="*/ 0 h 2026339"/>
              <a:gd name="connsiteX4" fmla="*/ 3303721 w 3960440"/>
              <a:gd name="connsiteY4" fmla="*/ 2026339 h 20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2026339">
                <a:moveTo>
                  <a:pt x="3303721" y="2026339"/>
                </a:moveTo>
                <a:lnTo>
                  <a:pt x="3303721" y="2026339"/>
                </a:lnTo>
                <a:lnTo>
                  <a:pt x="0" y="864096"/>
                </a:lnTo>
                <a:lnTo>
                  <a:pt x="3960440" y="0"/>
                </a:lnTo>
                <a:lnTo>
                  <a:pt x="3303721" y="202633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851295" y="98072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9487" y="206084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3.7cm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127" y="263691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4.2cm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335" y="2420888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81˚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64088" y="2638653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1340768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59832" y="1124744"/>
            <a:ext cx="3816424" cy="1584176"/>
            <a:chOff x="3059832" y="1124744"/>
            <a:chExt cx="1778496" cy="2073719"/>
          </a:xfrm>
        </p:grpSpPr>
        <p:sp>
          <p:nvSpPr>
            <p:cNvPr id="13" name="Right Triangle 12"/>
            <p:cNvSpPr/>
            <p:nvPr/>
          </p:nvSpPr>
          <p:spPr>
            <a:xfrm>
              <a:off x="3059832" y="1124744"/>
              <a:ext cx="1778496" cy="20665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9832" y="2800425"/>
              <a:ext cx="167783" cy="398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1760" y="177281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8cm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141277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16cm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270892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Sine Rule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SOHCAHTOA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Cosine Rule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Pythagoras’ Theorem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would you find the missing length in this triangle?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1331640" y="836712"/>
            <a:ext cx="6430780" cy="2458387"/>
          </a:xfrm>
          <a:custGeom>
            <a:avLst/>
            <a:gdLst>
              <a:gd name="connsiteX0" fmla="*/ 3447737 w 6430780"/>
              <a:gd name="connsiteY0" fmla="*/ 2458387 h 2458387"/>
              <a:gd name="connsiteX1" fmla="*/ 3447737 w 6430780"/>
              <a:gd name="connsiteY1" fmla="*/ 2458387 h 2458387"/>
              <a:gd name="connsiteX2" fmla="*/ 0 w 6430780"/>
              <a:gd name="connsiteY2" fmla="*/ 2068643 h 2458387"/>
              <a:gd name="connsiteX3" fmla="*/ 6430780 w 6430780"/>
              <a:gd name="connsiteY3" fmla="*/ 0 h 2458387"/>
              <a:gd name="connsiteX4" fmla="*/ 3447737 w 6430780"/>
              <a:gd name="connsiteY4" fmla="*/ 2458387 h 245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780" h="2458387">
                <a:moveTo>
                  <a:pt x="3447737" y="2458387"/>
                </a:moveTo>
                <a:lnTo>
                  <a:pt x="3447737" y="2458387"/>
                </a:lnTo>
                <a:lnTo>
                  <a:pt x="0" y="2068643"/>
                </a:lnTo>
                <a:lnTo>
                  <a:pt x="6430780" y="0"/>
                </a:lnTo>
                <a:lnTo>
                  <a:pt x="3447737" y="245838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63888" y="148478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34888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2564904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22˚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2636912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110˚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tumblr.com/d4e9e42209e3a2b7e39c61e37fef84de/mnsmgq7/aZimhv7o8/tumblr_static_tgg_logo__just_playing_around_2.png"/>
          <p:cNvPicPr>
            <a:picLocks noChangeAspect="1" noChangeArrowheads="1"/>
          </p:cNvPicPr>
          <p:nvPr/>
        </p:nvPicPr>
        <p:blipFill>
          <a:blip r:embed="rId2" cstate="print"/>
          <a:srcRect t="7376" b="7575"/>
          <a:stretch>
            <a:fillRect/>
          </a:stretch>
        </p:blipFill>
        <p:spPr bwMode="auto">
          <a:xfrm>
            <a:off x="0" y="-918864"/>
            <a:ext cx="9144000" cy="7776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2" y="1526927"/>
            <a:ext cx="4499992" cy="1470025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dirty="0" smtClean="0"/>
              <a:t>Graphs of Trig Functions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Sine Curve</a:t>
            </a:r>
            <a:endParaRPr lang="en-GB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1125" r="3983" b="32453"/>
          <a:stretch>
            <a:fillRect/>
          </a:stretch>
        </p:blipFill>
        <p:spPr bwMode="auto">
          <a:xfrm>
            <a:off x="0" y="620688"/>
            <a:ext cx="9144000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668" t="32281" r="2958" b="32282"/>
          <a:stretch>
            <a:fillRect/>
          </a:stretch>
        </p:blipFill>
        <p:spPr bwMode="auto">
          <a:xfrm>
            <a:off x="0" y="4283968"/>
            <a:ext cx="9144000" cy="23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3573016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Cosine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7344" r="30548" b="20641"/>
          <a:stretch>
            <a:fillRect/>
          </a:stretch>
        </p:blipFill>
        <p:spPr bwMode="auto">
          <a:xfrm>
            <a:off x="0" y="1196752"/>
            <a:ext cx="6156176" cy="52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Tan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6600" b="1" dirty="0" smtClean="0"/>
              <a:t>Key Values</a:t>
            </a:r>
            <a:endParaRPr lang="en-GB" sz="6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124744"/>
          <a:ext cx="492020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Angle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SinX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CosX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180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-0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-1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270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-1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119675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As you can see both sine and cosine follow the same pattern.</a:t>
            </a:r>
          </a:p>
          <a:p>
            <a:endParaRPr lang="en-GB" sz="2400" dirty="0" smtClean="0"/>
          </a:p>
          <a:p>
            <a:r>
              <a:rPr lang="en-GB" sz="2400" dirty="0" smtClean="0"/>
              <a:t>The difference is that sine starts at 0, whereas cosine starts at 1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6600" b="1" dirty="0" smtClean="0"/>
              <a:t>Key Values</a:t>
            </a:r>
            <a:endParaRPr lang="en-GB" sz="6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196752"/>
          <a:ext cx="32801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Angle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TanX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∞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180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270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∞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7344" r="30548" b="20641"/>
          <a:stretch>
            <a:fillRect/>
          </a:stretch>
        </p:blipFill>
        <p:spPr bwMode="auto">
          <a:xfrm>
            <a:off x="3321574" y="1628800"/>
            <a:ext cx="5822425" cy="49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Reading off values</a:t>
            </a:r>
            <a:endParaRPr lang="en-GB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1125" r="3983" b="32453"/>
          <a:stretch>
            <a:fillRect/>
          </a:stretch>
        </p:blipFill>
        <p:spPr bwMode="auto">
          <a:xfrm>
            <a:off x="0" y="1484784"/>
            <a:ext cx="9144000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21088"/>
            <a:ext cx="319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If </a:t>
            </a:r>
            <a:r>
              <a:rPr lang="en-GB" sz="2800" dirty="0" err="1" smtClean="0"/>
              <a:t>sinx</a:t>
            </a:r>
            <a:r>
              <a:rPr lang="en-GB" sz="2800" dirty="0" smtClean="0"/>
              <a:t>=0.5 what is x?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472514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calculator would tell us that it is 30˚, but there are other values that would give 0.5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220486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220486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23928" y="220486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27809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7089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5172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solutions for </a:t>
            </a:r>
            <a:r>
              <a:rPr lang="en-GB" sz="2400" dirty="0" err="1" smtClean="0"/>
              <a:t>sinx</a:t>
            </a:r>
            <a:r>
              <a:rPr lang="en-GB" sz="2400" dirty="0" smtClean="0"/>
              <a:t>=0.5 between 0 and 360 are x=30 and x=150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-36512" y="206084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0.5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Reading off values</a:t>
            </a:r>
            <a:endParaRPr lang="en-GB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1125" r="3983" b="32453"/>
          <a:stretch>
            <a:fillRect/>
          </a:stretch>
        </p:blipFill>
        <p:spPr bwMode="auto">
          <a:xfrm>
            <a:off x="0" y="1484784"/>
            <a:ext cx="9144000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21088"/>
            <a:ext cx="330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If </a:t>
            </a:r>
            <a:r>
              <a:rPr lang="en-GB" sz="2800" dirty="0" err="1" smtClean="0"/>
              <a:t>sinx</a:t>
            </a:r>
            <a:r>
              <a:rPr lang="en-GB" sz="2800" dirty="0" smtClean="0"/>
              <a:t>=-0.3 what is x?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306896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6036" y="270892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76456" y="270892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2040" y="23488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197.5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88424" y="23488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342.5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2514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solutions for </a:t>
            </a:r>
            <a:r>
              <a:rPr lang="en-GB" sz="2400" dirty="0" err="1" smtClean="0"/>
              <a:t>sinx</a:t>
            </a:r>
            <a:r>
              <a:rPr lang="en-GB" sz="2400" dirty="0" smtClean="0"/>
              <a:t>=-0.3 between 0 and 360 are x=197.5 and x=342.5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-103192" y="2935977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-0.3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75856" y="1196752"/>
            <a:ext cx="2880320" cy="108012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196752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227687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800" dirty="0" smtClean="0"/>
              <a:t>Transformation of trig graphs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9361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Here instead we will use f(x) instead of sin, cos or tan, as what we will describe works not only with these three functions but all other functions.</a:t>
            </a: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48880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y=f(x)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k	</a:t>
            </a:r>
            <a:r>
              <a:rPr lang="en-GB" sz="2000" dirty="0" smtClean="0">
                <a:solidFill>
                  <a:srgbClr val="00B050"/>
                </a:solidFill>
              </a:rPr>
              <a:t>Translation through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B050"/>
                </a:solidFill>
              </a:rPr>
              <a:t>y=f(</a:t>
            </a:r>
            <a:r>
              <a:rPr lang="en-GB" sz="2000" dirty="0" err="1" smtClean="0">
                <a:solidFill>
                  <a:srgbClr val="00B050"/>
                </a:solidFill>
              </a:rPr>
              <a:t>x+k</a:t>
            </a:r>
            <a:r>
              <a:rPr lang="en-GB" sz="2000" dirty="0" smtClean="0">
                <a:solidFill>
                  <a:srgbClr val="00B050"/>
                </a:solidFill>
              </a:rPr>
              <a:t>) 	Translation through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y=</a:t>
            </a:r>
            <a:r>
              <a:rPr lang="en-GB" sz="2000" dirty="0" err="1" smtClean="0">
                <a:solidFill>
                  <a:srgbClr val="0070C0"/>
                </a:solidFill>
              </a:rPr>
              <a:t>kf</a:t>
            </a:r>
            <a:r>
              <a:rPr lang="en-GB" sz="2000" dirty="0" smtClean="0">
                <a:solidFill>
                  <a:srgbClr val="0070C0"/>
                </a:solidFill>
              </a:rPr>
              <a:t>(x) 	Stretch by factor k parallel to the y axis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y=f(</a:t>
            </a:r>
            <a:r>
              <a:rPr lang="en-GB" sz="2000" dirty="0" err="1" smtClean="0">
                <a:solidFill>
                  <a:srgbClr val="0070C0"/>
                </a:solidFill>
              </a:rPr>
              <a:t>kx</a:t>
            </a:r>
            <a:r>
              <a:rPr lang="en-GB" sz="2000" dirty="0" smtClean="0">
                <a:solidFill>
                  <a:srgbClr val="0070C0"/>
                </a:solidFill>
              </a:rPr>
              <a:t>) 	Stretch by factor 1/k parallel to the x axis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y=-f(x)	Reflection in the x axis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y=f(-x)	Reflection in the y axis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03850" y="2852936"/>
            <a:ext cx="772206" cy="707886"/>
            <a:chOff x="-1692696" y="2924944"/>
            <a:chExt cx="772206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-1476672" y="2924944"/>
              <a:ext cx="359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-k</a:t>
              </a:r>
            </a:p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0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260648" y="2924944"/>
              <a:ext cx="340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</a:rPr>
                <a:t>)</a:t>
              </a:r>
              <a:endParaRPr lang="en-GB" sz="4000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92696" y="2924944"/>
              <a:ext cx="340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</a:rPr>
                <a:t>(</a:t>
              </a:r>
              <a:endParaRPr lang="en-GB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3968" y="2204864"/>
            <a:ext cx="772206" cy="707886"/>
            <a:chOff x="-1692696" y="2924944"/>
            <a:chExt cx="772206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-1447818" y="2924944"/>
              <a:ext cx="301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k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60648" y="2924944"/>
              <a:ext cx="340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</a:rPr>
                <a:t>)</a:t>
              </a:r>
              <a:endParaRPr lang="en-GB" sz="4000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92696" y="2924944"/>
              <a:ext cx="340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00B050"/>
                  </a:solidFill>
                </a:rPr>
                <a:t>(</a:t>
              </a:r>
              <a:endParaRPr lang="en-GB" sz="40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26203" r="2323" b="25563"/>
          <a:stretch>
            <a:fillRect/>
          </a:stretch>
        </p:blipFill>
        <p:spPr bwMode="auto">
          <a:xfrm>
            <a:off x="0" y="0"/>
            <a:ext cx="9144000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115" t="17516" r="2958" b="18500"/>
          <a:stretch>
            <a:fillRect/>
          </a:stretch>
        </p:blipFill>
        <p:spPr bwMode="auto">
          <a:xfrm>
            <a:off x="0" y="0"/>
            <a:ext cx="9144000" cy="42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" y="4653136"/>
            <a:ext cx="210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y=</a:t>
            </a:r>
            <a:r>
              <a:rPr lang="en-GB" sz="4000" b="1" dirty="0" err="1" smtClean="0">
                <a:solidFill>
                  <a:srgbClr val="FF0000"/>
                </a:solidFill>
              </a:rPr>
              <a:t>sinx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y=2sinx (stretches the curve vertically)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80526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59D2"/>
                </a:solidFill>
              </a:rPr>
              <a:t>y=0.5sinx (squashes vertically)</a:t>
            </a:r>
            <a:endParaRPr lang="en-GB" sz="4000" b="1" dirty="0">
              <a:solidFill>
                <a:srgbClr val="FD59D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0033" t="29531" r="2487" b="26173"/>
          <a:stretch>
            <a:fillRect/>
          </a:stretch>
        </p:blipFill>
        <p:spPr bwMode="auto">
          <a:xfrm>
            <a:off x="0" y="0"/>
            <a:ext cx="914400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1030" t="17719" r="2596" b="19282"/>
          <a:stretch>
            <a:fillRect/>
          </a:stretch>
        </p:blipFill>
        <p:spPr bwMode="auto">
          <a:xfrm>
            <a:off x="0" y="0"/>
            <a:ext cx="9144000" cy="42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6203" r="2323" b="25563"/>
          <a:stretch>
            <a:fillRect/>
          </a:stretch>
        </p:blipFill>
        <p:spPr bwMode="auto">
          <a:xfrm>
            <a:off x="0" y="0"/>
            <a:ext cx="9144000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30141" r="2323" b="29500"/>
          <a:stretch>
            <a:fillRect/>
          </a:stretch>
        </p:blipFill>
        <p:spPr bwMode="auto">
          <a:xfrm>
            <a:off x="0" y="0"/>
            <a:ext cx="8748464" cy="25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1303" t="30141" r="2876" b="31469"/>
          <a:stretch>
            <a:fillRect/>
          </a:stretch>
        </p:blipFill>
        <p:spPr bwMode="auto">
          <a:xfrm>
            <a:off x="0" y="0"/>
            <a:ext cx="9144000" cy="26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068960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y=</a:t>
            </a:r>
            <a:r>
              <a:rPr lang="en-GB" sz="4000" b="1" dirty="0" err="1" smtClean="0">
                <a:solidFill>
                  <a:srgbClr val="FF0000"/>
                </a:solidFill>
              </a:rPr>
              <a:t>sinx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9226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y=sin0.5x (stretches horizontally)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09120"/>
            <a:ext cx="680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59D2"/>
                </a:solidFill>
              </a:rPr>
              <a:t>y=sin2x (squashes horizontally)</a:t>
            </a:r>
            <a:endParaRPr lang="en-GB" sz="4000" b="1" dirty="0">
              <a:solidFill>
                <a:srgbClr val="FD59D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0750" t="30141" r="3430" b="32453"/>
          <a:stretch>
            <a:fillRect/>
          </a:stretch>
        </p:blipFill>
        <p:spPr bwMode="auto">
          <a:xfrm>
            <a:off x="0" y="0"/>
            <a:ext cx="9144000" cy="25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26203" r="2323" b="25563"/>
          <a:stretch>
            <a:fillRect/>
          </a:stretch>
        </p:blipFill>
        <p:spPr bwMode="auto">
          <a:xfrm>
            <a:off x="0" y="-675456"/>
            <a:ext cx="9144000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9643" t="18329" r="2876" b="33438"/>
          <a:stretch>
            <a:fillRect/>
          </a:stretch>
        </p:blipFill>
        <p:spPr bwMode="auto">
          <a:xfrm>
            <a:off x="0" y="-675456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7195" t="29703" r="3703" b="30923"/>
          <a:stretch>
            <a:fillRect/>
          </a:stretch>
        </p:blipFill>
        <p:spPr bwMode="auto">
          <a:xfrm>
            <a:off x="0" y="-675456"/>
            <a:ext cx="9144000" cy="22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" y="3645024"/>
            <a:ext cx="1855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y=</a:t>
            </a:r>
            <a:r>
              <a:rPr lang="en-GB" sz="4400" b="1" dirty="0" err="1" smtClean="0">
                <a:solidFill>
                  <a:srgbClr val="FF0000"/>
                </a:solidFill>
              </a:rPr>
              <a:t>sinx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437112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B0F0"/>
                </a:solidFill>
              </a:rPr>
              <a:t>y=</a:t>
            </a:r>
            <a:r>
              <a:rPr lang="en-GB" sz="4400" b="1" dirty="0" err="1" smtClean="0">
                <a:solidFill>
                  <a:srgbClr val="00B0F0"/>
                </a:solidFill>
              </a:rPr>
              <a:t>sinx</a:t>
            </a:r>
            <a:r>
              <a:rPr lang="en-GB" sz="4400" b="1" dirty="0" smtClean="0">
                <a:solidFill>
                  <a:srgbClr val="00B0F0"/>
                </a:solidFill>
              </a:rPr>
              <a:t> + 1 (moves curve upwards)</a:t>
            </a:r>
            <a:endParaRPr lang="en-GB" sz="4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51847"/>
            <a:ext cx="939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D59D2"/>
                </a:solidFill>
              </a:rPr>
              <a:t>y=sin(x+90)  (moves curve to the right)</a:t>
            </a:r>
            <a:endParaRPr lang="en-GB" sz="4400" b="1" dirty="0">
              <a:solidFill>
                <a:srgbClr val="FD59D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19924" t="17718" r="3703" b="32079"/>
          <a:stretch>
            <a:fillRect/>
          </a:stretch>
        </p:blipFill>
        <p:spPr bwMode="auto">
          <a:xfrm>
            <a:off x="0" y="-603448"/>
            <a:ext cx="9144000" cy="33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Transformations of Trig Graphs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10 multiple choice questions</a:t>
            </a:r>
            <a:endParaRPr lang="en-GB" sz="4000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</a:t>
            </a:r>
            <a:r>
              <a:rPr lang="en-GB" sz="3600" dirty="0" err="1" smtClean="0">
                <a:solidFill>
                  <a:schemeClr val="tx1"/>
                </a:solidFill>
              </a:rPr>
              <a:t>sinx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Y=cosx-1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209" t="17556" r="3149" b="16611"/>
          <a:stretch>
            <a:fillRect/>
          </a:stretch>
        </p:blipFill>
        <p:spPr bwMode="auto">
          <a:xfrm>
            <a:off x="1115616" y="0"/>
            <a:ext cx="6732240" cy="329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Y=cos2x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Y=2cosx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0617" t="15986" r="3124" b="18180"/>
          <a:stretch>
            <a:fillRect/>
          </a:stretch>
        </p:blipFill>
        <p:spPr bwMode="auto">
          <a:xfrm>
            <a:off x="1331640" y="0"/>
            <a:ext cx="6840760" cy="332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Y=tan2x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Y=0.5tanx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Y=-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19975" t="15986" r="3124" b="18180"/>
          <a:stretch>
            <a:fillRect/>
          </a:stretch>
        </p:blipFill>
        <p:spPr bwMode="auto">
          <a:xfrm>
            <a:off x="1331640" y="0"/>
            <a:ext cx="6840760" cy="329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Y=2cosx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Y=cos2x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Y=2sinx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Y=sin2x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l="20617" t="17083" r="3124" b="18180"/>
          <a:stretch>
            <a:fillRect/>
          </a:stretch>
        </p:blipFill>
        <p:spPr bwMode="auto">
          <a:xfrm>
            <a:off x="899592" y="0"/>
            <a:ext cx="6948264" cy="331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Y=0.5sinx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Y=sin2x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y=sin0.5x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Y=0.5cosx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356" t="15986" r="3384" b="19278"/>
          <a:stretch>
            <a:fillRect/>
          </a:stretch>
        </p:blipFill>
        <p:spPr bwMode="auto">
          <a:xfrm>
            <a:off x="1115616" y="0"/>
            <a:ext cx="7020272" cy="33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20150453">
            <a:off x="3675821" y="766589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491880" y="1484784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83671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Y=-cosx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Y=-</a:t>
            </a:r>
            <a:r>
              <a:rPr lang="en-GB" sz="3600" dirty="0" err="1" smtClean="0">
                <a:solidFill>
                  <a:schemeClr val="tx1"/>
                </a:solidFill>
              </a:rPr>
              <a:t>sinx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Y=sinx-1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Y=cos(-x)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21356" t="17083" r="3384" b="19278"/>
          <a:stretch>
            <a:fillRect/>
          </a:stretch>
        </p:blipFill>
        <p:spPr bwMode="auto">
          <a:xfrm>
            <a:off x="1043608" y="0"/>
            <a:ext cx="7056784" cy="335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Y=sin2x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Y=0.5sinx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Y=2sinx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Y=sin0.5x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1356" t="17083" r="4001" b="17083"/>
          <a:stretch>
            <a:fillRect/>
          </a:stretch>
        </p:blipFill>
        <p:spPr bwMode="auto">
          <a:xfrm>
            <a:off x="1619672" y="0"/>
            <a:ext cx="6336704" cy="3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Y=tanx-1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Y=tanx+1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Y=tan(x-1)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l="21356" t="18180" r="4001" b="18181"/>
          <a:stretch>
            <a:fillRect/>
          </a:stretch>
        </p:blipFill>
        <p:spPr bwMode="auto">
          <a:xfrm>
            <a:off x="1259632" y="0"/>
            <a:ext cx="7056784" cy="338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Y=-</a:t>
            </a:r>
            <a:r>
              <a:rPr lang="en-GB" sz="3600" dirty="0" err="1" smtClean="0">
                <a:solidFill>
                  <a:schemeClr val="tx1"/>
                </a:solidFill>
              </a:rPr>
              <a:t>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Y=tan(x+90)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Y=tan2x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Y=2tanx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0739" t="17083" r="4001" b="20375"/>
          <a:stretch>
            <a:fillRect/>
          </a:stretch>
        </p:blipFill>
        <p:spPr bwMode="auto">
          <a:xfrm>
            <a:off x="899592" y="0"/>
            <a:ext cx="7151940" cy="334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Y=cosx-1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Y=-cosx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Y=cos(-x)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Y=sinx-1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337" y="53732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D)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4700" t="17083" r="3384" b="18180"/>
          <a:stretch>
            <a:fillRect/>
          </a:stretch>
        </p:blipFill>
        <p:spPr bwMode="auto">
          <a:xfrm>
            <a:off x="611560" y="85725"/>
            <a:ext cx="8064896" cy="31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Practise Questions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032" y="1076538"/>
            <a:ext cx="846043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/>
              <a:t>Sketch the graph y=</a:t>
            </a:r>
            <a:r>
              <a:rPr lang="en-GB" sz="2000" dirty="0" err="1" smtClean="0"/>
              <a:t>cosx</a:t>
            </a:r>
            <a:endParaRPr lang="en-GB" sz="20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Use your graph to find all of the solutions for cosx=0.7 between 0 and 360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Use your graph to find all of the solutions for cosx=-0.5 between 0 and 360</a:t>
            </a:r>
          </a:p>
          <a:p>
            <a:pPr marL="800100" lvl="1" indent="-342900"/>
            <a:endParaRPr lang="en-GB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Sketch the graph y=</a:t>
            </a:r>
            <a:r>
              <a:rPr lang="en-GB" sz="2000" dirty="0" err="1" smtClean="0"/>
              <a:t>tanx</a:t>
            </a:r>
            <a:endParaRPr lang="en-GB" sz="20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Use your graph to find all the solutions for </a:t>
            </a:r>
            <a:r>
              <a:rPr lang="en-GB" sz="2000" dirty="0" err="1" smtClean="0"/>
              <a:t>tanx</a:t>
            </a:r>
            <a:r>
              <a:rPr lang="en-GB" sz="2000" dirty="0" smtClean="0"/>
              <a:t>=1.5 between 0 and 360</a:t>
            </a:r>
          </a:p>
          <a:p>
            <a:pPr marL="800100" lvl="1" indent="-342900"/>
            <a:endParaRPr lang="en-GB" sz="2000" dirty="0" smtClean="0"/>
          </a:p>
          <a:p>
            <a:pPr marL="342900" indent="-342900"/>
            <a:r>
              <a:rPr lang="en-GB" sz="2000" dirty="0" smtClean="0"/>
              <a:t>3. Sketch the following graphs: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y=3sinx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y=sin3x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y=cosx + 5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y=cos(x-45)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 smtClean="0"/>
              <a:t>Y=tan(x+10)</a:t>
            </a:r>
          </a:p>
          <a:p>
            <a:pPr marL="800100" lvl="1" indent="-342900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y</a:t>
            </a:r>
            <a:r>
              <a:rPr lang="en-GB" sz="4800" dirty="0" smtClean="0">
                <a:solidFill>
                  <a:sysClr val="windowText" lastClr="000000"/>
                </a:solidFill>
              </a:rPr>
              <a:t>=</a:t>
            </a:r>
            <a:r>
              <a:rPr lang="en-GB" sz="4800" dirty="0" err="1" smtClean="0">
                <a:solidFill>
                  <a:sysClr val="windowText" lastClr="000000"/>
                </a:solidFill>
              </a:rPr>
              <a:t>sinx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2706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y=cosx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92796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</a:t>
            </a:r>
            <a:r>
              <a:rPr lang="en-GB" sz="4800" dirty="0" err="1" smtClean="0">
                <a:solidFill>
                  <a:sysClr val="windowText" lastClr="000000"/>
                </a:solidFill>
              </a:rPr>
              <a:t>tanx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02886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y=2cosx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y=sin2x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782706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y=-cosx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592796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y=sin(x-90)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402886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y=sin(x+90)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158970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y=0.5sinx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158970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y=tanx-1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3969060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y=tan(-x)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5488" y="3969060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y=cosx-1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6512" y="4725144"/>
            <a:ext cx="4572000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y=-</a:t>
            </a:r>
            <a:r>
              <a:rPr lang="en-GB" sz="4800" dirty="0" err="1" smtClean="0">
                <a:solidFill>
                  <a:sysClr val="windowText" lastClr="000000"/>
                </a:solidFill>
              </a:rPr>
              <a:t>tanx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5488" y="4725144"/>
            <a:ext cx="4608512" cy="8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ysClr val="windowText" lastClr="000000"/>
                </a:solidFill>
              </a:rPr>
              <a:t>y=cos0.5x</a:t>
            </a:r>
            <a:endParaRPr lang="en-GB" sz="48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669868"/>
            <a:ext cx="9144000" cy="1188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Cut out the cards and match them to the graphs- (some graphs may have more than one label!)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09" t="17556" r="3149" b="16611"/>
          <a:stretch>
            <a:fillRect/>
          </a:stretch>
        </p:blipFill>
        <p:spPr bwMode="auto">
          <a:xfrm>
            <a:off x="0" y="188640"/>
            <a:ext cx="5941301" cy="16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617" t="15986" r="3124" b="18180"/>
          <a:stretch>
            <a:fillRect/>
          </a:stretch>
        </p:blipFill>
        <p:spPr bwMode="auto">
          <a:xfrm>
            <a:off x="-1" y="1916832"/>
            <a:ext cx="5950903" cy="1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9975" t="15986" r="3124" b="18180"/>
          <a:stretch>
            <a:fillRect/>
          </a:stretch>
        </p:blipFill>
        <p:spPr bwMode="auto">
          <a:xfrm>
            <a:off x="1" y="3645025"/>
            <a:ext cx="5960905" cy="16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0617" t="17083" r="3124" b="18180"/>
          <a:stretch>
            <a:fillRect/>
          </a:stretch>
        </p:blipFill>
        <p:spPr bwMode="auto">
          <a:xfrm>
            <a:off x="0" y="5254993"/>
            <a:ext cx="5971019" cy="160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56" t="15986" r="3384" b="19278"/>
          <a:stretch>
            <a:fillRect/>
          </a:stretch>
        </p:blipFill>
        <p:spPr bwMode="auto">
          <a:xfrm>
            <a:off x="1" y="0"/>
            <a:ext cx="5656719" cy="15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356" t="17083" r="4001" b="17083"/>
          <a:stretch>
            <a:fillRect/>
          </a:stretch>
        </p:blipFill>
        <p:spPr bwMode="auto">
          <a:xfrm>
            <a:off x="1" y="1646802"/>
            <a:ext cx="5808644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1356" t="17083" r="3384" b="19278"/>
          <a:stretch>
            <a:fillRect/>
          </a:stretch>
        </p:blipFill>
        <p:spPr bwMode="auto">
          <a:xfrm>
            <a:off x="0" y="3320989"/>
            <a:ext cx="5916149" cy="15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1356" t="18180" r="4001" b="18181"/>
          <a:stretch>
            <a:fillRect/>
          </a:stretch>
        </p:blipFill>
        <p:spPr bwMode="auto">
          <a:xfrm>
            <a:off x="1" y="4995174"/>
            <a:ext cx="5820140" cy="15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5400000">
            <a:off x="3995065" y="1267889"/>
            <a:ext cx="1585917" cy="230425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004048" y="1486525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849486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739" t="17083" r="4001" b="20375"/>
          <a:stretch>
            <a:fillRect/>
          </a:stretch>
        </p:blipFill>
        <p:spPr bwMode="auto">
          <a:xfrm>
            <a:off x="0" y="242646"/>
            <a:ext cx="6463579" cy="169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700" t="17083" r="3384" b="18180"/>
          <a:stretch>
            <a:fillRect/>
          </a:stretch>
        </p:blipFill>
        <p:spPr bwMode="auto">
          <a:xfrm>
            <a:off x="0" y="2024844"/>
            <a:ext cx="6492213" cy="14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739" t="18180" r="3384" b="18181"/>
          <a:stretch>
            <a:fillRect/>
          </a:stretch>
        </p:blipFill>
        <p:spPr bwMode="auto">
          <a:xfrm>
            <a:off x="0" y="3483007"/>
            <a:ext cx="6492213" cy="17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43841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340768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918573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18919960">
            <a:off x="3566449" y="698212"/>
            <a:ext cx="1224136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46569" y="1704583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 rot="18942414">
            <a:off x="3206409" y="177659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4.bp.blogspot.com/-j612IQgr8oQ/TZ3n2ufbWeI/AAAAAAAAAIs/5yLjozc6DH8/s1600/stage-red-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483768" y="620688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Introduction-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Finding lengths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716016" y="620688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Sin, cos or tan to find lengths?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940152" y="1772816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Finding missing lengths worksheet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940152" y="4149080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Finding the Area of Triangles and Segments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1475656" y="2996952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The Sine rule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3707904" y="2996952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The Cosine Rule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5940152" y="2996952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The Sine and Cosine Rule (quiz and worksheet)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3707904" y="1772816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Finding lengths and angles (more practise)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1475656" y="1772816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Finding Missing Angles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12" action="ppaction://hlinksldjump"/>
          </p:cNvPr>
          <p:cNvSpPr/>
          <p:nvPr/>
        </p:nvSpPr>
        <p:spPr>
          <a:xfrm>
            <a:off x="1475656" y="4149080"/>
            <a:ext cx="1872208" cy="11116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The Sine rule proof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3707904" y="4149080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The Cosine Rule proof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1475656" y="5341712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Trig graphs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5940152" y="5341712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Combining the Rules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16" action="ppaction://hlinksldjump"/>
          </p:cNvPr>
          <p:cNvSpPr/>
          <p:nvPr/>
        </p:nvSpPr>
        <p:spPr>
          <a:xfrm>
            <a:off x="3635896" y="5341712"/>
            <a:ext cx="1872208" cy="111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Trig graphs- matching cards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908720"/>
            <a:ext cx="3240360" cy="165618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124744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234888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Hypotenuse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Opposite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Adjacent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64088" y="2638653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ϴ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340768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the side marked with an X?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5333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600" dirty="0" smtClean="0">
                <a:latin typeface="Arial Black" pitchFamily="34" charset="0"/>
              </a:rPr>
              <a:t>Sine (sin)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30˚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980" y="1700808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5cm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10cm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55679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use Sine when we have the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</a:t>
            </a:r>
            <a:r>
              <a:rPr lang="en-GB" sz="2000" dirty="0" smtClean="0"/>
              <a:t> 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0770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Try entering sin30 in your calculator, it should give the same answer as 5 ÷ 10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525300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Sin30=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036983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5</a:t>
            </a:r>
          </a:p>
          <a:p>
            <a:pPr algn="ctr"/>
            <a:r>
              <a:rPr lang="en-GB" sz="3600" dirty="0" smtClean="0"/>
              <a:t>10</a:t>
            </a:r>
            <a:endParaRPr lang="en-GB" sz="36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2768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297314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Sin</a:t>
            </a:r>
            <a:r>
              <a:rPr lang="el-GR" sz="3600" b="1" dirty="0" smtClean="0">
                <a:solidFill>
                  <a:schemeClr val="tx2"/>
                </a:solidFill>
              </a:rPr>
              <a:t>ϴ</a:t>
            </a:r>
            <a:r>
              <a:rPr lang="en-GB" sz="3600" b="1" dirty="0" smtClean="0">
                <a:solidFill>
                  <a:schemeClr val="tx2"/>
                </a:solidFill>
              </a:rPr>
              <a:t>=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27809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Hypotenuse</a:t>
            </a:r>
            <a:r>
              <a:rPr lang="en-GB" sz="3600" b="1" u="sng" dirty="0" smtClean="0">
                <a:solidFill>
                  <a:schemeClr val="tx2"/>
                </a:solidFill>
              </a:rPr>
              <a:t> </a:t>
            </a:r>
            <a:endParaRPr lang="en-GB" sz="36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26469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Sin Example 1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42˚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84482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7cm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Sin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</a:t>
            </a:r>
            <a:r>
              <a:rPr lang="en-GB" sz="2000" dirty="0" smtClean="0"/>
              <a:t> 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Sin42=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407707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n-GB" sz="3600" dirty="0" smtClean="0"/>
              <a:t>7</a:t>
            </a:r>
            <a:endParaRPr lang="en-GB" sz="36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297314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Sin</a:t>
            </a:r>
            <a:r>
              <a:rPr lang="el-GR" sz="3600" b="1" dirty="0" smtClean="0">
                <a:solidFill>
                  <a:schemeClr val="tx2"/>
                </a:solidFill>
              </a:rPr>
              <a:t>ϴ</a:t>
            </a:r>
            <a:r>
              <a:rPr lang="en-GB" sz="3600" b="1" dirty="0" smtClean="0">
                <a:solidFill>
                  <a:schemeClr val="tx2"/>
                </a:solidFill>
              </a:rPr>
              <a:t>=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27809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Hypotenuse</a:t>
            </a:r>
            <a:r>
              <a:rPr lang="en-GB" sz="3600" b="1" u="sng" dirty="0" smtClean="0">
                <a:solidFill>
                  <a:schemeClr val="tx2"/>
                </a:solidFill>
              </a:rPr>
              <a:t> </a:t>
            </a:r>
            <a:endParaRPr lang="en-GB" sz="36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7 x Sin42=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4.68 cm (2dp)=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26469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Sin Example 2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17˚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110202" y="1844824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10cm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Sin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</a:t>
            </a:r>
            <a:r>
              <a:rPr lang="en-GB" sz="2000" dirty="0" smtClean="0"/>
              <a:t> 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Sin17=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35699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10</a:t>
            </a:r>
          </a:p>
          <a:p>
            <a:pPr algn="ctr"/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326117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Sin</a:t>
            </a:r>
            <a:r>
              <a:rPr lang="el-GR" sz="3600" b="1" dirty="0" smtClean="0">
                <a:solidFill>
                  <a:schemeClr val="tx2"/>
                </a:solidFill>
              </a:rPr>
              <a:t>ϴ</a:t>
            </a:r>
            <a:r>
              <a:rPr lang="en-GB" sz="3600" b="1" dirty="0" smtClean="0">
                <a:solidFill>
                  <a:schemeClr val="tx2"/>
                </a:solidFill>
              </a:rPr>
              <a:t>=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0689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Hypotenuse</a:t>
            </a:r>
            <a:r>
              <a:rPr lang="en-GB" sz="3600" b="1" u="sng" dirty="0" smtClean="0">
                <a:solidFill>
                  <a:schemeClr val="tx2"/>
                </a:solidFill>
              </a:rPr>
              <a:t> </a:t>
            </a:r>
            <a:endParaRPr lang="en-GB" sz="36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5091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 x Sin17= 10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522920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 =   </a:t>
            </a:r>
            <a:r>
              <a:rPr lang="en-GB" sz="3600" u="sng" dirty="0" smtClean="0"/>
              <a:t>10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Sin17</a:t>
            </a:r>
            <a:r>
              <a:rPr lang="en-GB" sz="3600" u="sng" dirty="0" smtClean="0"/>
              <a:t> </a:t>
            </a:r>
            <a:endParaRPr lang="en-GB" sz="36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3600" dirty="0" smtClean="0"/>
              <a:t>=   34.2 cm (1dp)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5333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Cosine (</a:t>
            </a:r>
            <a:r>
              <a:rPr lang="en-GB" sz="6600" dirty="0" err="1" smtClean="0">
                <a:latin typeface="Arial Black" pitchFamily="34" charset="0"/>
              </a:rPr>
              <a:t>cos</a:t>
            </a:r>
            <a:r>
              <a:rPr lang="en-GB" sz="6600" dirty="0" smtClean="0">
                <a:latin typeface="Arial Black" pitchFamily="34" charset="0"/>
              </a:rPr>
              <a:t>)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868631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50˚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410087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Adjacent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 rot="1998504">
            <a:off x="2039557" y="2583145"/>
            <a:ext cx="1691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Hypotenuse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37268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use cosine when we have the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</a:t>
            </a:r>
            <a:r>
              <a:rPr lang="en-GB" sz="2000" dirty="0" smtClean="0"/>
              <a:t> 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09276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Cos</a:t>
            </a:r>
            <a:r>
              <a:rPr lang="el-GR" sz="3600" b="1" dirty="0" smtClean="0">
                <a:solidFill>
                  <a:srgbClr val="00B050"/>
                </a:solidFill>
              </a:rPr>
              <a:t>ϴ</a:t>
            </a:r>
            <a:r>
              <a:rPr lang="en-GB" sz="3600" b="1" dirty="0" smtClean="0">
                <a:solidFill>
                  <a:srgbClr val="00B050"/>
                </a:solidFill>
              </a:rPr>
              <a:t>=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3596823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3600" b="1" dirty="0" smtClean="0">
                <a:solidFill>
                  <a:srgbClr val="00B050"/>
                </a:solidFill>
              </a:rPr>
              <a:t>Hypotenuse</a:t>
            </a:r>
            <a:r>
              <a:rPr lang="en-GB" sz="3600" b="1" u="sng" dirty="0" smtClean="0">
                <a:solidFill>
                  <a:srgbClr val="00B050"/>
                </a:solidFill>
              </a:rPr>
              <a:t> </a:t>
            </a:r>
            <a:endParaRPr lang="en-GB" sz="36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336704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Cos Example 1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53˚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39752" y="328498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9cm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Cos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 </a:t>
            </a:r>
            <a:r>
              <a:rPr lang="en-GB" sz="2000" dirty="0" smtClean="0"/>
              <a:t>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Cos53=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407707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n-GB" sz="3600" dirty="0" smtClean="0"/>
              <a:t>9</a:t>
            </a:r>
            <a:endParaRPr lang="en-GB" sz="36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29731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Cos</a:t>
            </a:r>
            <a:r>
              <a:rPr lang="el-GR" sz="3600" b="1" dirty="0" smtClean="0">
                <a:solidFill>
                  <a:srgbClr val="00B050"/>
                </a:solidFill>
              </a:rPr>
              <a:t>ϴ</a:t>
            </a:r>
            <a:r>
              <a:rPr lang="en-GB" sz="3600" b="1" dirty="0" smtClean="0">
                <a:solidFill>
                  <a:srgbClr val="00B050"/>
                </a:solidFill>
              </a:rPr>
              <a:t>=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27809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3600" b="1" dirty="0" smtClean="0">
                <a:solidFill>
                  <a:srgbClr val="00B050"/>
                </a:solidFill>
              </a:rPr>
              <a:t>Hypotenuse</a:t>
            </a:r>
            <a:r>
              <a:rPr lang="en-GB" sz="3600" b="1" u="sng" dirty="0" smtClean="0">
                <a:solidFill>
                  <a:srgbClr val="00B050"/>
                </a:solidFill>
              </a:rPr>
              <a:t> </a:t>
            </a:r>
            <a:endParaRPr lang="en-GB" sz="3600" b="1" u="sng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 smtClean="0"/>
              <a:t> x Cos53=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5.42 cm (2dp)=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26469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Cos Example 2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04267"/>
            <a:chOff x="971599" y="1700808"/>
            <a:chExt cx="5616625" cy="3888432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599" y="220891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17˚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227221" y="1844824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9cm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Cos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 </a:t>
            </a:r>
            <a:r>
              <a:rPr lang="en-GB" sz="2000" dirty="0" smtClean="0"/>
              <a:t>length and the </a:t>
            </a:r>
            <a:r>
              <a:rPr lang="en-GB" sz="2000" b="1" u="sng" dirty="0" smtClean="0">
                <a:solidFill>
                  <a:srgbClr val="FF0000"/>
                </a:solidFill>
              </a:rPr>
              <a:t>Hypotenuse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Cos17=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35699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9</a:t>
            </a:r>
          </a:p>
          <a:p>
            <a:pPr algn="ctr"/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32611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Cos</a:t>
            </a:r>
            <a:r>
              <a:rPr lang="el-GR" sz="3600" b="1" dirty="0" smtClean="0">
                <a:solidFill>
                  <a:srgbClr val="00B050"/>
                </a:solidFill>
              </a:rPr>
              <a:t>ϴ</a:t>
            </a:r>
            <a:r>
              <a:rPr lang="en-GB" sz="3600" b="1" dirty="0" smtClean="0">
                <a:solidFill>
                  <a:srgbClr val="00B050"/>
                </a:solidFill>
              </a:rPr>
              <a:t>=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0689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3600" b="1" dirty="0" smtClean="0">
                <a:solidFill>
                  <a:srgbClr val="00B050"/>
                </a:solidFill>
              </a:rPr>
              <a:t>Hypotenuse</a:t>
            </a:r>
            <a:r>
              <a:rPr lang="en-GB" sz="3600" b="1" u="sng" dirty="0" smtClean="0">
                <a:solidFill>
                  <a:srgbClr val="00B050"/>
                </a:solidFill>
              </a:rPr>
              <a:t> </a:t>
            </a:r>
            <a:endParaRPr lang="en-GB" sz="3600" b="1" u="sng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5091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 x Cos17= 9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522920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=    </a:t>
            </a:r>
            <a:r>
              <a:rPr lang="en-GB" sz="3600" u="sng" dirty="0" smtClean="0"/>
              <a:t>9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Cos17</a:t>
            </a:r>
            <a:endParaRPr lang="en-GB" sz="36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=   9.41 cm (2dp)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5333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Tangent (tan)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50˚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32849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6.4cm (1dp)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3813" y="1906379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15567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use tangent when we have the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 </a:t>
            </a:r>
            <a:r>
              <a:rPr lang="en-GB" sz="2000" dirty="0" smtClean="0"/>
              <a:t>and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</a:t>
            </a:r>
            <a:r>
              <a:rPr lang="en-GB" sz="2000" dirty="0" smtClean="0"/>
              <a:t> lengths.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2768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29731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Tan</a:t>
            </a:r>
            <a:r>
              <a:rPr lang="el-GR" sz="3600" b="1" dirty="0" smtClean="0">
                <a:solidFill>
                  <a:srgbClr val="7030A0"/>
                </a:solidFill>
              </a:rPr>
              <a:t>ϴ</a:t>
            </a:r>
            <a:r>
              <a:rPr lang="en-GB" sz="3600" b="1" dirty="0" smtClean="0">
                <a:solidFill>
                  <a:srgbClr val="7030A0"/>
                </a:solidFill>
              </a:rPr>
              <a:t>=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27809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7030A0"/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Adjacent</a:t>
            </a:r>
            <a:endParaRPr lang="en-GB" sz="36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8072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Tan  Example 1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71600" y="1052736"/>
            <a:ext cx="3183941" cy="2204267"/>
            <a:chOff x="971599" y="1700808"/>
            <a:chExt cx="5616625" cy="3888432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7215" y="2192808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53˚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39752" y="328498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815" y="1842126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11cm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Tan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 </a:t>
            </a:r>
            <a:r>
              <a:rPr lang="en-GB" sz="2000" dirty="0" smtClean="0"/>
              <a:t>and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</a:t>
            </a:r>
            <a:r>
              <a:rPr lang="en-GB" sz="2000" dirty="0" smtClean="0"/>
              <a:t> lengths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Tan53=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407707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n-GB" sz="3600" dirty="0" smtClean="0"/>
              <a:t>11</a:t>
            </a:r>
            <a:endParaRPr lang="en-GB" sz="36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32129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36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302075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accent4">
                    <a:lumMod val="75000"/>
                  </a:schemeClr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Adjacent</a:t>
            </a:r>
            <a:endParaRPr lang="en-GB" sz="3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11 x Tan53=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14.6 cm (1dp)=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251520" y="2060848"/>
            <a:ext cx="6984776" cy="4030717"/>
            <a:chOff x="323528" y="787801"/>
            <a:chExt cx="9760905" cy="5632743"/>
          </a:xfrm>
        </p:grpSpPr>
        <p:sp>
          <p:nvSpPr>
            <p:cNvPr id="4" name="Right Triangle 3"/>
            <p:cNvSpPr/>
            <p:nvPr/>
          </p:nvSpPr>
          <p:spPr>
            <a:xfrm>
              <a:off x="402540" y="1297181"/>
              <a:ext cx="1368152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ight Triangle 4"/>
            <p:cNvSpPr/>
            <p:nvPr/>
          </p:nvSpPr>
          <p:spPr>
            <a:xfrm rot="10800000">
              <a:off x="402540" y="3097381"/>
              <a:ext cx="1368152" cy="2736304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ight Triangle 5"/>
            <p:cNvSpPr/>
            <p:nvPr/>
          </p:nvSpPr>
          <p:spPr>
            <a:xfrm rot="12607818">
              <a:off x="1097323" y="3276770"/>
              <a:ext cx="1368152" cy="2383516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Right Triangle 6"/>
            <p:cNvSpPr/>
            <p:nvPr/>
          </p:nvSpPr>
          <p:spPr>
            <a:xfrm rot="7224533">
              <a:off x="1992752" y="4330993"/>
              <a:ext cx="2352090" cy="1827011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" name="Right Triangle 7"/>
            <p:cNvSpPr/>
            <p:nvPr/>
          </p:nvSpPr>
          <p:spPr>
            <a:xfrm rot="21190938">
              <a:off x="4373459" y="1568311"/>
              <a:ext cx="2352090" cy="2974193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Right Triangle 8"/>
            <p:cNvSpPr/>
            <p:nvPr/>
          </p:nvSpPr>
          <p:spPr>
            <a:xfrm rot="1843352">
              <a:off x="3480678" y="2036907"/>
              <a:ext cx="1822565" cy="2383516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Right Triangle 9"/>
            <p:cNvSpPr/>
            <p:nvPr/>
          </p:nvSpPr>
          <p:spPr>
            <a:xfrm rot="10382438">
              <a:off x="4676930" y="4520169"/>
              <a:ext cx="2304256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Right Triangle 10"/>
            <p:cNvSpPr/>
            <p:nvPr/>
          </p:nvSpPr>
          <p:spPr>
            <a:xfrm rot="21239415">
              <a:off x="6949044" y="4295811"/>
              <a:ext cx="1505716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" name="Right Triangle 11"/>
            <p:cNvSpPr/>
            <p:nvPr/>
          </p:nvSpPr>
          <p:spPr>
            <a:xfrm rot="2666379">
              <a:off x="3995700" y="2301859"/>
              <a:ext cx="6088733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2632970"/>
              <a:ext cx="40591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a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3740129"/>
              <a:ext cx="42831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b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775" y="4316193"/>
              <a:ext cx="40591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c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3713091"/>
              <a:ext cx="426073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d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3164065"/>
              <a:ext cx="41487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e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2120" y="4532217"/>
              <a:ext cx="40367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f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8225" y="5108281"/>
              <a:ext cx="41039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g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0311" y="5108281"/>
              <a:ext cx="42383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h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5" y="2011937"/>
              <a:ext cx="338707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i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608" y="1795913"/>
              <a:ext cx="753130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10cm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175388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9552" y="3092056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3688" y="330808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50˚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1721" y="5180289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35˚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23928" y="402816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45˚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60" y="402816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42˚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2040" y="460422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27˚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40352" y="568434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38˚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78780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51˚</a:t>
              </a:r>
              <a:endParaRPr lang="en-GB" sz="1100" b="1" dirty="0">
                <a:latin typeface="Comic Sans MS" pitchFamily="66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0"/>
            <a:ext cx="5580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Use sin, cos and tan to find the missing lengths, and use that answer to work out the next length.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44208" y="908720"/>
          <a:ext cx="24364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Side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Length (rounded to 1 </a:t>
                      </a:r>
                      <a:r>
                        <a:rPr lang="en-GB" sz="1200" dirty="0" err="1" smtClean="0"/>
                        <a:t>dp</a:t>
                      </a:r>
                      <a:r>
                        <a:rPr lang="en-GB" sz="1200" dirty="0" smtClean="0"/>
                        <a:t>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26469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 smtClean="0">
                <a:latin typeface="Arial Black" pitchFamily="34" charset="0"/>
              </a:rPr>
              <a:t>Tan Example 2</a:t>
            </a:r>
            <a:endParaRPr lang="en-GB" sz="6600" dirty="0">
              <a:latin typeface="Arial Black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827584" y="836712"/>
            <a:ext cx="3183941" cy="2204267"/>
            <a:chOff x="971599" y="1700808"/>
            <a:chExt cx="5616625" cy="3888432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599" y="2168828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35˚</a:t>
              </a:r>
              <a:endParaRPr lang="en-GB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379761" y="1628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924944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21cm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use Tan as the question involves the </a:t>
            </a:r>
            <a:r>
              <a:rPr lang="en-GB" sz="2000" b="1" u="sng" dirty="0" smtClean="0">
                <a:solidFill>
                  <a:srgbClr val="FF0000"/>
                </a:solidFill>
              </a:rPr>
              <a:t>Adjacent </a:t>
            </a:r>
            <a:r>
              <a:rPr lang="en-GB" sz="2000" dirty="0" smtClean="0"/>
              <a:t>and </a:t>
            </a:r>
            <a:r>
              <a:rPr lang="en-GB" sz="2000" b="1" u="sng" dirty="0" smtClean="0">
                <a:solidFill>
                  <a:srgbClr val="FF0000"/>
                </a:solidFill>
              </a:rPr>
              <a:t>Opposite</a:t>
            </a:r>
            <a:r>
              <a:rPr lang="en-GB" sz="2000" dirty="0" smtClean="0"/>
              <a:t> lengths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0050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Tan35=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378904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21</a:t>
            </a:r>
          </a:p>
          <a:p>
            <a:pPr algn="ctr"/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52483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rule we use is: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32611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36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0689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accent4">
                    <a:lumMod val="75000"/>
                  </a:schemeClr>
                </a:solidFill>
              </a:rPr>
              <a:t>Opposite</a:t>
            </a:r>
          </a:p>
          <a:p>
            <a:pPr algn="ctr"/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Adjacent</a:t>
            </a:r>
            <a:endParaRPr lang="en-GB" sz="3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489296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 x Tan35= 21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561304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=    </a:t>
            </a:r>
            <a:r>
              <a:rPr lang="en-GB" sz="3600" u="sng" dirty="0" smtClean="0"/>
              <a:t>21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Tan35</a:t>
            </a:r>
            <a:endParaRPr lang="en-GB" sz="36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5892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600" dirty="0" smtClean="0"/>
              <a:t>=   29.99 cm (2dp)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/>
              <a:t>The three rules</a:t>
            </a:r>
            <a:endParaRPr lang="en-GB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So we have: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25649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242088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Adjacent</a:t>
            </a:r>
            <a:endParaRPr lang="en-GB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5649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Cos</a:t>
            </a:r>
            <a:r>
              <a:rPr lang="el-GR" sz="2400" b="1" dirty="0" smtClean="0">
                <a:solidFill>
                  <a:srgbClr val="00B050"/>
                </a:solidFill>
              </a:rPr>
              <a:t>ϴ</a:t>
            </a:r>
            <a:r>
              <a:rPr lang="en-GB" sz="2400" b="1" dirty="0" smtClean="0">
                <a:solidFill>
                  <a:srgbClr val="00B050"/>
                </a:solidFill>
              </a:rPr>
              <a:t>=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42088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Hypotenuse</a:t>
            </a:r>
            <a:r>
              <a:rPr lang="en-GB" sz="2400" b="1" u="sng" dirty="0" smtClean="0">
                <a:solidFill>
                  <a:srgbClr val="00B050"/>
                </a:solidFill>
              </a:rPr>
              <a:t> </a:t>
            </a:r>
            <a:endParaRPr lang="en-GB" sz="2400" b="1" u="sng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928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Sin</a:t>
            </a:r>
            <a:r>
              <a:rPr lang="el-GR" sz="2400" b="1" dirty="0" smtClean="0">
                <a:solidFill>
                  <a:schemeClr val="tx2"/>
                </a:solidFill>
              </a:rPr>
              <a:t>ϴ</a:t>
            </a:r>
            <a:r>
              <a:rPr lang="en-GB" sz="2400" b="1" dirty="0" smtClean="0">
                <a:solidFill>
                  <a:schemeClr val="tx2"/>
                </a:solidFill>
              </a:rPr>
              <a:t>=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34888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Hypotenuse</a:t>
            </a:r>
            <a:r>
              <a:rPr lang="en-GB" sz="2400" b="1" u="sng" dirty="0" smtClean="0">
                <a:solidFill>
                  <a:schemeClr val="tx2"/>
                </a:solidFill>
              </a:rPr>
              <a:t> </a:t>
            </a:r>
            <a:endParaRPr lang="en-GB" sz="2400" b="1" u="sng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Sin</a:t>
            </a:r>
            <a:r>
              <a:rPr lang="el-GR" sz="2400" b="1" dirty="0" smtClean="0">
                <a:solidFill>
                  <a:schemeClr val="tx2"/>
                </a:solidFill>
              </a:rPr>
              <a:t>ϴ</a:t>
            </a:r>
            <a:r>
              <a:rPr lang="en-GB" sz="2400" b="1" dirty="0" smtClean="0">
                <a:solidFill>
                  <a:schemeClr val="tx2"/>
                </a:solidFill>
              </a:rPr>
              <a:t>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37890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645024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</a:p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en-GB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37890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Cos</a:t>
            </a:r>
            <a:r>
              <a:rPr lang="el-GR" sz="2400" b="1" dirty="0" smtClean="0">
                <a:solidFill>
                  <a:srgbClr val="00B050"/>
                </a:solidFill>
              </a:rPr>
              <a:t>ϴ</a:t>
            </a:r>
            <a:r>
              <a:rPr lang="en-GB" sz="2400" b="1" dirty="0" smtClean="0">
                <a:solidFill>
                  <a:srgbClr val="00B050"/>
                </a:solidFill>
              </a:rPr>
              <a:t>=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364502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B050"/>
                </a:solidFill>
              </a:rPr>
              <a:t>A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H</a:t>
            </a:r>
            <a:endParaRPr lang="en-GB" sz="2400" b="1" u="sng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57301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tx2"/>
                </a:solidFill>
              </a:rPr>
              <a:t>O</a:t>
            </a:r>
            <a:endParaRPr lang="en-GB" sz="2400" b="1" u="sng" dirty="0" smtClean="0">
              <a:solidFill>
                <a:schemeClr val="tx2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H</a:t>
            </a:r>
            <a:endParaRPr lang="en-GB" sz="2400" b="1" u="sng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472514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</a:t>
            </a:r>
            <a:r>
              <a:rPr lang="en-GB" sz="4400" b="1" dirty="0" smtClean="0">
                <a:solidFill>
                  <a:srgbClr val="00B050"/>
                </a:solidFill>
              </a:rPr>
              <a:t>CAH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58924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There are a few ways to remember this</a:t>
            </a:r>
            <a:endParaRPr lang="en-GB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Silly Old Horses </a:t>
            </a:r>
            <a:r>
              <a:rPr lang="en-GB" sz="2800" b="1" dirty="0" smtClean="0">
                <a:solidFill>
                  <a:srgbClr val="00B050"/>
                </a:solidFill>
              </a:rPr>
              <a:t>Can’t Always Hear </a:t>
            </a:r>
            <a:r>
              <a:rPr lang="en-GB" sz="2800" b="1" dirty="0" smtClean="0">
                <a:solidFill>
                  <a:srgbClr val="7030A0"/>
                </a:solidFill>
              </a:rPr>
              <a:t>The Other Animals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</a:t>
            </a:r>
            <a:r>
              <a:rPr lang="en-GB" sz="4400" b="1" dirty="0" smtClean="0">
                <a:solidFill>
                  <a:srgbClr val="00B050"/>
                </a:solidFill>
              </a:rPr>
              <a:t>CAH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pic>
        <p:nvPicPr>
          <p:cNvPr id="5" name="Picture 4" descr="http://24.media.tumblr.com/tumblr_m9fr0kwZ6N1revo57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4829578" cy="34290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6156176" y="2060848"/>
            <a:ext cx="2592288" cy="2088232"/>
          </a:xfrm>
          <a:prstGeom prst="wedgeEllipseCallout">
            <a:avLst>
              <a:gd name="adj1" fmla="val -73581"/>
              <a:gd name="adj2" fmla="val 402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WHAT?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3981128" cy="95436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dirty="0" smtClean="0">
                <a:latin typeface="Brandish" pitchFamily="2" charset="0"/>
              </a:rPr>
              <a:t>Practise</a:t>
            </a:r>
            <a:endParaRPr lang="en-GB" sz="5400" dirty="0">
              <a:latin typeface="Brandi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Use Sine to find the missing lengths on these triangles: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2. 	Use Cosine to find the missing lengths on these triangles: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3.	Use Tangent to find the missing lengths on these triangles:</a:t>
            </a:r>
            <a:endParaRPr lang="en-GB" sz="2000" dirty="0"/>
          </a:p>
        </p:txBody>
      </p:sp>
      <p:sp>
        <p:nvSpPr>
          <p:cNvPr id="4" name="Right Triangle 3"/>
          <p:cNvSpPr/>
          <p:nvPr/>
        </p:nvSpPr>
        <p:spPr>
          <a:xfrm>
            <a:off x="1259632" y="1700808"/>
            <a:ext cx="1224136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184482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15cm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6650" y="236387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50˚</a:t>
            </a:r>
            <a:endParaRPr lang="en-GB" b="1" dirty="0"/>
          </a:p>
        </p:txBody>
      </p:sp>
      <p:sp>
        <p:nvSpPr>
          <p:cNvPr id="8" name="Right Triangle 7"/>
          <p:cNvSpPr/>
          <p:nvPr/>
        </p:nvSpPr>
        <p:spPr>
          <a:xfrm>
            <a:off x="3995936" y="1628800"/>
            <a:ext cx="1800200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TextBox 8"/>
          <p:cNvSpPr txBox="1"/>
          <p:nvPr/>
        </p:nvSpPr>
        <p:spPr>
          <a:xfrm>
            <a:off x="4572000" y="263397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17cm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70080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5956" y="18477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60˚</a:t>
            </a:r>
            <a:endParaRPr lang="en-GB" b="1" dirty="0"/>
          </a:p>
        </p:txBody>
      </p:sp>
      <p:sp>
        <p:nvSpPr>
          <p:cNvPr id="12" name="Right Triangle 11"/>
          <p:cNvSpPr/>
          <p:nvPr/>
        </p:nvSpPr>
        <p:spPr>
          <a:xfrm>
            <a:off x="1259632" y="3645024"/>
            <a:ext cx="1224136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TextBox 12"/>
          <p:cNvSpPr txBox="1"/>
          <p:nvPr/>
        </p:nvSpPr>
        <p:spPr>
          <a:xfrm>
            <a:off x="1619672" y="465313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704" y="378904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22cm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36650" y="430808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38˚</a:t>
            </a:r>
            <a:endParaRPr lang="en-GB" b="1" dirty="0"/>
          </a:p>
        </p:txBody>
      </p:sp>
      <p:sp>
        <p:nvSpPr>
          <p:cNvPr id="16" name="Right Triangle 15"/>
          <p:cNvSpPr/>
          <p:nvPr/>
        </p:nvSpPr>
        <p:spPr>
          <a:xfrm>
            <a:off x="3995936" y="3573016"/>
            <a:ext cx="1800200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7" name="TextBox 16"/>
          <p:cNvSpPr txBox="1"/>
          <p:nvPr/>
        </p:nvSpPr>
        <p:spPr>
          <a:xfrm>
            <a:off x="3275856" y="39330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25cm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370774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65956" y="37919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60˚</a:t>
            </a:r>
            <a:endParaRPr lang="en-GB" b="1" dirty="0"/>
          </a:p>
        </p:txBody>
      </p:sp>
      <p:sp>
        <p:nvSpPr>
          <p:cNvPr id="20" name="Right Triangle 19"/>
          <p:cNvSpPr/>
          <p:nvPr/>
        </p:nvSpPr>
        <p:spPr>
          <a:xfrm>
            <a:off x="1187624" y="5555506"/>
            <a:ext cx="1224136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TextBox 20"/>
          <p:cNvSpPr txBox="1"/>
          <p:nvPr/>
        </p:nvSpPr>
        <p:spPr>
          <a:xfrm>
            <a:off x="827584" y="591554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65186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15cm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64642" y="62185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42˚</a:t>
            </a:r>
            <a:endParaRPr lang="en-GB" b="1" dirty="0"/>
          </a:p>
        </p:txBody>
      </p:sp>
      <p:sp>
        <p:nvSpPr>
          <p:cNvPr id="24" name="Right Triangle 23"/>
          <p:cNvSpPr/>
          <p:nvPr/>
        </p:nvSpPr>
        <p:spPr>
          <a:xfrm>
            <a:off x="3923928" y="5483498"/>
            <a:ext cx="1800200" cy="100811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5" name="TextBox 24"/>
          <p:cNvSpPr txBox="1"/>
          <p:nvPr/>
        </p:nvSpPr>
        <p:spPr>
          <a:xfrm>
            <a:off x="4499992" y="64886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11cm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63888" y="58772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3948" y="57024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60˚</a:t>
            </a:r>
            <a:endParaRPr lang="en-GB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084168" y="5589240"/>
            <a:ext cx="3059832" cy="646331"/>
            <a:chOff x="5184576" y="3020759"/>
            <a:chExt cx="3059832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5184576" y="315548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accent4">
                      <a:lumMod val="75000"/>
                    </a:schemeClr>
                  </a:solidFill>
                </a:rPr>
                <a:t>Tan</a:t>
              </a:r>
              <a:r>
                <a:rPr lang="el-GR" b="1" dirty="0" smtClean="0">
                  <a:solidFill>
                    <a:schemeClr val="accent4">
                      <a:lumMod val="75000"/>
                    </a:schemeClr>
                  </a:solidFill>
                </a:rPr>
                <a:t>ϴ</a:t>
              </a:r>
              <a:r>
                <a:rPr lang="en-GB" b="1" dirty="0" smtClean="0">
                  <a:solidFill>
                    <a:schemeClr val="accent4">
                      <a:lumMod val="75000"/>
                    </a:schemeClr>
                  </a:solidFill>
                </a:rPr>
                <a:t>=</a:t>
              </a:r>
              <a:endParaRPr lang="en-GB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4128" y="3020759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solidFill>
                    <a:schemeClr val="accent4">
                      <a:lumMod val="75000"/>
                    </a:schemeClr>
                  </a:solidFill>
                </a:rPr>
                <a:t>Opposite</a:t>
              </a:r>
            </a:p>
            <a:p>
              <a:pPr algn="ctr"/>
              <a:r>
                <a:rPr lang="en-GB" b="1" dirty="0" smtClean="0">
                  <a:solidFill>
                    <a:schemeClr val="accent4">
                      <a:lumMod val="75000"/>
                    </a:schemeClr>
                  </a:solidFill>
                </a:rPr>
                <a:t>Adjacent</a:t>
              </a:r>
              <a:endParaRPr lang="en-GB" b="1" u="sng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4336" name="Group 32"/>
          <p:cNvGrpSpPr/>
          <p:nvPr/>
        </p:nvGrpSpPr>
        <p:grpSpPr>
          <a:xfrm>
            <a:off x="6516216" y="3789040"/>
            <a:ext cx="2627784" cy="646331"/>
            <a:chOff x="5688632" y="3068960"/>
            <a:chExt cx="262778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88632" y="320368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rgbClr val="00B050"/>
                  </a:solidFill>
                </a:rPr>
                <a:t>Cos</a:t>
              </a:r>
              <a:r>
                <a:rPr lang="el-GR" b="1" dirty="0" smtClean="0">
                  <a:solidFill>
                    <a:srgbClr val="00B050"/>
                  </a:solidFill>
                </a:rPr>
                <a:t>ϴ</a:t>
              </a:r>
              <a:r>
                <a:rPr lang="en-GB" b="1" dirty="0" smtClean="0">
                  <a:solidFill>
                    <a:srgbClr val="00B050"/>
                  </a:solidFill>
                </a:rPr>
                <a:t>=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6136" y="3068960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solidFill>
                    <a:srgbClr val="00B050"/>
                  </a:solidFill>
                </a:rPr>
                <a:t>Adjacent</a:t>
              </a:r>
            </a:p>
            <a:p>
              <a:pPr algn="ctr"/>
              <a:r>
                <a:rPr lang="en-GB" b="1" dirty="0" smtClean="0">
                  <a:solidFill>
                    <a:srgbClr val="00B050"/>
                  </a:solidFill>
                </a:rPr>
                <a:t>Hypotenuse</a:t>
              </a:r>
              <a:r>
                <a:rPr lang="en-GB" b="1" u="sng" dirty="0" smtClean="0">
                  <a:solidFill>
                    <a:srgbClr val="00B050"/>
                  </a:solidFill>
                </a:rPr>
                <a:t> </a:t>
              </a:r>
              <a:endParaRPr lang="en-GB" b="1" u="sng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337" name="Group 35"/>
          <p:cNvGrpSpPr/>
          <p:nvPr/>
        </p:nvGrpSpPr>
        <p:grpSpPr>
          <a:xfrm>
            <a:off x="6228184" y="1844824"/>
            <a:ext cx="2592288" cy="646331"/>
            <a:chOff x="5652120" y="2780928"/>
            <a:chExt cx="2592288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5652120" y="29249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tx2"/>
                  </a:solidFill>
                </a:rPr>
                <a:t>Sin</a:t>
              </a:r>
              <a:r>
                <a:rPr lang="el-GR" b="1" dirty="0" smtClean="0">
                  <a:solidFill>
                    <a:schemeClr val="tx2"/>
                  </a:solidFill>
                </a:rPr>
                <a:t>ϴ</a:t>
              </a:r>
              <a:r>
                <a:rPr lang="en-GB" b="1" dirty="0" smtClean="0">
                  <a:solidFill>
                    <a:schemeClr val="tx2"/>
                  </a:solidFill>
                </a:rPr>
                <a:t>=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2780928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solidFill>
                    <a:schemeClr val="tx2"/>
                  </a:solidFill>
                </a:rPr>
                <a:t>Opposite</a:t>
              </a:r>
            </a:p>
            <a:p>
              <a:pPr algn="ctr"/>
              <a:r>
                <a:rPr lang="en-GB" b="1" dirty="0" smtClean="0">
                  <a:solidFill>
                    <a:schemeClr val="tx2"/>
                  </a:solidFill>
                </a:rPr>
                <a:t>Hypotenuse</a:t>
              </a:r>
              <a:r>
                <a:rPr lang="en-GB" b="1" u="sng" dirty="0" smtClean="0">
                  <a:solidFill>
                    <a:schemeClr val="tx2"/>
                  </a:solidFill>
                </a:rPr>
                <a:t> </a:t>
              </a:r>
              <a:endParaRPr lang="en-GB" b="1" u="sng" dirty="0">
                <a:solidFill>
                  <a:schemeClr val="tx2"/>
                </a:solidFill>
              </a:endParaRPr>
            </a:p>
          </p:txBody>
        </p:sp>
      </p:grpSp>
      <p:pic>
        <p:nvPicPr>
          <p:cNvPr id="14339" name="Picture 3" descr="C:\Users\Ben\AppData\Local\Microsoft\Windows\Temporary Internet Files\Content.IE5\W2NO9NUW\MC9004174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1222136" cy="104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estep4ward.com/wp-content/uploads/2012/12/ski-accident.jpg"/>
          <p:cNvPicPr>
            <a:picLocks noChangeAspect="1" noChangeArrowheads="1"/>
          </p:cNvPicPr>
          <p:nvPr/>
        </p:nvPicPr>
        <p:blipFill>
          <a:blip r:embed="rId2" cstate="print"/>
          <a:srcRect l="21538" r="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7200" b="1" dirty="0" smtClean="0"/>
              <a:t>Trigonometry 2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Skiers On Holiday </a:t>
            </a:r>
            <a:r>
              <a:rPr lang="en-GB" sz="2800" b="1" dirty="0" smtClean="0">
                <a:solidFill>
                  <a:srgbClr val="00B050"/>
                </a:solidFill>
              </a:rPr>
              <a:t>Can Always Have </a:t>
            </a:r>
            <a:r>
              <a:rPr lang="en-GB" sz="2800" b="1" dirty="0" smtClean="0">
                <a:solidFill>
                  <a:srgbClr val="7030A0"/>
                </a:solidFill>
              </a:rPr>
              <a:t>The Occasional Accident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</a:t>
            </a:r>
            <a:r>
              <a:rPr lang="en-GB" sz="4400" b="1" dirty="0" smtClean="0">
                <a:solidFill>
                  <a:srgbClr val="00B050"/>
                </a:solidFill>
              </a:rPr>
              <a:t>CAH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3318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ϴ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317406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4">
                    <a:lumMod val="75000"/>
                  </a:schemeClr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Adjacent</a:t>
            </a:r>
            <a:endParaRPr lang="en-GB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3180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Cos</a:t>
            </a:r>
            <a:r>
              <a:rPr lang="el-GR" sz="2400" b="1" dirty="0" smtClean="0">
                <a:solidFill>
                  <a:srgbClr val="00B050"/>
                </a:solidFill>
              </a:rPr>
              <a:t>ϴ</a:t>
            </a:r>
            <a:r>
              <a:rPr lang="en-GB" sz="2400" b="1" dirty="0" smtClean="0">
                <a:solidFill>
                  <a:srgbClr val="00B050"/>
                </a:solidFill>
              </a:rPr>
              <a:t>=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17406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B050"/>
                </a:solidFill>
              </a:rPr>
              <a:t>Adjacent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Hypotenuse</a:t>
            </a:r>
            <a:r>
              <a:rPr lang="en-GB" sz="2400" b="1" u="sng" dirty="0" smtClean="0">
                <a:solidFill>
                  <a:srgbClr val="00B050"/>
                </a:solidFill>
              </a:rPr>
              <a:t> </a:t>
            </a:r>
            <a:endParaRPr lang="en-GB" sz="2400" b="1" u="sng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72" y="324607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Sin</a:t>
            </a:r>
            <a:r>
              <a:rPr lang="el-GR" sz="2400" b="1" dirty="0" smtClean="0">
                <a:solidFill>
                  <a:schemeClr val="tx2"/>
                </a:solidFill>
              </a:rPr>
              <a:t>ϴ</a:t>
            </a:r>
            <a:r>
              <a:rPr lang="en-GB" sz="2400" b="1" dirty="0" smtClean="0">
                <a:solidFill>
                  <a:schemeClr val="tx2"/>
                </a:solidFill>
              </a:rPr>
              <a:t>=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10205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tx2"/>
                </a:solidFill>
              </a:rPr>
              <a:t>Opposite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Hypotenuse</a:t>
            </a:r>
            <a:r>
              <a:rPr lang="en-GB" sz="2400" b="1" u="sng" dirty="0" smtClean="0">
                <a:solidFill>
                  <a:schemeClr val="tx2"/>
                </a:solidFill>
              </a:rPr>
              <a:t> </a:t>
            </a:r>
            <a:endParaRPr lang="en-GB" sz="2400" b="1" u="sng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maineinjurylawyerblog.com/mSK0Fx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0500"/>
            <a:ext cx="21336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600" b="1" dirty="0" smtClean="0"/>
              <a:t>Our aim today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We have looked at the three rules  and have practised labelling triangles.</a:t>
            </a:r>
          </a:p>
          <a:p>
            <a:r>
              <a:rPr lang="en-GB" b="1" dirty="0" smtClean="0"/>
              <a:t>Today we will have to decide whether we are using Sin, Cos or Tan when answering questions.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5544616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07904" y="3140968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7cm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284984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X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869160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35˚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53090" y="446353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opposite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456886">
            <a:off x="3071756" y="3925104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Hypotenuse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3688" y="90872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Sine</a:t>
            </a:r>
            <a:endParaRPr lang="en-GB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6084168" y="3717032"/>
            <a:ext cx="1810774" cy="954107"/>
            <a:chOff x="5580112" y="2564904"/>
            <a:chExt cx="1810774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5580112" y="2780928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Sin35=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564904"/>
              <a:ext cx="3706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 smtClean="0"/>
                <a:t>X</a:t>
              </a:r>
            </a:p>
            <a:p>
              <a:r>
                <a:rPr lang="en-GB" sz="2800" dirty="0"/>
                <a:t>7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0152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Sin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636912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5544616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5576" y="450912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X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58924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8cm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79639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17˚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opposite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76101" y="3098237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Adjacent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36096" y="836712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Tan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6450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Tan17=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3429000"/>
            <a:ext cx="370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8</a:t>
            </a:r>
            <a:endParaRPr lang="en-GB" sz="2800" u="sng" dirty="0" smtClean="0"/>
          </a:p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27089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Tan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2492896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 smtClean="0"/>
              <a:t>A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251520" y="2060848"/>
            <a:ext cx="6984776" cy="4030717"/>
            <a:chOff x="323528" y="787801"/>
            <a:chExt cx="9760905" cy="5632743"/>
          </a:xfrm>
        </p:grpSpPr>
        <p:sp>
          <p:nvSpPr>
            <p:cNvPr id="4" name="Right Triangle 3"/>
            <p:cNvSpPr/>
            <p:nvPr/>
          </p:nvSpPr>
          <p:spPr>
            <a:xfrm>
              <a:off x="402540" y="1297181"/>
              <a:ext cx="1368152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ight Triangle 4"/>
            <p:cNvSpPr/>
            <p:nvPr/>
          </p:nvSpPr>
          <p:spPr>
            <a:xfrm rot="10800000">
              <a:off x="402540" y="3097381"/>
              <a:ext cx="1368152" cy="2736304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ight Triangle 5"/>
            <p:cNvSpPr/>
            <p:nvPr/>
          </p:nvSpPr>
          <p:spPr>
            <a:xfrm rot="12607818">
              <a:off x="1097323" y="3276770"/>
              <a:ext cx="1368152" cy="2383516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Right Triangle 6"/>
            <p:cNvSpPr/>
            <p:nvPr/>
          </p:nvSpPr>
          <p:spPr>
            <a:xfrm rot="7224533">
              <a:off x="1992752" y="4330993"/>
              <a:ext cx="2352090" cy="1827011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" name="Right Triangle 7"/>
            <p:cNvSpPr/>
            <p:nvPr/>
          </p:nvSpPr>
          <p:spPr>
            <a:xfrm rot="21190938">
              <a:off x="4373459" y="1568311"/>
              <a:ext cx="2352090" cy="2974193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Right Triangle 8"/>
            <p:cNvSpPr/>
            <p:nvPr/>
          </p:nvSpPr>
          <p:spPr>
            <a:xfrm rot="1843352">
              <a:off x="3480678" y="2036907"/>
              <a:ext cx="1822565" cy="2383516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Right Triangle 9"/>
            <p:cNvSpPr/>
            <p:nvPr/>
          </p:nvSpPr>
          <p:spPr>
            <a:xfrm rot="10382438">
              <a:off x="4676930" y="4520169"/>
              <a:ext cx="2304256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Right Triangle 10"/>
            <p:cNvSpPr/>
            <p:nvPr/>
          </p:nvSpPr>
          <p:spPr>
            <a:xfrm rot="21239415">
              <a:off x="6949044" y="4295811"/>
              <a:ext cx="1505716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" name="Right Triangle 11"/>
            <p:cNvSpPr/>
            <p:nvPr/>
          </p:nvSpPr>
          <p:spPr>
            <a:xfrm rot="2666379">
              <a:off x="3995700" y="2301859"/>
              <a:ext cx="6088733" cy="18002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2632970"/>
              <a:ext cx="40591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a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3740129"/>
              <a:ext cx="42831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b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775" y="4316193"/>
              <a:ext cx="40591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c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3713091"/>
              <a:ext cx="426073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d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3164065"/>
              <a:ext cx="41487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e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2120" y="4532217"/>
              <a:ext cx="40367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f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8225" y="5108281"/>
              <a:ext cx="410390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g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0311" y="5108281"/>
              <a:ext cx="423831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h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5" y="2011937"/>
              <a:ext cx="338707" cy="473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itchFamily="66" charset="0"/>
                </a:rPr>
                <a:t>i</a:t>
              </a:r>
              <a:endParaRPr lang="en-GB" sz="1600" dirty="0"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608" y="1795913"/>
              <a:ext cx="753130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10cm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175388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9552" y="3092056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3688" y="330808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50˚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1721" y="5180289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35˚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23928" y="402816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45˚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60" y="402816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42˚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2040" y="460422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27˚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40352" y="5684345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38˚</a:t>
              </a:r>
              <a:endParaRPr lang="en-GB" sz="1100" b="1" dirty="0"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787801"/>
              <a:ext cx="609762" cy="365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Comic Sans MS" pitchFamily="66" charset="0"/>
                </a:rPr>
                <a:t>51˚</a:t>
              </a:r>
              <a:endParaRPr lang="en-GB" sz="1100" b="1" dirty="0">
                <a:latin typeface="Comic Sans MS" pitchFamily="66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0"/>
            <a:ext cx="5580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Use sin, cos and tan to find the missing lengths, and use that answer to work out the next length.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44208" y="908720"/>
          <a:ext cx="24364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Side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Length (rounded to 1 dp)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8505"/>
              </p:ext>
            </p:extLst>
          </p:nvPr>
        </p:nvGraphicFramePr>
        <p:xfrm>
          <a:off x="6444208" y="908720"/>
          <a:ext cx="24364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Side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Length (rounded to 1 dp)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5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4.2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3.2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2.3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3.2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3.5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1.8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2.9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9.9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5544616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07904" y="3140968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X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58924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8cm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79639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43˚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opposite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456886">
            <a:off x="3071756" y="3925104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Hypotenuse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3688" y="90872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Sin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6450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Sin43=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3429000"/>
            <a:ext cx="370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8</a:t>
            </a:r>
            <a:endParaRPr lang="en-GB" sz="2800" u="sng" dirty="0" smtClean="0"/>
          </a:p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27089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Sin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2492896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/>
                </a:solidFill>
              </a:rPr>
              <a:t>SOH	</a:t>
            </a:r>
            <a:r>
              <a:rPr lang="en-GB" sz="4400" b="1" dirty="0" smtClean="0">
                <a:solidFill>
                  <a:srgbClr val="00B050"/>
                </a:solidFill>
              </a:rPr>
              <a:t>CAH	</a:t>
            </a:r>
            <a:r>
              <a:rPr lang="en-GB" sz="4400" b="1" dirty="0" smtClean="0">
                <a:solidFill>
                  <a:srgbClr val="7030A0"/>
                </a:solidFill>
              </a:rPr>
              <a:t>TOA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259632" y="3140968"/>
            <a:ext cx="5544616" cy="244827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5576" y="450912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X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 rot="1645306">
            <a:off x="4252404" y="3867097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8cm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79639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26˚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476585">
            <a:off x="2278576" y="348785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Hypotenuse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76101" y="3098237"/>
            <a:ext cx="24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Adjacent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1880" y="836712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question will use Cosine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6450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cos26=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3429000"/>
            <a:ext cx="370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X</a:t>
            </a:r>
          </a:p>
          <a:p>
            <a:r>
              <a:rPr lang="en-GB" sz="2800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27089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cos</a:t>
            </a:r>
            <a:r>
              <a:rPr lang="el-GR" sz="2800" dirty="0" smtClean="0"/>
              <a:t>ϴ</a:t>
            </a:r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2492896"/>
            <a:ext cx="42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O</a:t>
            </a:r>
          </a:p>
          <a:p>
            <a:r>
              <a:rPr lang="en-GB" sz="2800" dirty="0" smtClean="0"/>
              <a:t>A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8000" dirty="0" smtClean="0">
                <a:latin typeface="Accent SF" pitchFamily="2" charset="0"/>
                <a:cs typeface="Aharoni" pitchFamily="2" charset="-79"/>
              </a:rPr>
              <a:t>Sin, Cos or Tan?</a:t>
            </a:r>
            <a:endParaRPr lang="en-GB" sz="8000" dirty="0">
              <a:latin typeface="Accent SF" pitchFamily="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ccent SF" pitchFamily="2" charset="0"/>
                <a:cs typeface="Aharoni" pitchFamily="2" charset="-79"/>
              </a:rPr>
              <a:t>10 multiple choice questions</a:t>
            </a:r>
            <a:endParaRPr lang="en-GB" sz="4000" dirty="0">
              <a:solidFill>
                <a:schemeClr val="tx1"/>
              </a:solidFill>
              <a:latin typeface="Accent SF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980728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004048" y="234888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35˚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62880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1268760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11cm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131840" y="1558533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14˚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1918573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1700808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15cm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75856" y="836712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47864" y="126876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40˚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906979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2780928"/>
            <a:ext cx="133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/>
              <a:t>17cm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75856" y="1196752"/>
            <a:ext cx="2880320" cy="108012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26876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50˚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227687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1412776"/>
            <a:ext cx="140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/>
              <a:t>5cm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20150453">
            <a:off x="3675821" y="766589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491880" y="148478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51˚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83671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2348880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6cm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5400000">
            <a:off x="3995065" y="1267889"/>
            <a:ext cx="1585917" cy="230425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60032" y="1556792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16˚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849486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1916832"/>
            <a:ext cx="140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/>
              <a:t>8cm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3569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43841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48478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42˚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170080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14cm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19675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 rot="18919960">
            <a:off x="3566449" y="698212"/>
            <a:ext cx="1224136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99992" y="182566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35˚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 rot="18942414">
            <a:off x="3206409" y="177659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 rot="18942414">
            <a:off x="4640059" y="219613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908720"/>
            <a:ext cx="3240360" cy="165618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03848" y="112474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63˚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234888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1124744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3.4cm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Tan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36450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73216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C)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203848" y="1270501"/>
            <a:ext cx="3240360" cy="1944216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076056" y="263865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71˚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340768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Will you use Sin, Cos or Tan with this question?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2060848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5mm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9995" r="10030"/>
          <a:stretch>
            <a:fillRect/>
          </a:stretch>
        </p:blipFill>
        <p:spPr bwMode="auto">
          <a:xfrm>
            <a:off x="1043608" y="764704"/>
            <a:ext cx="7673223" cy="600003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1718007"/>
            <a:ext cx="2088232" cy="409342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2000" dirty="0" smtClean="0">
                <a:latin typeface="Arial Black" pitchFamily="34" charset="0"/>
              </a:rPr>
              <a:t>Answers: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3.1cm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6.1cm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5.1cm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17.1cm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4.5cm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8.6cm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20.5cm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31.1cm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117.6cm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1.5cm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4.1cm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latin typeface="Arial Black" pitchFamily="34" charset="0"/>
              </a:rPr>
              <a:t>108.9cm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47864" y="44624"/>
            <a:ext cx="4032448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Practice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cityofknoxville.org/images/engineering/traff_sig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509" y="0"/>
            <a:ext cx="94115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000" b="1" dirty="0" smtClean="0"/>
              <a:t>The Sine Rule</a:t>
            </a:r>
            <a:endParaRPr lang="en-GB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619672" y="188640"/>
            <a:ext cx="5256584" cy="2664296"/>
          </a:xfrm>
          <a:prstGeom prst="triangle">
            <a:avLst>
              <a:gd name="adj" fmla="val 284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2852936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764704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764704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2204864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3265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204864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341" y="3861048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SinA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45357" y="3861048"/>
            <a:ext cx="98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SinB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2390" y="386104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SinC</a:t>
            </a:r>
            <a:endParaRPr lang="en-GB" sz="3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7564" y="440713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440713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1116" y="440713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40050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7704" y="40050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0386" y="4509120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8159" y="450912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0840" y="4509120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c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30689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the Sine rule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364502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also write it like this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5301208"/>
            <a:ext cx="507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use it to find out missing sides and angles of non right angle triangles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00208 -0.089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0191 -0.099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086 -0.1101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1.38889E-6 0.094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0122 0.089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094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403648" y="188641"/>
            <a:ext cx="3888432" cy="2354718"/>
            <a:chOff x="1403648" y="188640"/>
            <a:chExt cx="5472608" cy="3314047"/>
          </a:xfrm>
        </p:grpSpPr>
        <p:sp>
          <p:nvSpPr>
            <p:cNvPr id="4" name="Isosceles Triangle 3"/>
            <p:cNvSpPr/>
            <p:nvPr/>
          </p:nvSpPr>
          <p:spPr>
            <a:xfrm>
              <a:off x="1619672" y="188640"/>
              <a:ext cx="5256584" cy="2664296"/>
            </a:xfrm>
            <a:prstGeom prst="triangle">
              <a:avLst>
                <a:gd name="adj" fmla="val 284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1880" y="2852936"/>
              <a:ext cx="100666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7cm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64704"/>
              <a:ext cx="100666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5cm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548680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50˚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6136" y="2204863"/>
              <a:ext cx="49453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B</a:t>
              </a:r>
              <a:endParaRPr lang="en-GB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0" y="2564904"/>
            <a:ext cx="71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we’re looking for an angle, I'm going to use the version of the rule which has Sin on top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11304" y="90872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SinA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908720"/>
            <a:ext cx="98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SinB</a:t>
            </a:r>
            <a:endParaRPr lang="en-GB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452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474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4667" y="10527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7" y="1556792"/>
            <a:ext cx="36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730313" y="1556792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3212976"/>
            <a:ext cx="86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Sin50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39" y="321297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SinB</a:t>
            </a:r>
            <a:endParaRPr lang="en-GB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5536" y="364502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1720" y="364502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1640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3573016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7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3573016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7824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(multiply both sides by 5)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95536" y="414908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5xSin50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3688" y="422108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SinB</a:t>
            </a:r>
            <a:endParaRPr lang="en-GB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9552" y="458112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47664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4581128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7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07704" y="508518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SinB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9672" y="51571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508518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0.54717...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-252536" y="5733256"/>
            <a:ext cx="29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Sin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0.54717...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051720" y="57588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7744" y="577564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33.2˚ (1dp)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557139" y="188641"/>
            <a:ext cx="3734941" cy="2354718"/>
            <a:chOff x="1619672" y="188640"/>
            <a:chExt cx="5256584" cy="3314047"/>
          </a:xfrm>
        </p:grpSpPr>
        <p:sp>
          <p:nvSpPr>
            <p:cNvPr id="4" name="Isosceles Triangle 3"/>
            <p:cNvSpPr/>
            <p:nvPr/>
          </p:nvSpPr>
          <p:spPr>
            <a:xfrm>
              <a:off x="1619672" y="188640"/>
              <a:ext cx="5256584" cy="2664296"/>
            </a:xfrm>
            <a:prstGeom prst="triangle">
              <a:avLst>
                <a:gd name="adj" fmla="val 284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29195" y="2852936"/>
              <a:ext cx="1225501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11cm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9364" y="796706"/>
              <a:ext cx="100666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8cm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5" y="548680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38˚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026" y="2215530"/>
              <a:ext cx="490020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C</a:t>
              </a:r>
              <a:endParaRPr lang="en-GB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0" y="2564904"/>
            <a:ext cx="71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we’re looking for an angle, I'm going to use the version of the rule which has Sin on top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11304" y="90872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SinA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908720"/>
            <a:ext cx="98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SinB</a:t>
            </a:r>
            <a:endParaRPr lang="en-GB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452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474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4667" y="10527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7349" y="1556792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730313" y="1556792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5" y="321297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Sin38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2938" y="3212976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SinC</a:t>
            </a:r>
            <a:endParaRPr lang="en-GB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5536" y="364502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1720" y="361504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1640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822" y="357301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11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3573016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8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7824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(multiply both sides by 58)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95536" y="414908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8xSin38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2886" y="4221088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SinC</a:t>
            </a:r>
            <a:endParaRPr lang="en-GB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9552" y="458112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47664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30" y="45811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11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06902" y="5085184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SinC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9672" y="51571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508518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0.447753..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-252536" y="5733256"/>
            <a:ext cx="29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Sin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0.447753...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5214" y="57588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7744" y="577564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26.6˚ (1dp)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403648" y="188641"/>
            <a:ext cx="3888432" cy="2354718"/>
            <a:chOff x="1403648" y="188640"/>
            <a:chExt cx="5472608" cy="3314047"/>
          </a:xfrm>
        </p:grpSpPr>
        <p:sp>
          <p:nvSpPr>
            <p:cNvPr id="4" name="Isosceles Triangle 3"/>
            <p:cNvSpPr/>
            <p:nvPr/>
          </p:nvSpPr>
          <p:spPr>
            <a:xfrm>
              <a:off x="1619672" y="188640"/>
              <a:ext cx="5256584" cy="2664296"/>
            </a:xfrm>
            <a:prstGeom prst="triangle">
              <a:avLst>
                <a:gd name="adj" fmla="val 284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1880" y="2852936"/>
              <a:ext cx="467459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a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64704"/>
              <a:ext cx="100666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5cm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548680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50˚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57432" y="2204863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35˚</a:t>
              </a:r>
              <a:endParaRPr lang="en-GB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0" y="2564904"/>
            <a:ext cx="71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we’re looking for a length, I'm going to use the version of the rule which has the length on top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14271" y="908720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727235" y="90872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452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474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4667" y="10527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9611" y="1556792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sinA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5818" y="1556792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sinB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383143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Sin35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383143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Sin50</a:t>
            </a:r>
            <a:endParaRPr lang="en-GB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55576" y="3903439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3903439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91680" y="36874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3471391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15021" y="347139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347139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(multiply both sides by Sin50)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440749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5xSin50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17691" y="4479503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</a:t>
            </a:r>
            <a:endParaRPr lang="en-GB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99592" y="4839543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7704" y="45515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1540" y="4839543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sin35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61707" y="53435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9712" y="5415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040" y="5343599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6.7cm(1dp)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24.media.tumblr.com/tumblr_m9fr0kwZ6N1revo57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591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805264"/>
            <a:ext cx="7772400" cy="105273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latin typeface="Martina" pitchFamily="2" charset="0"/>
              </a:rPr>
              <a:t>Trigonometry 1</a:t>
            </a:r>
            <a:endParaRPr lang="en-GB" sz="7200" b="1" dirty="0">
              <a:latin typeface="Marti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557139" y="188641"/>
            <a:ext cx="3734941" cy="2261864"/>
            <a:chOff x="1619672" y="188640"/>
            <a:chExt cx="5256584" cy="3183364"/>
          </a:xfrm>
        </p:grpSpPr>
        <p:sp>
          <p:nvSpPr>
            <p:cNvPr id="4" name="Isosceles Triangle 3"/>
            <p:cNvSpPr/>
            <p:nvPr/>
          </p:nvSpPr>
          <p:spPr>
            <a:xfrm>
              <a:off x="1619672" y="188640"/>
              <a:ext cx="5256584" cy="2664296"/>
            </a:xfrm>
            <a:prstGeom prst="triangle">
              <a:avLst>
                <a:gd name="adj" fmla="val 284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9364" y="695362"/>
              <a:ext cx="442644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c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9195" y="2722253"/>
              <a:ext cx="1006662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9cm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5" y="548680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64˚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026" y="2215530"/>
              <a:ext cx="837457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21˚</a:t>
              </a:r>
              <a:endParaRPr lang="en-GB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0" y="2564904"/>
            <a:ext cx="71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we’re looking for a length, I'm going to use the version of the rule which has the length on top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14271" y="908720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755288" y="908720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c</a:t>
            </a:r>
            <a:endParaRPr lang="en-GB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452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4747" y="145480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4667" y="10527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383" y="1556792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SinA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52995" y="1556792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SinC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383143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Sin64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383143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Sin21</a:t>
            </a:r>
            <a:endParaRPr lang="en-GB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55576" y="3903439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3903439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91680" y="36874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3471391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9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23837" y="3471391"/>
            <a:ext cx="314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347139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(multiply both sides by Sin21)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19064" y="447950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9xSin21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3268" y="462351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</a:t>
            </a:r>
            <a:endParaRPr lang="en-GB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63080" y="4911551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71192" y="46235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5028" y="4911551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sin64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327284" y="5487615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943200" y="54876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528" y="5415607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3.6cm(1dp)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5" grpId="0"/>
      <p:bldP spid="37" grpId="0"/>
      <p:bldP spid="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7200" dirty="0" smtClean="0">
                <a:latin typeface="Aharoni" pitchFamily="2" charset="-79"/>
                <a:cs typeface="Aharoni" pitchFamily="2" charset="-79"/>
              </a:rPr>
              <a:t>The Sine Rule Quiz</a:t>
            </a:r>
            <a:endParaRPr lang="en-GB" sz="7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10 multiple choice questions</a:t>
            </a:r>
            <a:endParaRPr lang="en-GB" sz="4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01208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987824" y="1124744"/>
            <a:ext cx="3312368" cy="2880320"/>
          </a:xfrm>
          <a:prstGeom prst="triangle">
            <a:avLst>
              <a:gd name="adj" fmla="val 177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206084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3429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1484784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51571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1571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522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445224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051720" y="1124744"/>
            <a:ext cx="4248472" cy="2880320"/>
          </a:xfrm>
          <a:prstGeom prst="triangle">
            <a:avLst>
              <a:gd name="adj" fmla="val 101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9cm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170080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15cm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34818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1412776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30˚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01208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1835696" y="1124744"/>
            <a:ext cx="4464496" cy="2880320"/>
          </a:xfrm>
          <a:prstGeom prst="triangle">
            <a:avLst>
              <a:gd name="adj" fmla="val 88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206084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15567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20˚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3501008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85˚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4088" y="52292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15719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73216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 rot="18717944">
            <a:off x="1878800" y="2065966"/>
            <a:ext cx="3599028" cy="1525935"/>
          </a:xfrm>
          <a:prstGeom prst="triangle">
            <a:avLst>
              <a:gd name="adj" fmla="val 6396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23728" y="292494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285293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364502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134076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15cm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01208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987824" y="1124744"/>
            <a:ext cx="3312368" cy="2880320"/>
          </a:xfrm>
          <a:prstGeom prst="triangle">
            <a:avLst>
              <a:gd name="adj" fmla="val 177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206084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342900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38 ˚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1484784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20˚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43808" y="234888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73216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987824" y="1124744"/>
            <a:ext cx="3312368" cy="2880320"/>
          </a:xfrm>
          <a:prstGeom prst="triangle">
            <a:avLst>
              <a:gd name="adj" fmla="val 653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635896" y="213285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15567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20˚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3501008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72˚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342900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88˚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73216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987824" y="1124744"/>
            <a:ext cx="3312368" cy="2880320"/>
          </a:xfrm>
          <a:prstGeom prst="triangl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206084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12cm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2987824" y="3717032"/>
            <a:ext cx="28803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13176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5013176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29200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229200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987824" y="1124744"/>
            <a:ext cx="3312368" cy="2880320"/>
          </a:xfrm>
          <a:prstGeom prst="triangl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1988840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1700808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35˚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2987824" y="3717032"/>
            <a:ext cx="28803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84168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But you could also use</a:t>
            </a:r>
          </a:p>
          <a:p>
            <a:r>
              <a:rPr lang="en-GB" dirty="0" smtClean="0">
                <a:latin typeface="Comic Sans MS" pitchFamily="66" charset="0"/>
              </a:rPr>
              <a:t>Sin35= 10 ÷  x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1500" dirty="0" smtClean="0">
                <a:latin typeface="Martina" pitchFamily="2" charset="0"/>
              </a:rPr>
              <a:t>Warm up</a:t>
            </a:r>
            <a:endParaRPr lang="en-GB" sz="11500" dirty="0">
              <a:latin typeface="Marti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Solve the following equations: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20=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dirty="0" smtClean="0"/>
              <a:t>15=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dirty="0" smtClean="0"/>
              <a:t>8=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dirty="0" smtClean="0"/>
              <a:t>7=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dirty="0" smtClean="0"/>
              <a:t>16=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8092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X</a:t>
            </a:r>
          </a:p>
          <a:p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7890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X</a:t>
            </a:r>
          </a:p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4928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32</a:t>
            </a:r>
          </a:p>
          <a:p>
            <a:r>
              <a:rPr lang="en-GB" sz="2400" dirty="0" smtClean="0"/>
              <a:t> X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53410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21</a:t>
            </a:r>
          </a:p>
          <a:p>
            <a:r>
              <a:rPr lang="en-GB" sz="2400" dirty="0" smtClean="0"/>
              <a:t> X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9411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64</a:t>
            </a:r>
          </a:p>
          <a:p>
            <a:r>
              <a:rPr lang="en-GB" sz="2400" dirty="0" smtClean="0"/>
              <a:t> X</a:t>
            </a:r>
            <a:endParaRPr lang="en-GB" sz="2400" dirty="0"/>
          </a:p>
        </p:txBody>
      </p:sp>
      <p:pic>
        <p:nvPicPr>
          <p:cNvPr id="1026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97663"/>
            <a:ext cx="864096" cy="1176641"/>
          </a:xfrm>
          <a:prstGeom prst="rect">
            <a:avLst/>
          </a:prstGeom>
          <a:noFill/>
        </p:spPr>
      </p:pic>
      <p:pic>
        <p:nvPicPr>
          <p:cNvPr id="10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864096" cy="117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5013176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5013176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29200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229200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267744" y="1124744"/>
            <a:ext cx="4032448" cy="2880320"/>
          </a:xfrm>
          <a:prstGeom prst="triangle">
            <a:avLst>
              <a:gd name="adj" fmla="val 6162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9.8cm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198884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21cm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350100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15567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34˚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Yes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No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A)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531" y="5301208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entury Gothic" pitchFamily="34" charset="0"/>
                <a:cs typeface="Aharoni" pitchFamily="2" charset="-79"/>
              </a:rPr>
              <a:t>B)</a:t>
            </a:r>
            <a:endParaRPr lang="en-GB" sz="4800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Can you use the sine rule to find the missing value?</a:t>
            </a:r>
            <a:endParaRPr lang="en-GB" sz="2800" dirty="0"/>
          </a:p>
        </p:txBody>
      </p:sp>
      <p:sp>
        <p:nvSpPr>
          <p:cNvPr id="13" name="Isosceles Triangle 12"/>
          <p:cNvSpPr/>
          <p:nvPr/>
        </p:nvSpPr>
        <p:spPr>
          <a:xfrm>
            <a:off x="2267744" y="1124744"/>
            <a:ext cx="3960440" cy="2880320"/>
          </a:xfrm>
          <a:prstGeom prst="triangle">
            <a:avLst>
              <a:gd name="adj" fmla="val 177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5cm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206084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7cm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3429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13285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6cm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ish" pitchFamily="2" charset="0"/>
              </a:rPr>
              <a:t>Practise Questions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ish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7544" y="1556792"/>
            <a:ext cx="2339752" cy="1728192"/>
          </a:xfrm>
          <a:prstGeom prst="triangle">
            <a:avLst>
              <a:gd name="adj" fmla="val 280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3347864" y="1772816"/>
            <a:ext cx="2016224" cy="1512168"/>
          </a:xfrm>
          <a:prstGeom prst="triangle">
            <a:avLst>
              <a:gd name="adj" fmla="val 770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1618210">
            <a:off x="6520071" y="1612411"/>
            <a:ext cx="2016224" cy="2088232"/>
          </a:xfrm>
          <a:prstGeom prst="triangle">
            <a:avLst>
              <a:gd name="adj" fmla="val 327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9922808">
            <a:off x="-150528" y="4540923"/>
            <a:ext cx="2880320" cy="1152128"/>
          </a:xfrm>
          <a:prstGeom prst="triangle">
            <a:avLst>
              <a:gd name="adj" fmla="val 798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4015287">
            <a:off x="3055695" y="4268181"/>
            <a:ext cx="2489077" cy="1479493"/>
          </a:xfrm>
          <a:prstGeom prst="triangle">
            <a:avLst>
              <a:gd name="adj" fmla="val 347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784501">
            <a:off x="5203806" y="4468404"/>
            <a:ext cx="4502145" cy="1080120"/>
          </a:xfrm>
          <a:prstGeom prst="triangle">
            <a:avLst>
              <a:gd name="adj" fmla="val 299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1560" y="28529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37˚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8448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45˚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9249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61˚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9249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45˚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191683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3429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37˚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1151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7983" y="472514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42210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66124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19˚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42210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110˚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42210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2849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19888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13285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213285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34290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25cm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2128" y="21235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472514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5.6cm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656" y="55892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7.2cm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37890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59cm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544522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47cm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184" y="530120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57cm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0352" y="472514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34cm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816" y="3501008"/>
            <a:ext cx="165618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000" dirty="0" smtClean="0"/>
              <a:t>Answers: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9.4cm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9.9cm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38.5cm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50</a:t>
            </a:r>
            <a:r>
              <a:rPr lang="en-GB" sz="2000" dirty="0" smtClean="0">
                <a:latin typeface="Comic Sans MS" pitchFamily="66" charset="0"/>
              </a:rPr>
              <a:t>˚</a:t>
            </a:r>
            <a:endParaRPr lang="en-GB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15</a:t>
            </a:r>
            <a:r>
              <a:rPr lang="en-GB" sz="2000" dirty="0" smtClean="0">
                <a:latin typeface="Comic Sans MS" pitchFamily="66" charset="0"/>
              </a:rPr>
              <a:t>˚</a:t>
            </a:r>
            <a:endParaRPr lang="en-GB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en-GB" sz="2000" dirty="0" smtClean="0"/>
              <a:t>34.1</a:t>
            </a:r>
            <a:r>
              <a:rPr lang="en-GB" sz="2000" dirty="0" smtClean="0">
                <a:latin typeface="Comic Sans MS" pitchFamily="66" charset="0"/>
              </a:rPr>
              <a:t>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CxYoZr42XdA/Tf-EM8i_iuI/AAAAAAAAFXk/o8aTv5Shxqs/s1600/mattwmoore-triangle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91440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ish" pitchFamily="2" charset="0"/>
              </a:rPr>
              <a:t>The Cosine Rule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i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1500" dirty="0" smtClean="0">
                <a:latin typeface="Martina" pitchFamily="2" charset="0"/>
              </a:rPr>
              <a:t>Warm up</a:t>
            </a:r>
            <a:endParaRPr lang="en-GB" sz="11500" dirty="0">
              <a:latin typeface="Martina" pitchFamily="2" charset="0"/>
            </a:endParaRPr>
          </a:p>
        </p:txBody>
      </p:sp>
      <p:pic>
        <p:nvPicPr>
          <p:cNvPr id="1026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97663"/>
            <a:ext cx="864096" cy="1176641"/>
          </a:xfrm>
          <a:prstGeom prst="rect">
            <a:avLst/>
          </a:prstGeom>
          <a:noFill/>
        </p:spPr>
      </p:pic>
      <p:pic>
        <p:nvPicPr>
          <p:cNvPr id="10" name="Picture 2" descr="C:\Users\Ben\AppData\Local\Microsoft\Windows\Temporary Internet Files\Content.IE5\W2NO9NUW\MM90023635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27"/>
            <a:ext cx="864096" cy="1176641"/>
          </a:xfrm>
          <a:prstGeom prst="rect">
            <a:avLst/>
          </a:prstGeom>
          <a:noFill/>
        </p:spPr>
      </p:pic>
      <p:sp>
        <p:nvSpPr>
          <p:cNvPr id="12" name="Right Triangle 11"/>
          <p:cNvSpPr/>
          <p:nvPr/>
        </p:nvSpPr>
        <p:spPr>
          <a:xfrm>
            <a:off x="251520" y="1484784"/>
            <a:ext cx="1656184" cy="237626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/>
          <p:cNvSpPr/>
          <p:nvPr/>
        </p:nvSpPr>
        <p:spPr>
          <a:xfrm>
            <a:off x="5076056" y="1484784"/>
            <a:ext cx="1656184" cy="237626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>
            <a:off x="2699792" y="4221088"/>
            <a:ext cx="1656184" cy="237626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/>
        </p:nvSpPr>
        <p:spPr>
          <a:xfrm>
            <a:off x="7092280" y="3573016"/>
            <a:ext cx="1656184" cy="237626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3568" y="386104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7cm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2276872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2852936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234888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23cm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691680" y="5517232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19cm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508518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29cm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084168" y="4869160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7.1cm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80312" y="590273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13.4cm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33569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35˚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8144" y="33569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41˚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709930" y="47971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ϴ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038522" y="537321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ϴ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115616" y="2204864"/>
            <a:ext cx="1800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x= 8.5cm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275856" y="2852936"/>
            <a:ext cx="1800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x= 15.1cm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55576" y="5013176"/>
            <a:ext cx="1800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ϴ</a:t>
            </a:r>
            <a:r>
              <a:rPr lang="en-GB" sz="2800" dirty="0" smtClean="0"/>
              <a:t>=49.1˚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7343800" y="4221088"/>
            <a:ext cx="1800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ϴ</a:t>
            </a:r>
            <a:r>
              <a:rPr lang="en-GB" sz="2800" dirty="0" smtClean="0"/>
              <a:t>=27.9˚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576" y="15567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Find the missing sides and angles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72" y="-27384"/>
            <a:ext cx="6265889" cy="2773181"/>
          </a:xfrm>
          <a:custGeom>
            <a:avLst/>
            <a:gdLst>
              <a:gd name="connsiteX0" fmla="*/ 2983043 w 6265889"/>
              <a:gd name="connsiteY0" fmla="*/ 2773181 h 2773181"/>
              <a:gd name="connsiteX1" fmla="*/ 0 w 6265889"/>
              <a:gd name="connsiteY1" fmla="*/ 1004341 h 2773181"/>
              <a:gd name="connsiteX2" fmla="*/ 6265889 w 6265889"/>
              <a:gd name="connsiteY2" fmla="*/ 0 h 2773181"/>
              <a:gd name="connsiteX3" fmla="*/ 2983043 w 6265889"/>
              <a:gd name="connsiteY3" fmla="*/ 2773181 h 27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889" h="2773181">
                <a:moveTo>
                  <a:pt x="2983043" y="2773181"/>
                </a:moveTo>
                <a:lnTo>
                  <a:pt x="0" y="1004341"/>
                </a:lnTo>
                <a:lnTo>
                  <a:pt x="6265889" y="0"/>
                </a:lnTo>
                <a:lnTo>
                  <a:pt x="2983043" y="277318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35896" y="26897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04312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82709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b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39065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284984"/>
            <a:ext cx="528401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a</a:t>
            </a:r>
            <a:r>
              <a:rPr lang="en-GB" sz="4800" b="1" baseline="30000" dirty="0" smtClean="0"/>
              <a:t>2</a:t>
            </a:r>
            <a:r>
              <a:rPr lang="en-GB" sz="4800" b="1" dirty="0" smtClean="0"/>
              <a:t>=b</a:t>
            </a:r>
            <a:r>
              <a:rPr lang="en-GB" sz="4800" b="1" baseline="30000" dirty="0" smtClean="0"/>
              <a:t>2</a:t>
            </a:r>
            <a:r>
              <a:rPr lang="en-GB" sz="4800" b="1" dirty="0" smtClean="0"/>
              <a:t> + c</a:t>
            </a:r>
            <a:r>
              <a:rPr lang="en-GB" sz="4800" b="1" baseline="30000" dirty="0" smtClean="0"/>
              <a:t>2</a:t>
            </a:r>
            <a:r>
              <a:rPr lang="en-GB" sz="4800" b="1" dirty="0" smtClean="0"/>
              <a:t> – 2bccosA</a:t>
            </a:r>
            <a:endParaRPr lang="en-GB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869160"/>
            <a:ext cx="722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length here, has to be the length opposite this angle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4005064"/>
            <a:ext cx="216024" cy="8640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00192" y="4005064"/>
            <a:ext cx="0" cy="9361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5373216"/>
            <a:ext cx="578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Which side is b and which is c doesn’t matter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72" y="-27384"/>
            <a:ext cx="6265889" cy="2773181"/>
          </a:xfrm>
          <a:custGeom>
            <a:avLst/>
            <a:gdLst>
              <a:gd name="connsiteX0" fmla="*/ 2983043 w 6265889"/>
              <a:gd name="connsiteY0" fmla="*/ 2773181 h 2773181"/>
              <a:gd name="connsiteX1" fmla="*/ 0 w 6265889"/>
              <a:gd name="connsiteY1" fmla="*/ 1004341 h 2773181"/>
              <a:gd name="connsiteX2" fmla="*/ 6265889 w 6265889"/>
              <a:gd name="connsiteY2" fmla="*/ 0 h 2773181"/>
              <a:gd name="connsiteX3" fmla="*/ 2983043 w 6265889"/>
              <a:gd name="connsiteY3" fmla="*/ 2773181 h 27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889" h="2773181">
                <a:moveTo>
                  <a:pt x="2983043" y="2773181"/>
                </a:moveTo>
                <a:lnTo>
                  <a:pt x="0" y="1004341"/>
                </a:lnTo>
                <a:lnTo>
                  <a:pt x="6265889" y="0"/>
                </a:lnTo>
                <a:lnTo>
                  <a:pt x="2983043" y="277318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47864" y="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060848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95˚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827097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5cm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39065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8cm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924944"/>
            <a:ext cx="4363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=5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+ 8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2x5x8xcos95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933056"/>
            <a:ext cx="722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length here, has to be the length opposite this angle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87624" y="3501008"/>
            <a:ext cx="216024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2120" y="3429000"/>
            <a:ext cx="576064" cy="5760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4293096"/>
            <a:ext cx="3914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=25 + 64 – </a:t>
            </a:r>
            <a:r>
              <a:rPr lang="en-GB" sz="3200" b="1" dirty="0"/>
              <a:t>8</a:t>
            </a:r>
            <a:r>
              <a:rPr lang="en-GB" sz="3200" b="1" dirty="0" smtClean="0"/>
              <a:t>0xcos95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869160"/>
            <a:ext cx="301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=89– </a:t>
            </a:r>
            <a:r>
              <a:rPr lang="en-GB" sz="3200" b="1" dirty="0"/>
              <a:t>8</a:t>
            </a:r>
            <a:r>
              <a:rPr lang="en-GB" sz="3200" b="1" dirty="0" smtClean="0"/>
              <a:t>0xcos95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373216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=89– -9.58.....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949280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=98.58...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4941168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a=9.9291..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32" y="5517232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a=9.9cm (1dp)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72" y="-27384"/>
            <a:ext cx="6265889" cy="2773181"/>
          </a:xfrm>
          <a:custGeom>
            <a:avLst/>
            <a:gdLst>
              <a:gd name="connsiteX0" fmla="*/ 2983043 w 6265889"/>
              <a:gd name="connsiteY0" fmla="*/ 2773181 h 2773181"/>
              <a:gd name="connsiteX1" fmla="*/ 0 w 6265889"/>
              <a:gd name="connsiteY1" fmla="*/ 1004341 h 2773181"/>
              <a:gd name="connsiteX2" fmla="*/ 6265889 w 6265889"/>
              <a:gd name="connsiteY2" fmla="*/ 0 h 2773181"/>
              <a:gd name="connsiteX3" fmla="*/ 2983043 w 6265889"/>
              <a:gd name="connsiteY3" fmla="*/ 2773181 h 27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889" h="2773181">
                <a:moveTo>
                  <a:pt x="2983043" y="2773181"/>
                </a:moveTo>
                <a:lnTo>
                  <a:pt x="0" y="1004341"/>
                </a:lnTo>
                <a:lnTo>
                  <a:pt x="6265889" y="0"/>
                </a:lnTo>
                <a:lnTo>
                  <a:pt x="2983043" y="27731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47864" y="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060848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81˚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827097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7cm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39065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12cm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924944"/>
            <a:ext cx="4780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=7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+ 12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2x7x12xcos81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933056"/>
            <a:ext cx="722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length here, has to be the length opposite this angle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87624" y="3501008"/>
            <a:ext cx="216024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2120" y="3429000"/>
            <a:ext cx="576064" cy="5760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4293096"/>
            <a:ext cx="4331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=49 + 144 – 168xcos81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869160"/>
            <a:ext cx="343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=193– 168xcos81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373216"/>
            <a:ext cx="313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=193– 26.280...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949280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=166.7190...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4941168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a=12.911..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32" y="5517232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a=12.9cm (1dp)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72" y="-27384"/>
            <a:ext cx="6265889" cy="2773181"/>
          </a:xfrm>
          <a:custGeom>
            <a:avLst/>
            <a:gdLst>
              <a:gd name="connsiteX0" fmla="*/ 2983043 w 6265889"/>
              <a:gd name="connsiteY0" fmla="*/ 2773181 h 2773181"/>
              <a:gd name="connsiteX1" fmla="*/ 0 w 6265889"/>
              <a:gd name="connsiteY1" fmla="*/ 1004341 h 2773181"/>
              <a:gd name="connsiteX2" fmla="*/ 6265889 w 6265889"/>
              <a:gd name="connsiteY2" fmla="*/ 0 h 2773181"/>
              <a:gd name="connsiteX3" fmla="*/ 2983043 w 6265889"/>
              <a:gd name="connsiteY3" fmla="*/ 2773181 h 27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889" h="2773181">
                <a:moveTo>
                  <a:pt x="2983043" y="2773181"/>
                </a:moveTo>
                <a:lnTo>
                  <a:pt x="0" y="1004341"/>
                </a:lnTo>
                <a:lnTo>
                  <a:pt x="6265889" y="0"/>
                </a:lnTo>
                <a:lnTo>
                  <a:pt x="2983043" y="27731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47864" y="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11cm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836" y="206084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827097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5cm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39065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8cm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924944"/>
            <a:ext cx="440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11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=5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+ 8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2x5x8xcosA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933056"/>
            <a:ext cx="722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length here, has to be the length opposite this angle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87624" y="3501008"/>
            <a:ext cx="216024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2120" y="3429000"/>
            <a:ext cx="576064" cy="5760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365104"/>
            <a:ext cx="4786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11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=5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+ 8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2x5x11xcosA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941168"/>
            <a:ext cx="3924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121=89– 2x5x11xcosA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517232"/>
            <a:ext cx="2539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32=-110xcosA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6093296"/>
            <a:ext cx="275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32 ÷ -110=</a:t>
            </a:r>
            <a:r>
              <a:rPr lang="en-GB" sz="3200" b="1" dirty="0" err="1" smtClean="0"/>
              <a:t>cosA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5687" y="4869160"/>
            <a:ext cx="331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-0.2909090..=</a:t>
            </a:r>
            <a:r>
              <a:rPr lang="en-GB" sz="3200" b="1" dirty="0" err="1" smtClean="0"/>
              <a:t>cosA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05687" y="5445224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Cos</a:t>
            </a:r>
            <a:r>
              <a:rPr lang="en-GB" sz="3200" b="1" baseline="30000" dirty="0" smtClean="0"/>
              <a:t>-1</a:t>
            </a:r>
            <a:r>
              <a:rPr lang="en-GB" sz="3200" b="1" dirty="0" smtClean="0"/>
              <a:t>-0.209090..=A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106.9˚ (1dp)=A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600" dirty="0" smtClean="0">
                <a:latin typeface="Brandish" pitchFamily="2" charset="0"/>
              </a:rPr>
              <a:t>Trigonometry</a:t>
            </a:r>
            <a:endParaRPr lang="en-GB" sz="6600" dirty="0">
              <a:latin typeface="Brandi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can use trigonometry to find missing angles and lengths of triangles.</a:t>
            </a:r>
          </a:p>
          <a:p>
            <a:r>
              <a:rPr lang="en-GB" dirty="0" smtClean="0"/>
              <a:t>Trigonometry uses three functions, these are called:</a:t>
            </a:r>
          </a:p>
          <a:p>
            <a:pPr lvl="1"/>
            <a:r>
              <a:rPr lang="en-GB" dirty="0" smtClean="0"/>
              <a:t>Sine (shortened to Sin and pronounced “sign”)</a:t>
            </a:r>
          </a:p>
          <a:p>
            <a:pPr lvl="1"/>
            <a:r>
              <a:rPr lang="en-GB" dirty="0" smtClean="0"/>
              <a:t>Cosine (shortened to Cos)</a:t>
            </a:r>
          </a:p>
          <a:p>
            <a:pPr lvl="1"/>
            <a:r>
              <a:rPr lang="en-GB" dirty="0" smtClean="0"/>
              <a:t>Tangent (shortened to Tan)</a:t>
            </a:r>
          </a:p>
          <a:p>
            <a:r>
              <a:rPr lang="en-GB" dirty="0" smtClean="0"/>
              <a:t>We will start working with right angled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72" y="-27384"/>
            <a:ext cx="6265889" cy="2773181"/>
          </a:xfrm>
          <a:custGeom>
            <a:avLst/>
            <a:gdLst>
              <a:gd name="connsiteX0" fmla="*/ 2983043 w 6265889"/>
              <a:gd name="connsiteY0" fmla="*/ 2773181 h 2773181"/>
              <a:gd name="connsiteX1" fmla="*/ 0 w 6265889"/>
              <a:gd name="connsiteY1" fmla="*/ 1004341 h 2773181"/>
              <a:gd name="connsiteX2" fmla="*/ 6265889 w 6265889"/>
              <a:gd name="connsiteY2" fmla="*/ 0 h 2773181"/>
              <a:gd name="connsiteX3" fmla="*/ 2983043 w 6265889"/>
              <a:gd name="connsiteY3" fmla="*/ 2773181 h 27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5889" h="2773181">
                <a:moveTo>
                  <a:pt x="2983043" y="2773181"/>
                </a:moveTo>
                <a:lnTo>
                  <a:pt x="0" y="1004341"/>
                </a:lnTo>
                <a:lnTo>
                  <a:pt x="6265889" y="0"/>
                </a:lnTo>
                <a:lnTo>
                  <a:pt x="2983043" y="27731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47864" y="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20cm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836" y="206084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827097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13cm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39065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8cm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924944"/>
            <a:ext cx="503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=13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+ 8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2x13x11xcosA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933056"/>
            <a:ext cx="722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length here, has to be the length opposite this angle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87624" y="3501008"/>
            <a:ext cx="216024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2120" y="3429000"/>
            <a:ext cx="576064" cy="5760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365104"/>
            <a:ext cx="482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=13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+ 8</a:t>
            </a:r>
            <a:r>
              <a:rPr lang="en-GB" sz="3200" b="1" baseline="30000" dirty="0" smtClean="0"/>
              <a:t>2</a:t>
            </a:r>
            <a:r>
              <a:rPr lang="en-GB" sz="3200" b="1" dirty="0" smtClean="0"/>
              <a:t> – 2x13x8xcosA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941168"/>
            <a:ext cx="336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400=233– 208cosA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517232"/>
            <a:ext cx="274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167=-208xcosA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6093296"/>
            <a:ext cx="295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167 ÷ -208=</a:t>
            </a:r>
            <a:r>
              <a:rPr lang="en-GB" sz="3200" b="1" dirty="0" err="1" smtClean="0"/>
              <a:t>cosA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5687" y="4869160"/>
            <a:ext cx="3125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-0.80288.....</a:t>
            </a:r>
            <a:r>
              <a:rPr lang="en-GB" sz="3200" b="1" dirty="0" err="1" smtClean="0"/>
              <a:t>cosA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05687" y="5445224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Cos</a:t>
            </a:r>
            <a:r>
              <a:rPr lang="en-GB" sz="3200" b="1" baseline="30000" dirty="0" smtClean="0"/>
              <a:t>-1</a:t>
            </a:r>
            <a:r>
              <a:rPr lang="en-GB" sz="3200" b="1" dirty="0" smtClean="0"/>
              <a:t>-0.80288...=A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143.4˚ (1dp)=A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ish" pitchFamily="2" charset="0"/>
              </a:rPr>
              <a:t>Practise Questions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ish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7544" y="1556792"/>
            <a:ext cx="2339752" cy="1728192"/>
          </a:xfrm>
          <a:prstGeom prst="triangle">
            <a:avLst>
              <a:gd name="adj" fmla="val 280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3347864" y="1772816"/>
            <a:ext cx="2016224" cy="1512168"/>
          </a:xfrm>
          <a:prstGeom prst="triangle">
            <a:avLst>
              <a:gd name="adj" fmla="val 770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1618210">
            <a:off x="6520071" y="1612411"/>
            <a:ext cx="2016224" cy="2088232"/>
          </a:xfrm>
          <a:prstGeom prst="triangle">
            <a:avLst>
              <a:gd name="adj" fmla="val 327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9922808">
            <a:off x="-150528" y="4540923"/>
            <a:ext cx="2880320" cy="1152128"/>
          </a:xfrm>
          <a:prstGeom prst="triangle">
            <a:avLst>
              <a:gd name="adj" fmla="val 798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4015287">
            <a:off x="3055695" y="4268181"/>
            <a:ext cx="2489077" cy="1479493"/>
          </a:xfrm>
          <a:prstGeom prst="triangle">
            <a:avLst>
              <a:gd name="adj" fmla="val 347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784501">
            <a:off x="5203806" y="4468404"/>
            <a:ext cx="4502145" cy="1080120"/>
          </a:xfrm>
          <a:prstGeom prst="triangle">
            <a:avLst>
              <a:gd name="adj" fmla="val 299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04557" y="198884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8529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45˚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9249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61˚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15cm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220486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28cm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3429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37˚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407707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3.4cm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7983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422108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537321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51cm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86104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422108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2849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198884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x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1328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x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213285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34290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25cm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2128" y="21235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472514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5.6cm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656" y="55892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7.2cm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37890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59cm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544522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47cm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184" y="530120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57cm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0352" y="472514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48cm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0"/>
            <a:ext cx="1907704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800" dirty="0" smtClean="0"/>
              <a:t>Answers: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 smtClean="0"/>
              <a:t>8.9cm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smtClean="0"/>
              <a:t>13.1cm</a:t>
            </a:r>
            <a:endParaRPr lang="en-GB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GB" sz="2800" dirty="0" smtClean="0"/>
              <a:t>17.1cm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 smtClean="0"/>
              <a:t>49.1˚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 smtClean="0"/>
              <a:t>49.9˚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 smtClean="0"/>
              <a:t>55.8 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Sine Rule proof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/>
              <a:t>What would you like to do?</a:t>
            </a:r>
            <a:endParaRPr lang="en-GB" sz="4000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115616" y="278092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Be shown the proof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8064" y="278092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Try to prove it yourself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2679700" y="1079500"/>
            <a:ext cx="2857500" cy="1943100"/>
          </a:xfrm>
          <a:custGeom>
            <a:avLst/>
            <a:gdLst>
              <a:gd name="connsiteX0" fmla="*/ 0 w 2857500"/>
              <a:gd name="connsiteY0" fmla="*/ 1930400 h 1943100"/>
              <a:gd name="connsiteX1" fmla="*/ 1143000 w 2857500"/>
              <a:gd name="connsiteY1" fmla="*/ 0 h 1943100"/>
              <a:gd name="connsiteX2" fmla="*/ 2857500 w 2857500"/>
              <a:gd name="connsiteY2" fmla="*/ 1943100 h 1943100"/>
              <a:gd name="connsiteX3" fmla="*/ 0 w 2857500"/>
              <a:gd name="connsiteY3" fmla="*/ 19304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943100">
                <a:moveTo>
                  <a:pt x="0" y="1930400"/>
                </a:moveTo>
                <a:lnTo>
                  <a:pt x="1143000" y="0"/>
                </a:lnTo>
                <a:lnTo>
                  <a:pt x="2857500" y="1943100"/>
                </a:lnTo>
                <a:lnTo>
                  <a:pt x="0" y="1930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792511" y="1079292"/>
            <a:ext cx="1715593" cy="1918741"/>
          </a:xfrm>
          <a:custGeom>
            <a:avLst/>
            <a:gdLst>
              <a:gd name="connsiteX0" fmla="*/ 14991 w 3882453"/>
              <a:gd name="connsiteY0" fmla="*/ 0 h 1918741"/>
              <a:gd name="connsiteX1" fmla="*/ 3882453 w 3882453"/>
              <a:gd name="connsiteY1" fmla="*/ 1918741 h 1918741"/>
              <a:gd name="connsiteX2" fmla="*/ 0 w 3882453"/>
              <a:gd name="connsiteY2" fmla="*/ 1918741 h 1918741"/>
              <a:gd name="connsiteX3" fmla="*/ 14991 w 3882453"/>
              <a:gd name="connsiteY3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453" h="1918741">
                <a:moveTo>
                  <a:pt x="14991" y="0"/>
                </a:moveTo>
                <a:lnTo>
                  <a:pt x="3882453" y="1918741"/>
                </a:lnTo>
                <a:lnTo>
                  <a:pt x="0" y="1918741"/>
                </a:lnTo>
                <a:lnTo>
                  <a:pt x="14991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699792" y="1079292"/>
            <a:ext cx="1107710" cy="1948721"/>
          </a:xfrm>
          <a:custGeom>
            <a:avLst/>
            <a:gdLst>
              <a:gd name="connsiteX0" fmla="*/ 0 w 2173574"/>
              <a:gd name="connsiteY0" fmla="*/ 1948721 h 1948721"/>
              <a:gd name="connsiteX1" fmla="*/ 2143593 w 2173574"/>
              <a:gd name="connsiteY1" fmla="*/ 1933731 h 1948721"/>
              <a:gd name="connsiteX2" fmla="*/ 2173574 w 2173574"/>
              <a:gd name="connsiteY2" fmla="*/ 0 h 1948721"/>
              <a:gd name="connsiteX3" fmla="*/ 0 w 2173574"/>
              <a:gd name="connsiteY3" fmla="*/ 1948721 h 194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74" h="1948721">
                <a:moveTo>
                  <a:pt x="0" y="1948721"/>
                </a:moveTo>
                <a:lnTo>
                  <a:pt x="2143593" y="1933731"/>
                </a:lnTo>
                <a:lnTo>
                  <a:pt x="2173574" y="0"/>
                </a:lnTo>
                <a:lnTo>
                  <a:pt x="0" y="19487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GB" dirty="0" smtClean="0"/>
              <a:t>Why does the Sine Rule Work?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294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79912" y="1085405"/>
            <a:ext cx="18370" cy="1911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779912" y="1124744"/>
            <a:ext cx="23812" cy="1912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357301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rule that:</a:t>
            </a:r>
          </a:p>
          <a:p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=O/A</a:t>
            </a:r>
          </a:p>
          <a:p>
            <a:r>
              <a:rPr lang="en-GB" dirty="0" smtClean="0"/>
              <a:t>We can show that the red line is: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44371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Red line=c x </a:t>
            </a:r>
            <a:r>
              <a:rPr lang="en-GB" sz="2800" dirty="0" err="1" smtClean="0"/>
              <a:t>sinB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6072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779912" y="1124744"/>
            <a:ext cx="23812" cy="1912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7890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rule that:</a:t>
            </a:r>
          </a:p>
          <a:p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=O/A</a:t>
            </a:r>
          </a:p>
          <a:p>
            <a:r>
              <a:rPr lang="en-GB" dirty="0" smtClean="0"/>
              <a:t>We can show that the red line is: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7251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Red line=b x </a:t>
            </a:r>
            <a:r>
              <a:rPr lang="en-GB" sz="2800" dirty="0" err="1" smtClean="0"/>
              <a:t>sinC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656184" y="3212976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red line is b x </a:t>
            </a:r>
            <a:r>
              <a:rPr lang="en-GB" sz="2400" dirty="0" err="1" smtClean="0"/>
              <a:t>sinC</a:t>
            </a:r>
            <a:r>
              <a:rPr lang="en-GB" sz="2400" dirty="0" smtClean="0"/>
              <a:t> and c x </a:t>
            </a:r>
            <a:r>
              <a:rPr lang="en-GB" sz="2400" dirty="0" err="1" smtClean="0"/>
              <a:t>sinB</a:t>
            </a:r>
            <a:endParaRPr lang="en-GB" sz="2400" dirty="0" smtClean="0"/>
          </a:p>
          <a:p>
            <a:pPr algn="ctr"/>
            <a:r>
              <a:rPr lang="en-GB" sz="2400" dirty="0" smtClean="0"/>
              <a:t>So b x </a:t>
            </a:r>
            <a:r>
              <a:rPr lang="en-GB" sz="2400" dirty="0" err="1" smtClean="0"/>
              <a:t>sinC</a:t>
            </a:r>
            <a:r>
              <a:rPr lang="en-GB" sz="2400" dirty="0" smtClean="0"/>
              <a:t>= c x </a:t>
            </a:r>
            <a:r>
              <a:rPr lang="en-GB" sz="2400" dirty="0" err="1" smtClean="0"/>
              <a:t>sinB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56184" y="4047455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can rearrange to make:</a:t>
            </a:r>
            <a:endParaRPr lang="en-GB" sz="2400" dirty="0"/>
          </a:p>
        </p:txBody>
      </p:sp>
      <p:grpSp>
        <p:nvGrpSpPr>
          <p:cNvPr id="3" name="Group 30"/>
          <p:cNvGrpSpPr/>
          <p:nvPr/>
        </p:nvGrpSpPr>
        <p:grpSpPr>
          <a:xfrm>
            <a:off x="1907704" y="4532927"/>
            <a:ext cx="1943200" cy="1200329"/>
            <a:chOff x="0" y="-461665"/>
            <a:chExt cx="1943200" cy="1200329"/>
          </a:xfrm>
        </p:grpSpPr>
        <p:sp>
          <p:nvSpPr>
            <p:cNvPr id="28" name="TextBox 27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b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c</a:t>
              </a:r>
            </a:p>
            <a:p>
              <a:pPr algn="ctr"/>
              <a:r>
                <a:rPr lang="en-GB" sz="2400" b="1" dirty="0" err="1" smtClean="0"/>
                <a:t>sinC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717032" y="4604935"/>
            <a:ext cx="1943200" cy="1200329"/>
            <a:chOff x="0" y="-461665"/>
            <a:chExt cx="1943200" cy="1200329"/>
          </a:xfrm>
        </p:grpSpPr>
        <p:sp>
          <p:nvSpPr>
            <p:cNvPr id="40" name="TextBox 39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err="1" smtClean="0"/>
                <a:t>SinB</a:t>
              </a:r>
              <a:endParaRPr lang="en-GB" sz="2400" b="1" u="sng" dirty="0" smtClean="0"/>
            </a:p>
            <a:p>
              <a:pPr algn="ctr"/>
              <a:r>
                <a:rPr lang="en-GB" sz="2400" b="1" dirty="0"/>
                <a:t>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err="1" smtClean="0"/>
                <a:t>SinC</a:t>
              </a:r>
              <a:endParaRPr lang="en-GB" sz="2400" b="1" u="sng" dirty="0" smtClean="0"/>
            </a:p>
            <a:p>
              <a:pPr algn="ctr"/>
              <a:r>
                <a:rPr lang="en-GB" sz="2400" b="1" dirty="0" smtClean="0"/>
                <a:t>c</a:t>
              </a:r>
            </a:p>
            <a:p>
              <a:pPr algn="ctr"/>
              <a:endParaRPr lang="en-GB" sz="24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924944" y="465313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or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2428E-7 L 4.16667E-6 0.332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039 0.20994 " pathEditMode="relative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8728E-6 L -3.33333E-6 0.332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55122 0.1824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9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3" grpId="0" animBg="1"/>
      <p:bldP spid="13" grpId="1" animBg="1"/>
      <p:bldP spid="13" grpId="2" animBg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4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2679700" y="1079500"/>
            <a:ext cx="2857500" cy="1943100"/>
          </a:xfrm>
          <a:custGeom>
            <a:avLst/>
            <a:gdLst>
              <a:gd name="connsiteX0" fmla="*/ 0 w 2857500"/>
              <a:gd name="connsiteY0" fmla="*/ 1930400 h 1943100"/>
              <a:gd name="connsiteX1" fmla="*/ 1143000 w 2857500"/>
              <a:gd name="connsiteY1" fmla="*/ 0 h 1943100"/>
              <a:gd name="connsiteX2" fmla="*/ 2857500 w 2857500"/>
              <a:gd name="connsiteY2" fmla="*/ 1943100 h 1943100"/>
              <a:gd name="connsiteX3" fmla="*/ 0 w 2857500"/>
              <a:gd name="connsiteY3" fmla="*/ 19304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943100">
                <a:moveTo>
                  <a:pt x="0" y="1930400"/>
                </a:moveTo>
                <a:lnTo>
                  <a:pt x="1143000" y="0"/>
                </a:lnTo>
                <a:lnTo>
                  <a:pt x="2857500" y="1943100"/>
                </a:lnTo>
                <a:lnTo>
                  <a:pt x="0" y="1930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419872" y="1079292"/>
            <a:ext cx="2088232" cy="1918741"/>
          </a:xfrm>
          <a:custGeom>
            <a:avLst/>
            <a:gdLst>
              <a:gd name="connsiteX0" fmla="*/ 14991 w 3882453"/>
              <a:gd name="connsiteY0" fmla="*/ 0 h 1918741"/>
              <a:gd name="connsiteX1" fmla="*/ 3882453 w 3882453"/>
              <a:gd name="connsiteY1" fmla="*/ 1918741 h 1918741"/>
              <a:gd name="connsiteX2" fmla="*/ 0 w 3882453"/>
              <a:gd name="connsiteY2" fmla="*/ 1918741 h 1918741"/>
              <a:gd name="connsiteX3" fmla="*/ 14991 w 3882453"/>
              <a:gd name="connsiteY3" fmla="*/ 0 h 1918741"/>
              <a:gd name="connsiteX0" fmla="*/ 1021244 w 4888706"/>
              <a:gd name="connsiteY0" fmla="*/ 0 h 1918741"/>
              <a:gd name="connsiteX1" fmla="*/ 4888706 w 4888706"/>
              <a:gd name="connsiteY1" fmla="*/ 1918741 h 1918741"/>
              <a:gd name="connsiteX2" fmla="*/ 0 w 4888706"/>
              <a:gd name="connsiteY2" fmla="*/ 765532 h 1918741"/>
              <a:gd name="connsiteX3" fmla="*/ 1021244 w 4888706"/>
              <a:gd name="connsiteY3" fmla="*/ 0 h 1918741"/>
              <a:gd name="connsiteX0" fmla="*/ 858287 w 4725749"/>
              <a:gd name="connsiteY0" fmla="*/ 0 h 1918741"/>
              <a:gd name="connsiteX1" fmla="*/ 4725749 w 4725749"/>
              <a:gd name="connsiteY1" fmla="*/ 1918741 h 1918741"/>
              <a:gd name="connsiteX2" fmla="*/ 0 w 4725749"/>
              <a:gd name="connsiteY2" fmla="*/ 693524 h 1918741"/>
              <a:gd name="connsiteX3" fmla="*/ 858287 w 4725749"/>
              <a:gd name="connsiteY3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5749" h="1918741">
                <a:moveTo>
                  <a:pt x="858287" y="0"/>
                </a:moveTo>
                <a:lnTo>
                  <a:pt x="4725749" y="1918741"/>
                </a:lnTo>
                <a:lnTo>
                  <a:pt x="0" y="693524"/>
                </a:lnTo>
                <a:lnTo>
                  <a:pt x="858287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699791" y="1772816"/>
            <a:ext cx="2808313" cy="1255197"/>
          </a:xfrm>
          <a:custGeom>
            <a:avLst/>
            <a:gdLst>
              <a:gd name="connsiteX0" fmla="*/ 0 w 2173574"/>
              <a:gd name="connsiteY0" fmla="*/ 1948721 h 1948721"/>
              <a:gd name="connsiteX1" fmla="*/ 2143593 w 2173574"/>
              <a:gd name="connsiteY1" fmla="*/ 1933731 h 1948721"/>
              <a:gd name="connsiteX2" fmla="*/ 2173574 w 2173574"/>
              <a:gd name="connsiteY2" fmla="*/ 0 h 1948721"/>
              <a:gd name="connsiteX3" fmla="*/ 0 w 2173574"/>
              <a:gd name="connsiteY3" fmla="*/ 1948721 h 1948721"/>
              <a:gd name="connsiteX0" fmla="*/ 0 w 2143593"/>
              <a:gd name="connsiteY0" fmla="*/ 1327205 h 1327205"/>
              <a:gd name="connsiteX1" fmla="*/ 2143593 w 2143593"/>
              <a:gd name="connsiteY1" fmla="*/ 1312215 h 1327205"/>
              <a:gd name="connsiteX2" fmla="*/ 1554253 w 2143593"/>
              <a:gd name="connsiteY2" fmla="*/ 0 h 1327205"/>
              <a:gd name="connsiteX3" fmla="*/ 0 w 2143593"/>
              <a:gd name="connsiteY3" fmla="*/ 1327205 h 1327205"/>
              <a:gd name="connsiteX0" fmla="*/ 0 w 5510536"/>
              <a:gd name="connsiteY0" fmla="*/ 1327205 h 1327205"/>
              <a:gd name="connsiteX1" fmla="*/ 5510536 w 5510536"/>
              <a:gd name="connsiteY1" fmla="*/ 1296144 h 1327205"/>
              <a:gd name="connsiteX2" fmla="*/ 1554253 w 5510536"/>
              <a:gd name="connsiteY2" fmla="*/ 0 h 1327205"/>
              <a:gd name="connsiteX3" fmla="*/ 0 w 5510536"/>
              <a:gd name="connsiteY3" fmla="*/ 1327205 h 1327205"/>
              <a:gd name="connsiteX0" fmla="*/ 0 w 5510536"/>
              <a:gd name="connsiteY0" fmla="*/ 1255197 h 1255197"/>
              <a:gd name="connsiteX1" fmla="*/ 5510536 w 5510536"/>
              <a:gd name="connsiteY1" fmla="*/ 1224136 h 1255197"/>
              <a:gd name="connsiteX2" fmla="*/ 1412959 w 5510536"/>
              <a:gd name="connsiteY2" fmla="*/ 0 h 1255197"/>
              <a:gd name="connsiteX3" fmla="*/ 0 w 5510536"/>
              <a:gd name="connsiteY3" fmla="*/ 1255197 h 12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0536" h="1255197">
                <a:moveTo>
                  <a:pt x="0" y="1255197"/>
                </a:moveTo>
                <a:lnTo>
                  <a:pt x="5510536" y="1224136"/>
                </a:lnTo>
                <a:lnTo>
                  <a:pt x="1412959" y="0"/>
                </a:lnTo>
                <a:lnTo>
                  <a:pt x="0" y="12551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GB" dirty="0" smtClean="0"/>
              <a:t>Why does the Sine Rule Work?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294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stCxn id="20" idx="1"/>
          </p:cNvCxnSpPr>
          <p:nvPr/>
        </p:nvCxnSpPr>
        <p:spPr>
          <a:xfrm flipH="1" flipV="1">
            <a:off x="3419872" y="1772817"/>
            <a:ext cx="2088232" cy="122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6" name="Straight Connector 15"/>
          <p:cNvCxnSpPr>
            <a:stCxn id="20" idx="1"/>
          </p:cNvCxnSpPr>
          <p:nvPr/>
        </p:nvCxnSpPr>
        <p:spPr>
          <a:xfrm flipH="1" flipV="1">
            <a:off x="3419872" y="1772817"/>
            <a:ext cx="2088232" cy="122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357301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rule that:</a:t>
            </a:r>
          </a:p>
          <a:p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=O/A</a:t>
            </a:r>
          </a:p>
          <a:p>
            <a:r>
              <a:rPr lang="en-GB" dirty="0" smtClean="0"/>
              <a:t>We can show that the red line is: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44371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Red line=a x </a:t>
            </a:r>
            <a:r>
              <a:rPr lang="en-GB" sz="2800" dirty="0" err="1" smtClean="0"/>
              <a:t>sinB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15567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6072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>
            <a:stCxn id="20" idx="1"/>
          </p:cNvCxnSpPr>
          <p:nvPr/>
        </p:nvCxnSpPr>
        <p:spPr>
          <a:xfrm flipH="1" flipV="1">
            <a:off x="3419872" y="1772817"/>
            <a:ext cx="2088232" cy="122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7890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rule that:</a:t>
            </a:r>
          </a:p>
          <a:p>
            <a:r>
              <a:rPr lang="en-GB" dirty="0" smtClean="0"/>
              <a:t>Sin</a:t>
            </a:r>
            <a:r>
              <a:rPr lang="el-GR" dirty="0" smtClean="0"/>
              <a:t>ϴ</a:t>
            </a:r>
            <a:r>
              <a:rPr lang="en-GB" dirty="0" smtClean="0"/>
              <a:t>=O/A</a:t>
            </a:r>
          </a:p>
          <a:p>
            <a:r>
              <a:rPr lang="en-GB" dirty="0" smtClean="0"/>
              <a:t>We can show that the red line is: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7251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Red line=b x </a:t>
            </a:r>
            <a:r>
              <a:rPr lang="en-GB" sz="2800" dirty="0" err="1" smtClean="0"/>
              <a:t>sinA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656184" y="3212976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red line is b x </a:t>
            </a:r>
            <a:r>
              <a:rPr lang="en-GB" sz="2400" dirty="0" err="1" smtClean="0"/>
              <a:t>sinA</a:t>
            </a:r>
            <a:r>
              <a:rPr lang="en-GB" sz="2400" dirty="0" smtClean="0"/>
              <a:t> and a x </a:t>
            </a:r>
            <a:r>
              <a:rPr lang="en-GB" sz="2400" dirty="0" err="1" smtClean="0"/>
              <a:t>sinB</a:t>
            </a:r>
            <a:endParaRPr lang="en-GB" sz="2400" dirty="0" smtClean="0"/>
          </a:p>
          <a:p>
            <a:pPr algn="ctr"/>
            <a:r>
              <a:rPr lang="en-GB" sz="2400" dirty="0" smtClean="0"/>
              <a:t>So b x </a:t>
            </a:r>
            <a:r>
              <a:rPr lang="en-GB" sz="2400" dirty="0" err="1" smtClean="0"/>
              <a:t>sinA</a:t>
            </a:r>
            <a:r>
              <a:rPr lang="en-GB" sz="2400" dirty="0" smtClean="0"/>
              <a:t>= </a:t>
            </a:r>
            <a:r>
              <a:rPr lang="en-GB" sz="2400" dirty="0"/>
              <a:t>a</a:t>
            </a:r>
            <a:r>
              <a:rPr lang="en-GB" sz="2400" dirty="0" smtClean="0"/>
              <a:t> x </a:t>
            </a:r>
            <a:r>
              <a:rPr lang="en-GB" sz="2400" dirty="0" err="1" smtClean="0"/>
              <a:t>sinB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56184" y="4047455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can rearrange to make:</a:t>
            </a:r>
            <a:endParaRPr lang="en-GB" sz="2400" dirty="0"/>
          </a:p>
        </p:txBody>
      </p:sp>
      <p:grpSp>
        <p:nvGrpSpPr>
          <p:cNvPr id="3" name="Group 30"/>
          <p:cNvGrpSpPr/>
          <p:nvPr/>
        </p:nvGrpSpPr>
        <p:grpSpPr>
          <a:xfrm>
            <a:off x="1619672" y="4532927"/>
            <a:ext cx="1943200" cy="1200329"/>
            <a:chOff x="0" y="-461665"/>
            <a:chExt cx="1943200" cy="1200329"/>
          </a:xfrm>
        </p:grpSpPr>
        <p:sp>
          <p:nvSpPr>
            <p:cNvPr id="28" name="TextBox 27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b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a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sinA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35896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5936" y="2967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4644008" y="4581128"/>
            <a:ext cx="1943200" cy="1200329"/>
            <a:chOff x="0" y="-461665"/>
            <a:chExt cx="1943200" cy="1200329"/>
          </a:xfrm>
        </p:grpSpPr>
        <p:sp>
          <p:nvSpPr>
            <p:cNvPr id="42" name="TextBox 41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err="1" smtClean="0"/>
                <a:t>SinB</a:t>
              </a:r>
              <a:endParaRPr lang="en-GB" sz="2400" b="1" u="sng" dirty="0" smtClean="0"/>
            </a:p>
            <a:p>
              <a:pPr algn="ctr"/>
              <a:r>
                <a:rPr lang="en-GB" sz="2400" b="1" dirty="0"/>
                <a:t>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err="1" smtClean="0"/>
                <a:t>SinA</a:t>
              </a:r>
              <a:endParaRPr lang="en-GB" sz="2400" b="1" u="sng" dirty="0" smtClean="0"/>
            </a:p>
            <a:p>
              <a:pPr algn="ctr"/>
              <a:r>
                <a:rPr lang="en-GB" sz="2400" b="1" dirty="0"/>
                <a:t>a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51920" y="458112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or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2428E-7 L 4.16667E-6 0.332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039 0.20994 " pathEditMode="relative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8728E-6 L -3.33333E-6 0.332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55122 0.1824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9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3" grpId="0" animBg="1"/>
      <p:bldP spid="13" grpId="1" animBg="1"/>
      <p:bldP spid="13" grpId="2" animBg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27" grpId="0"/>
      <p:bldP spid="39" grpId="0"/>
      <p:bldP spid="39" grpId="1"/>
      <p:bldP spid="40" grpId="0"/>
      <p:bldP spid="40" grpId="1"/>
      <p:bldP spid="4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does the Sine Rule 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 far we have shown that:</a:t>
            </a:r>
            <a:endParaRPr lang="en-GB" sz="2800" dirty="0"/>
          </a:p>
        </p:txBody>
      </p:sp>
      <p:grpSp>
        <p:nvGrpSpPr>
          <p:cNvPr id="2" name="Group 30"/>
          <p:cNvGrpSpPr/>
          <p:nvPr/>
        </p:nvGrpSpPr>
        <p:grpSpPr>
          <a:xfrm>
            <a:off x="1187624" y="2276872"/>
            <a:ext cx="1943200" cy="1200329"/>
            <a:chOff x="0" y="-461665"/>
            <a:chExt cx="1943200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b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a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sinA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139952" y="2276872"/>
            <a:ext cx="1943200" cy="1200329"/>
            <a:chOff x="0" y="-461665"/>
            <a:chExt cx="1943200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0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/>
                <a:t>b</a:t>
              </a:r>
              <a:endParaRPr lang="en-GB" sz="2400" b="1" u="sng" dirty="0" smtClean="0"/>
            </a:p>
            <a:p>
              <a:pPr algn="ctr"/>
              <a:r>
                <a:rPr lang="en-GB" sz="2400" b="1" dirty="0" err="1" smtClean="0"/>
                <a:t>sinB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552" y="-9233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616" y="-461665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c</a:t>
              </a:r>
            </a:p>
            <a:p>
              <a:pPr algn="ctr"/>
              <a:r>
                <a:rPr lang="en-GB" sz="2400" b="1" dirty="0" err="1" smtClean="0"/>
                <a:t>sinC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75856" y="2420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and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50100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Therefore:</a:t>
            </a:r>
            <a:endParaRPr lang="en-GB" sz="2800" dirty="0"/>
          </a:p>
        </p:txBody>
      </p:sp>
      <p:grpSp>
        <p:nvGrpSpPr>
          <p:cNvPr id="5" name="Group 22"/>
          <p:cNvGrpSpPr/>
          <p:nvPr/>
        </p:nvGrpSpPr>
        <p:grpSpPr>
          <a:xfrm>
            <a:off x="251520" y="4005064"/>
            <a:ext cx="2952328" cy="1200329"/>
            <a:chOff x="1763688" y="4437112"/>
            <a:chExt cx="2952328" cy="1200329"/>
          </a:xfrm>
        </p:grpSpPr>
        <p:grpSp>
          <p:nvGrpSpPr>
            <p:cNvPr id="7" name="Group 30"/>
            <p:cNvGrpSpPr/>
            <p:nvPr/>
          </p:nvGrpSpPr>
          <p:grpSpPr>
            <a:xfrm>
              <a:off x="1763688" y="4437112"/>
              <a:ext cx="1943200" cy="1200329"/>
              <a:chOff x="0" y="-461665"/>
              <a:chExt cx="1943200" cy="120032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0" y="-461665"/>
                <a:ext cx="8275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/>
                  <a:t>a</a:t>
                </a:r>
              </a:p>
              <a:p>
                <a:pPr algn="ctr"/>
                <a:r>
                  <a:rPr lang="en-GB" sz="2400" b="1" dirty="0" err="1" smtClean="0"/>
                  <a:t>sinA</a:t>
                </a:r>
                <a:endParaRPr lang="en-GB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9552" y="-92333"/>
                <a:ext cx="8275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=</a:t>
                </a:r>
              </a:p>
              <a:p>
                <a:pPr algn="ctr"/>
                <a:endParaRPr lang="en-GB" sz="2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15616" y="-461665"/>
                <a:ext cx="8275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/>
                  <a:t>b</a:t>
                </a:r>
              </a:p>
              <a:p>
                <a:pPr algn="ctr"/>
                <a:r>
                  <a:rPr lang="en-GB" sz="2400" b="1" dirty="0" err="1" smtClean="0"/>
                  <a:t>sinB</a:t>
                </a:r>
                <a:endParaRPr lang="en-GB" sz="2400" b="1" dirty="0" smtClean="0"/>
              </a:p>
              <a:p>
                <a:pPr algn="ctr"/>
                <a:endParaRPr lang="en-GB" sz="24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456384" y="4758243"/>
              <a:ext cx="827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=</a:t>
              </a:r>
            </a:p>
            <a:p>
              <a:pPr algn="ctr"/>
              <a:endParaRPr lang="en-GB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8432" y="4437112"/>
              <a:ext cx="827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c</a:t>
              </a:r>
            </a:p>
            <a:p>
              <a:pPr algn="ctr"/>
              <a:r>
                <a:rPr lang="en-GB" sz="2400" b="1" dirty="0" err="1" smtClean="0"/>
                <a:t>sinC</a:t>
              </a:r>
              <a:endParaRPr lang="en-GB" sz="2400" b="1" dirty="0" smtClean="0"/>
            </a:p>
            <a:p>
              <a:pPr algn="ctr"/>
              <a:endParaRPr lang="en-GB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5536" y="530120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(We could have also used the version with the angles on top)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</a:t>
            </a:r>
            <a:endParaRPr lang="en-GB" dirty="0"/>
          </a:p>
        </p:txBody>
      </p:sp>
      <p:pic>
        <p:nvPicPr>
          <p:cNvPr id="1026" name="Picture 2" descr="http://www.seoclerks.com/imagedb/full/80727229_Copy_of_home_sweet_home.24517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57" y="0"/>
            <a:ext cx="677102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3.bp.blogspot.com/-42ygzGwHH9Y/TZSib7bZ9sI/AAAAAAAACY8/hSWv728CWTk/s1600/Good-Will-Hunting-still-one.jpg"/>
          <p:cNvPicPr>
            <a:picLocks noChangeAspect="1" noChangeArrowheads="1"/>
          </p:cNvPicPr>
          <p:nvPr/>
        </p:nvPicPr>
        <p:blipFill>
          <a:blip r:embed="rId2" cstate="print"/>
          <a:srcRect l="28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186808" cy="1143000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The Sine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933056"/>
            <a:ext cx="6696744" cy="57606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/>
              <a:t>What would you like to do?</a:t>
            </a:r>
            <a:endParaRPr lang="en-GB" sz="4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115616" y="494116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Be shown the proof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148064" y="4941168"/>
            <a:ext cx="2880320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Try to prove it yourself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Prove the Sine Rule!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628800"/>
            <a:ext cx="244827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1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5567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with a diagram like this:</a:t>
            </a:r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6372200" y="1484784"/>
            <a:ext cx="1512168" cy="1008112"/>
          </a:xfrm>
          <a:prstGeom prst="triangle">
            <a:avLst>
              <a:gd name="adj" fmla="val 728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52320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15567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4836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552" y="2852936"/>
            <a:ext cx="24482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52" y="4077072"/>
            <a:ext cx="244827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1409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Split it into 2 right angled triangles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41490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find 2 different ways to find the length of the line you drew?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539552" y="5301208"/>
            <a:ext cx="2448272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Hint 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split the triangle any other way?</a:t>
            </a:r>
            <a:endParaRPr lang="en-GB" dirty="0"/>
          </a:p>
        </p:txBody>
      </p:sp>
      <p:sp>
        <p:nvSpPr>
          <p:cNvPr id="20" name="Rounded Rectangle 19">
            <a:hlinkClick r:id="rId2" action="ppaction://hlinksldjump"/>
          </p:cNvPr>
          <p:cNvSpPr/>
          <p:nvPr/>
        </p:nvSpPr>
        <p:spPr>
          <a:xfrm>
            <a:off x="4499992" y="6021288"/>
            <a:ext cx="180020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Show me the proof</a:t>
            </a:r>
            <a:endParaRPr lang="en-GB" dirty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372200" y="6021288"/>
            <a:ext cx="180020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Home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5400" dirty="0" smtClean="0">
                <a:latin typeface="Brandish" pitchFamily="2" charset="0"/>
              </a:rPr>
              <a:t>Labelling the sides</a:t>
            </a:r>
            <a:endParaRPr lang="en-GB" sz="5400" dirty="0">
              <a:latin typeface="Brandish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899592" y="2348880"/>
            <a:ext cx="5616624" cy="3888432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162792">
            <a:off x="2509028" y="3500371"/>
            <a:ext cx="2691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Hypotenuse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899592" y="5661248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39952" y="2420888"/>
            <a:ext cx="48245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longest side, the one opposite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right angle is called the hypotenuse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1268760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latin typeface="+mj-lt"/>
                <a:ea typeface="+mj-ea"/>
                <a:cs typeface="+mj-cs"/>
              </a:rPr>
              <a:t>Before we can use Sin, Cos and Tan we need to be able to label the sides of a right angled triangle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fineartamerica.com/images-medium/multicolor-triangles-cat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77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581128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5400" b="1" dirty="0" smtClean="0">
                <a:latin typeface="Aharoni" pitchFamily="2" charset="-79"/>
                <a:cs typeface="Aharoni" pitchFamily="2" charset="-79"/>
              </a:rPr>
              <a:t>Finding the Areas of Triangles</a:t>
            </a:r>
            <a:endParaRPr lang="en-GB" sz="5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066928" y="0"/>
            <a:ext cx="5077072" cy="2693957"/>
          </a:xfrm>
          <a:prstGeom prst="triangle">
            <a:avLst>
              <a:gd name="adj" fmla="val 264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047344" y="14990"/>
            <a:ext cx="1364105" cy="2683240"/>
          </a:xfrm>
          <a:custGeom>
            <a:avLst/>
            <a:gdLst>
              <a:gd name="connsiteX0" fmla="*/ 1349115 w 1364105"/>
              <a:gd name="connsiteY0" fmla="*/ 2683240 h 2683240"/>
              <a:gd name="connsiteX1" fmla="*/ 1364105 w 1364105"/>
              <a:gd name="connsiteY1" fmla="*/ 0 h 2683240"/>
              <a:gd name="connsiteX2" fmla="*/ 0 w 1364105"/>
              <a:gd name="connsiteY2" fmla="*/ 2683240 h 2683240"/>
              <a:gd name="connsiteX3" fmla="*/ 1349115 w 1364105"/>
              <a:gd name="connsiteY3" fmla="*/ 2683240 h 268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105" h="2683240">
                <a:moveTo>
                  <a:pt x="1349115" y="2683240"/>
                </a:moveTo>
                <a:cubicBezTo>
                  <a:pt x="1354112" y="1788827"/>
                  <a:pt x="1359108" y="894413"/>
                  <a:pt x="1364105" y="0"/>
                </a:cubicBezTo>
                <a:lnTo>
                  <a:pt x="0" y="2683240"/>
                </a:lnTo>
                <a:lnTo>
                  <a:pt x="1349115" y="268324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47456" y="223224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40˚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71592" y="273630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10cm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71392" y="129614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8cm</a:t>
            </a:r>
            <a:endParaRPr lang="en-GB" sz="2400" dirty="0"/>
          </a:p>
        </p:txBody>
      </p:sp>
      <p:cxnSp>
        <p:nvCxnSpPr>
          <p:cNvPr id="9" name="Straight Connector 8"/>
          <p:cNvCxnSpPr>
            <a:stCxn id="4" idx="0"/>
          </p:cNvCxnSpPr>
          <p:nvPr/>
        </p:nvCxnSpPr>
        <p:spPr>
          <a:xfrm flipH="1">
            <a:off x="5399584" y="0"/>
            <a:ext cx="8757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43600" y="14401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7754" y="129874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8cm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38084" y="14427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1940" y="223484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40˚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50567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Can we find the height of this triangle using trigonometry?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44177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Sin40=h÷8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1490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8 x Sin40=h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73791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 the height of the triangle is 8 x sin40, we know that the area of a triangle is half base times height so..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Area= ½ base x </a:t>
            </a:r>
            <a:r>
              <a:rPr lang="en-GB" b="1" dirty="0" smtClean="0">
                <a:solidFill>
                  <a:srgbClr val="FF0000"/>
                </a:solidFill>
              </a:rPr>
              <a:t>height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Area= ½ x 10 x </a:t>
            </a:r>
            <a:r>
              <a:rPr lang="en-GB" b="1" dirty="0" smtClean="0">
                <a:solidFill>
                  <a:srgbClr val="FF0000"/>
                </a:solidFill>
              </a:rPr>
              <a:t>8 x sin40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Can we find the area of this triangle?</a:t>
            </a:r>
            <a:endParaRPr lang="en-GB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836712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 need the base and the height (area= half base times height)</a:t>
            </a:r>
            <a:endParaRPr lang="en-GB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27784" y="2060848"/>
            <a:ext cx="158417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066928" y="0"/>
            <a:ext cx="5077072" cy="2693957"/>
          </a:xfrm>
          <a:prstGeom prst="triangle">
            <a:avLst>
              <a:gd name="adj" fmla="val 264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047344" y="14990"/>
            <a:ext cx="1364105" cy="2683240"/>
          </a:xfrm>
          <a:custGeom>
            <a:avLst/>
            <a:gdLst>
              <a:gd name="connsiteX0" fmla="*/ 1349115 w 1364105"/>
              <a:gd name="connsiteY0" fmla="*/ 2683240 h 2683240"/>
              <a:gd name="connsiteX1" fmla="*/ 1364105 w 1364105"/>
              <a:gd name="connsiteY1" fmla="*/ 0 h 2683240"/>
              <a:gd name="connsiteX2" fmla="*/ 0 w 1364105"/>
              <a:gd name="connsiteY2" fmla="*/ 2683240 h 2683240"/>
              <a:gd name="connsiteX3" fmla="*/ 1349115 w 1364105"/>
              <a:gd name="connsiteY3" fmla="*/ 2683240 h 268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105" h="2683240">
                <a:moveTo>
                  <a:pt x="1349115" y="2683240"/>
                </a:moveTo>
                <a:cubicBezTo>
                  <a:pt x="1354112" y="1788827"/>
                  <a:pt x="1359108" y="894413"/>
                  <a:pt x="1364105" y="0"/>
                </a:cubicBezTo>
                <a:lnTo>
                  <a:pt x="0" y="2683240"/>
                </a:lnTo>
                <a:lnTo>
                  <a:pt x="1349115" y="268324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48064" y="27809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cxnSp>
        <p:nvCxnSpPr>
          <p:cNvPr id="9" name="Straight Connector 8"/>
          <p:cNvCxnSpPr>
            <a:stCxn id="4" idx="0"/>
          </p:cNvCxnSpPr>
          <p:nvPr/>
        </p:nvCxnSpPr>
        <p:spPr>
          <a:xfrm flipH="1">
            <a:off x="5399584" y="0"/>
            <a:ext cx="8757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43600" y="14401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134076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38084" y="14427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1940" y="223484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50567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Can we find the height of this triangle using trigonometry?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44177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SinC</a:t>
            </a:r>
            <a:r>
              <a:rPr lang="en-GB" sz="2800" b="1" dirty="0" smtClean="0"/>
              <a:t>=</a:t>
            </a:r>
            <a:r>
              <a:rPr lang="en-GB" sz="2800" b="1" dirty="0" err="1" smtClean="0"/>
              <a:t>h÷b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1490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b x </a:t>
            </a:r>
            <a:r>
              <a:rPr lang="en-GB" sz="2800" b="1" dirty="0" err="1" smtClean="0">
                <a:solidFill>
                  <a:srgbClr val="FF0000"/>
                </a:solidFill>
              </a:rPr>
              <a:t>SinC</a:t>
            </a:r>
            <a:r>
              <a:rPr lang="en-GB" sz="2800" b="1" dirty="0" smtClean="0">
                <a:solidFill>
                  <a:srgbClr val="FF0000"/>
                </a:solidFill>
              </a:rPr>
              <a:t>=h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73791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 the height of the triangle is b x </a:t>
            </a:r>
            <a:r>
              <a:rPr lang="en-GB" b="1" dirty="0" err="1" smtClean="0"/>
              <a:t>sinC</a:t>
            </a:r>
            <a:r>
              <a:rPr lang="en-GB" b="1" dirty="0" smtClean="0"/>
              <a:t>, we know that the area of a triangle is half base times height so..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Area= ½ base x </a:t>
            </a:r>
            <a:r>
              <a:rPr lang="en-GB" b="1" dirty="0" smtClean="0">
                <a:solidFill>
                  <a:srgbClr val="FF0000"/>
                </a:solidFill>
              </a:rPr>
              <a:t>height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Area= ½ x a x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 x </a:t>
            </a:r>
            <a:r>
              <a:rPr lang="en-GB" b="1" dirty="0" err="1" smtClean="0">
                <a:solidFill>
                  <a:srgbClr val="FF0000"/>
                </a:solidFill>
              </a:rPr>
              <a:t>sinC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Can we find the area of this triangle?</a:t>
            </a:r>
            <a:endParaRPr lang="en-GB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83671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This is what we’d call </a:t>
            </a:r>
            <a:endParaRPr lang="en-GB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27784" y="2060848"/>
            <a:ext cx="158417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5856" y="5373216"/>
            <a:ext cx="4392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formula for the area of a triangle is: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Area= ½ </a:t>
            </a:r>
            <a:r>
              <a:rPr lang="en-GB" sz="2800" b="1" dirty="0" err="1" smtClean="0">
                <a:solidFill>
                  <a:srgbClr val="FF0000"/>
                </a:solidFill>
              </a:rPr>
              <a:t>absinC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The formula for the area of a triangle is: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/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 smtClean="0">
                <a:solidFill>
                  <a:srgbClr val="FF0000"/>
                </a:solidFill>
              </a:rPr>
              <a:t>Area= ½ </a:t>
            </a:r>
            <a:r>
              <a:rPr lang="en-GB" sz="4800" b="1" dirty="0" err="1" smtClean="0">
                <a:solidFill>
                  <a:srgbClr val="FF0000"/>
                </a:solidFill>
              </a:rPr>
              <a:t>absinC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2088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use this formula to find the area of non right angled triangles when we haven’t been given the perpendicular height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22108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All we need to know is:</a:t>
            </a:r>
          </a:p>
          <a:p>
            <a:r>
              <a:rPr lang="en-GB" sz="2800" u="sng" dirty="0" smtClean="0">
                <a:solidFill>
                  <a:srgbClr val="FF0000"/>
                </a:solidFill>
              </a:rPr>
              <a:t>The length of two sides </a:t>
            </a:r>
            <a:r>
              <a:rPr lang="en-GB" sz="2800" dirty="0" smtClean="0"/>
              <a:t>and the </a:t>
            </a:r>
            <a:r>
              <a:rPr lang="en-GB" sz="2800" u="sng" dirty="0" smtClean="0">
                <a:solidFill>
                  <a:srgbClr val="FF0000"/>
                </a:solidFill>
              </a:rPr>
              <a:t>size of the angle between them</a:t>
            </a:r>
            <a:endParaRPr lang="en-GB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02832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/>
              <a:t>Practise Questions</a:t>
            </a:r>
            <a:endParaRPr lang="en-GB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41168" y="0"/>
            <a:ext cx="4402832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Questions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788024" y="1628800"/>
            <a:ext cx="2232248" cy="1368152"/>
          </a:xfrm>
          <a:prstGeom prst="triangle">
            <a:avLst>
              <a:gd name="adj" fmla="val 751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Area=30cm</a:t>
            </a:r>
            <a:r>
              <a:rPr lang="en-GB" sz="1400" baseline="30000" dirty="0" smtClean="0">
                <a:solidFill>
                  <a:schemeClr val="tx1"/>
                </a:solidFill>
              </a:rPr>
              <a:t>2</a:t>
            </a:r>
            <a:endParaRPr lang="en-GB" sz="1400" baseline="30000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004048" y="3140968"/>
            <a:ext cx="1656184" cy="1368152"/>
          </a:xfrm>
          <a:prstGeom prst="triangle">
            <a:avLst>
              <a:gd name="adj" fmla="val 385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Area=30cm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524328" y="1772816"/>
            <a:ext cx="1619672" cy="1944216"/>
          </a:xfrm>
          <a:prstGeom prst="triangle">
            <a:avLst>
              <a:gd name="adj" fmla="val 766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Area=25cm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004048" y="4913784"/>
            <a:ext cx="1656184" cy="1467544"/>
          </a:xfrm>
          <a:prstGeom prst="triangle">
            <a:avLst>
              <a:gd name="adj" fmla="val 728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Area=75cm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452320" y="4941168"/>
            <a:ext cx="1656184" cy="1296144"/>
          </a:xfrm>
          <a:prstGeom prst="triangle">
            <a:avLst>
              <a:gd name="adj" fmla="val 2130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Area=52cm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endParaRPr lang="en-GB" baseline="30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8699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395536" y="1484784"/>
            <a:ext cx="2088232" cy="1368152"/>
          </a:xfrm>
          <a:prstGeom prst="triangle">
            <a:avLst>
              <a:gd name="adj" fmla="val 751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539552" y="3356992"/>
            <a:ext cx="1296144" cy="1368152"/>
          </a:xfrm>
          <a:prstGeom prst="triangle">
            <a:avLst>
              <a:gd name="adj" fmla="val 385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2555776" y="1988840"/>
            <a:ext cx="1296144" cy="1944216"/>
          </a:xfrm>
          <a:prstGeom prst="triangle">
            <a:avLst>
              <a:gd name="adj" fmla="val 766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323528" y="5201816"/>
            <a:ext cx="1656184" cy="1467544"/>
          </a:xfrm>
          <a:prstGeom prst="triangle">
            <a:avLst>
              <a:gd name="adj" fmla="val 728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2915816" y="5085184"/>
            <a:ext cx="1656184" cy="1296144"/>
          </a:xfrm>
          <a:prstGeom prst="triangle">
            <a:avLst>
              <a:gd name="adj" fmla="val 2130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0" y="1196752"/>
            <a:ext cx="44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Find the areas of the following triangles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1196752"/>
            <a:ext cx="44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Find the missing lengths/angles of the following triangles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84482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10cm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492896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40˚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71703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8cm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378904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12cm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03648" y="285293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9cm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364502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12˚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325814" y="3532946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72˚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07904" y="278092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7cm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15816" y="386104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6.5cm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5517232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19cm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91680" y="551723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9.1cm</a:t>
            </a:r>
            <a:endParaRPr lang="en-GB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148064" y="6021288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ϴ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63888" y="508518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20cm</a:t>
            </a:r>
            <a:endParaRPr lang="en-GB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19872" y="645789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13cm</a:t>
            </a:r>
            <a:endParaRPr lang="en-GB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5517232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35˚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745808" y="508518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ϴ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788024" y="537321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15cm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6096" y="630932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12cm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100392" y="501317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14cm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981811" y="4941168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11cm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084168" y="1772816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38˚</a:t>
            </a:r>
            <a:endParaRPr lang="en-GB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8064" y="191683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7cm</a:t>
            </a:r>
            <a:endParaRPr lang="en-GB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660232" y="184482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</a:t>
            </a:r>
            <a:endParaRPr lang="en-GB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812360" y="242088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</a:t>
            </a:r>
            <a:endParaRPr lang="en-GB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100392" y="3717032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10cm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596336" y="3356992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28˚</a:t>
            </a:r>
            <a:endParaRPr lang="en-GB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012160" y="414908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28˚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156176" y="342900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13cm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5292080" y="443711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</a:t>
            </a:r>
            <a:endParaRPr lang="en-GB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75656" y="4077072"/>
            <a:ext cx="1836712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Answers: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 28.9cm</a:t>
            </a:r>
            <a:r>
              <a:rPr lang="en-GB" baseline="30000" dirty="0" smtClean="0"/>
              <a:t>2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21.6cm</a:t>
            </a:r>
            <a:r>
              <a:rPr lang="en-GB" baseline="30000" dirty="0" smtClean="0"/>
              <a:t>2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10cm</a:t>
            </a:r>
            <a:r>
              <a:rPr lang="en-GB" baseline="30000" dirty="0" smtClean="0"/>
              <a:t>2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49.6cm</a:t>
            </a:r>
            <a:r>
              <a:rPr lang="en-GB" baseline="30000" dirty="0" smtClean="0"/>
              <a:t>2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70.8cm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20701" y="3219906"/>
            <a:ext cx="1836712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Answers: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 13.9cm</a:t>
            </a:r>
            <a:endParaRPr lang="en-GB" baseline="30000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10.7cm</a:t>
            </a:r>
            <a:endParaRPr lang="en-GB" baseline="30000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9.8cm</a:t>
            </a:r>
            <a:endParaRPr lang="en-GB" baseline="30000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56.4˚</a:t>
            </a:r>
            <a:endParaRPr lang="en-GB" baseline="30000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42.5 ˚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fineartamerica.com/images-medium/multicolor-triangles-cat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77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8000" dirty="0" smtClean="0"/>
              <a:t>Area of Segments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>
            <a:off x="5868144" y="4221089"/>
            <a:ext cx="2232248" cy="208823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" y="1556792"/>
            <a:ext cx="462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Here we will look at finding the area of sectors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88840"/>
            <a:ext cx="41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You will need to be able to do two things:</a:t>
            </a:r>
            <a:endParaRPr lang="en-GB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GB" sz="6000" b="1" dirty="0" smtClean="0"/>
              <a:t>Area of Segments</a:t>
            </a:r>
            <a:endParaRPr lang="en-GB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4" y="2852937"/>
            <a:ext cx="4248471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Find the area of a sector using the formula-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/>
            <a:endParaRPr lang="en-GB" dirty="0" smtClean="0"/>
          </a:p>
          <a:p>
            <a:pPr marL="342900" indent="-342900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2780928"/>
            <a:ext cx="3995936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Find the area of a triangle using the formula- </a:t>
            </a:r>
          </a:p>
          <a:p>
            <a:pPr marL="342900" indent="-342900"/>
            <a:endParaRPr lang="en-GB" dirty="0" smtClean="0"/>
          </a:p>
          <a:p>
            <a:pPr marL="342900" indent="-342900" algn="ctr"/>
            <a:r>
              <a:rPr lang="en-GB" dirty="0" smtClean="0"/>
              <a:t>Area= ½ absinC</a:t>
            </a:r>
          </a:p>
          <a:p>
            <a:pPr marL="342900" indent="-342900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4077073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Area of sector= </a:t>
            </a:r>
            <a:r>
              <a:rPr lang="en-GB" sz="1600" u="sng" dirty="0" smtClean="0">
                <a:latin typeface="Comic Sans MS" pitchFamily="66" charset="0"/>
              </a:rPr>
              <a:t>Angle of Sector </a:t>
            </a:r>
            <a:r>
              <a:rPr lang="en-GB" sz="1600" dirty="0" smtClean="0">
                <a:latin typeface="Comic Sans MS" pitchFamily="66" charset="0"/>
              </a:rPr>
              <a:t>x </a:t>
            </a:r>
            <a:r>
              <a:rPr lang="el-GR" sz="1600" dirty="0" smtClean="0">
                <a:latin typeface="Comic Sans MS" pitchFamily="66" charset="0"/>
              </a:rPr>
              <a:t>π</a:t>
            </a:r>
            <a:r>
              <a:rPr lang="en-GB" sz="1600" dirty="0" smtClean="0">
                <a:latin typeface="Comic Sans MS" pitchFamily="66" charset="0"/>
              </a:rPr>
              <a:t>r</a:t>
            </a:r>
            <a:r>
              <a:rPr lang="en-GB" sz="1600" baseline="30000" dirty="0" smtClean="0">
                <a:latin typeface="Comic Sans MS" pitchFamily="66" charset="0"/>
              </a:rPr>
              <a:t>2</a:t>
            </a:r>
          </a:p>
          <a:p>
            <a:r>
              <a:rPr lang="en-GB" sz="1600" baseline="30000" dirty="0">
                <a:latin typeface="Comic Sans MS" pitchFamily="66" charset="0"/>
              </a:rPr>
              <a:t>	</a:t>
            </a:r>
            <a:r>
              <a:rPr lang="en-GB" sz="1600" baseline="30000" dirty="0" smtClean="0">
                <a:latin typeface="Comic Sans MS" pitchFamily="66" charset="0"/>
              </a:rPr>
              <a:t>	 </a:t>
            </a:r>
            <a:r>
              <a:rPr lang="en-GB" sz="1600" dirty="0" smtClean="0">
                <a:latin typeface="Comic Sans MS" pitchFamily="66" charset="0"/>
              </a:rPr>
              <a:t>       </a:t>
            </a:r>
            <a:r>
              <a:rPr lang="en-GB" sz="1600" baseline="30000" dirty="0" smtClean="0">
                <a:latin typeface="Comic Sans MS" pitchFamily="66" charset="0"/>
              </a:rPr>
              <a:t>  </a:t>
            </a:r>
            <a:r>
              <a:rPr lang="en-GB" sz="1600" dirty="0" smtClean="0">
                <a:latin typeface="Comic Sans MS" pitchFamily="66" charset="0"/>
              </a:rPr>
              <a:t>360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21" name="Pie 20"/>
          <p:cNvSpPr/>
          <p:nvPr/>
        </p:nvSpPr>
        <p:spPr>
          <a:xfrm>
            <a:off x="467544" y="4509120"/>
            <a:ext cx="3024336" cy="3212976"/>
          </a:xfrm>
          <a:prstGeom prst="pie">
            <a:avLst>
              <a:gd name="adj1" fmla="val 12770698"/>
              <a:gd name="adj2" fmla="val 194009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587727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594928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2200" y="638132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530120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1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Example-</a:t>
            </a:r>
            <a:br>
              <a:rPr lang="en-GB" dirty="0" smtClean="0"/>
            </a:br>
            <a:r>
              <a:rPr lang="en-GB" dirty="0" smtClean="0"/>
              <a:t>find the area of the blue segment</a:t>
            </a:r>
            <a:endParaRPr lang="en-GB" dirty="0"/>
          </a:p>
        </p:txBody>
      </p:sp>
      <p:sp>
        <p:nvSpPr>
          <p:cNvPr id="4" name="Pie 3"/>
          <p:cNvSpPr/>
          <p:nvPr/>
        </p:nvSpPr>
        <p:spPr>
          <a:xfrm>
            <a:off x="539552" y="2537520"/>
            <a:ext cx="4968552" cy="4320480"/>
          </a:xfrm>
          <a:prstGeom prst="pie">
            <a:avLst>
              <a:gd name="adj1" fmla="val 12770698"/>
              <a:gd name="adj2" fmla="val 19400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40226" y="3267403"/>
            <a:ext cx="3893128" cy="1413163"/>
          </a:xfrm>
          <a:custGeom>
            <a:avLst/>
            <a:gdLst>
              <a:gd name="connsiteX0" fmla="*/ 0 w 3893128"/>
              <a:gd name="connsiteY0" fmla="*/ 110836 h 1413163"/>
              <a:gd name="connsiteX1" fmla="*/ 3893128 w 3893128"/>
              <a:gd name="connsiteY1" fmla="*/ 0 h 1413163"/>
              <a:gd name="connsiteX2" fmla="*/ 1981200 w 3893128"/>
              <a:gd name="connsiteY2" fmla="*/ 1413163 h 1413163"/>
              <a:gd name="connsiteX3" fmla="*/ 0 w 3893128"/>
              <a:gd name="connsiteY3" fmla="*/ 110836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128" h="1413163">
                <a:moveTo>
                  <a:pt x="0" y="110836"/>
                </a:moveTo>
                <a:lnTo>
                  <a:pt x="3893128" y="0"/>
                </a:lnTo>
                <a:lnTo>
                  <a:pt x="1981200" y="1413163"/>
                </a:lnTo>
                <a:lnTo>
                  <a:pt x="0" y="110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51920" y="39330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10cm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9330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10cm</a:t>
            </a:r>
            <a:endParaRPr lang="en-GB" b="1" dirty="0"/>
          </a:p>
        </p:txBody>
      </p:sp>
      <p:sp>
        <p:nvSpPr>
          <p:cNvPr id="9" name="Pie 8"/>
          <p:cNvSpPr/>
          <p:nvPr/>
        </p:nvSpPr>
        <p:spPr>
          <a:xfrm>
            <a:off x="539552" y="2564904"/>
            <a:ext cx="4968552" cy="4320480"/>
          </a:xfrm>
          <a:prstGeom prst="pie">
            <a:avLst>
              <a:gd name="adj1" fmla="val 12770698"/>
              <a:gd name="adj2" fmla="val 194009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4" y="41490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100°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8" y="1772816"/>
            <a:ext cx="3971215" cy="147732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Step 1- find the area of the whole sector</a:t>
            </a:r>
          </a:p>
          <a:p>
            <a:r>
              <a:rPr lang="en-GB" dirty="0" smtClean="0"/>
              <a:t>Area= 100/360 x </a:t>
            </a:r>
            <a:r>
              <a:rPr lang="el-GR" dirty="0" smtClean="0"/>
              <a:t>π</a:t>
            </a:r>
            <a:r>
              <a:rPr lang="en-GB" dirty="0" smtClean="0"/>
              <a:t> x r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         = 100/360 x </a:t>
            </a:r>
            <a:r>
              <a:rPr lang="el-GR" dirty="0" smtClean="0"/>
              <a:t>π</a:t>
            </a:r>
            <a:r>
              <a:rPr lang="en-GB" dirty="0" smtClean="0"/>
              <a:t> x 10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         =100/360 x </a:t>
            </a:r>
            <a:r>
              <a:rPr lang="el-GR" dirty="0" smtClean="0"/>
              <a:t>π</a:t>
            </a:r>
            <a:r>
              <a:rPr lang="en-GB" dirty="0" smtClean="0"/>
              <a:t> x 100</a:t>
            </a:r>
          </a:p>
          <a:p>
            <a:r>
              <a:rPr lang="en-GB" dirty="0" smtClean="0"/>
              <a:t>         =87.3cm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1"/>
            <a:ext cx="348133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Step 2- find the area of the triangle</a:t>
            </a:r>
          </a:p>
          <a:p>
            <a:r>
              <a:rPr lang="en-GB" dirty="0" smtClean="0"/>
              <a:t>Area= ½ absinC</a:t>
            </a:r>
          </a:p>
          <a:p>
            <a:r>
              <a:rPr lang="en-GB" baseline="30000" dirty="0" smtClean="0"/>
              <a:t>             </a:t>
            </a:r>
            <a:r>
              <a:rPr lang="en-GB" dirty="0" smtClean="0"/>
              <a:t> =1/2 x 10 x 10 x sin100</a:t>
            </a:r>
          </a:p>
          <a:p>
            <a:r>
              <a:rPr lang="en-GB" baseline="30000" dirty="0" smtClean="0"/>
              <a:t>               </a:t>
            </a:r>
            <a:r>
              <a:rPr lang="en-GB" dirty="0" smtClean="0"/>
              <a:t>= 49.2cm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8" y="5013177"/>
            <a:ext cx="4067943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Step 3- take the area of the triangle from the area of the segment</a:t>
            </a:r>
          </a:p>
          <a:p>
            <a:endParaRPr lang="en-GB" baseline="30000" dirty="0" smtClean="0"/>
          </a:p>
          <a:p>
            <a:r>
              <a:rPr lang="en-GB" dirty="0" smtClean="0"/>
              <a:t>87.3 – 49.3 = 38 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Example-</a:t>
            </a:r>
            <a:br>
              <a:rPr lang="en-GB" dirty="0" smtClean="0"/>
            </a:br>
            <a:r>
              <a:rPr lang="en-GB" dirty="0" smtClean="0"/>
              <a:t>find the area of the blue segment</a:t>
            </a:r>
            <a:endParaRPr lang="en-GB" dirty="0"/>
          </a:p>
        </p:txBody>
      </p:sp>
      <p:sp>
        <p:nvSpPr>
          <p:cNvPr id="4" name="Pie 3"/>
          <p:cNvSpPr/>
          <p:nvPr/>
        </p:nvSpPr>
        <p:spPr>
          <a:xfrm>
            <a:off x="539552" y="2537520"/>
            <a:ext cx="4968552" cy="4320480"/>
          </a:xfrm>
          <a:prstGeom prst="pie">
            <a:avLst>
              <a:gd name="adj1" fmla="val 12770698"/>
              <a:gd name="adj2" fmla="val 19400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40226" y="3252413"/>
            <a:ext cx="3893128" cy="1413163"/>
          </a:xfrm>
          <a:custGeom>
            <a:avLst/>
            <a:gdLst>
              <a:gd name="connsiteX0" fmla="*/ 0 w 3893128"/>
              <a:gd name="connsiteY0" fmla="*/ 110836 h 1413163"/>
              <a:gd name="connsiteX1" fmla="*/ 3893128 w 3893128"/>
              <a:gd name="connsiteY1" fmla="*/ 0 h 1413163"/>
              <a:gd name="connsiteX2" fmla="*/ 1981200 w 3893128"/>
              <a:gd name="connsiteY2" fmla="*/ 1413163 h 1413163"/>
              <a:gd name="connsiteX3" fmla="*/ 0 w 3893128"/>
              <a:gd name="connsiteY3" fmla="*/ 110836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128" h="1413163">
                <a:moveTo>
                  <a:pt x="0" y="110836"/>
                </a:moveTo>
                <a:lnTo>
                  <a:pt x="3893128" y="0"/>
                </a:lnTo>
                <a:lnTo>
                  <a:pt x="1981200" y="1413163"/>
                </a:lnTo>
                <a:lnTo>
                  <a:pt x="0" y="110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51920" y="39330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12cm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9330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12cm</a:t>
            </a:r>
            <a:endParaRPr lang="en-GB" b="1" dirty="0"/>
          </a:p>
        </p:txBody>
      </p:sp>
      <p:sp>
        <p:nvSpPr>
          <p:cNvPr id="9" name="Pie 8"/>
          <p:cNvSpPr/>
          <p:nvPr/>
        </p:nvSpPr>
        <p:spPr>
          <a:xfrm>
            <a:off x="539552" y="2534924"/>
            <a:ext cx="4968552" cy="4320480"/>
          </a:xfrm>
          <a:prstGeom prst="pie">
            <a:avLst>
              <a:gd name="adj1" fmla="val 12770698"/>
              <a:gd name="adj2" fmla="val 194009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4" y="41490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120°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8" y="1772816"/>
            <a:ext cx="3971215" cy="147732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Step 1- find the area of the whole sector</a:t>
            </a:r>
          </a:p>
          <a:p>
            <a:r>
              <a:rPr lang="en-GB" dirty="0" smtClean="0"/>
              <a:t>Area= 120/360 x </a:t>
            </a:r>
            <a:r>
              <a:rPr lang="el-GR" dirty="0" smtClean="0"/>
              <a:t>π</a:t>
            </a:r>
            <a:r>
              <a:rPr lang="en-GB" dirty="0" smtClean="0"/>
              <a:t> x r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         = 120/360 x </a:t>
            </a:r>
            <a:r>
              <a:rPr lang="el-GR" dirty="0" smtClean="0"/>
              <a:t>π</a:t>
            </a:r>
            <a:r>
              <a:rPr lang="en-GB" dirty="0" smtClean="0"/>
              <a:t> x 12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         =120/360 x </a:t>
            </a:r>
            <a:r>
              <a:rPr lang="el-GR" dirty="0" smtClean="0"/>
              <a:t>π</a:t>
            </a:r>
            <a:r>
              <a:rPr lang="en-GB" dirty="0" smtClean="0"/>
              <a:t> x 144</a:t>
            </a:r>
          </a:p>
          <a:p>
            <a:r>
              <a:rPr lang="en-GB" dirty="0" smtClean="0"/>
              <a:t>         =150.8cm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1"/>
            <a:ext cx="348133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Step 2- find the area of the triangle</a:t>
            </a:r>
          </a:p>
          <a:p>
            <a:r>
              <a:rPr lang="en-GB" dirty="0" smtClean="0"/>
              <a:t>Area= ½ absinC</a:t>
            </a:r>
          </a:p>
          <a:p>
            <a:r>
              <a:rPr lang="en-GB" baseline="30000" dirty="0" smtClean="0"/>
              <a:t>             </a:t>
            </a:r>
            <a:r>
              <a:rPr lang="en-GB" dirty="0" smtClean="0"/>
              <a:t> =1/2 x 12 x 12 x sin120</a:t>
            </a:r>
          </a:p>
          <a:p>
            <a:r>
              <a:rPr lang="en-GB" baseline="30000" dirty="0" smtClean="0"/>
              <a:t>               </a:t>
            </a:r>
            <a:r>
              <a:rPr lang="en-GB" dirty="0" smtClean="0"/>
              <a:t>= 62.4cm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8" y="5013177"/>
            <a:ext cx="4067943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Step 3- take the area of the triangle from the area of the segment</a:t>
            </a:r>
          </a:p>
          <a:p>
            <a:endParaRPr lang="en-GB" baseline="30000" dirty="0" smtClean="0"/>
          </a:p>
          <a:p>
            <a:r>
              <a:rPr lang="en-GB" dirty="0" smtClean="0"/>
              <a:t>150.8 – 62.4 = 88.4 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e 10"/>
          <p:cNvSpPr/>
          <p:nvPr/>
        </p:nvSpPr>
        <p:spPr>
          <a:xfrm>
            <a:off x="6156176" y="2060849"/>
            <a:ext cx="2088232" cy="2088232"/>
          </a:xfrm>
          <a:prstGeom prst="pie">
            <a:avLst>
              <a:gd name="adj1" fmla="val 11993528"/>
              <a:gd name="adj2" fmla="val 1995444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220691" y="2618510"/>
            <a:ext cx="1884219" cy="484909"/>
          </a:xfrm>
          <a:custGeom>
            <a:avLst/>
            <a:gdLst>
              <a:gd name="connsiteX0" fmla="*/ 0 w 1884218"/>
              <a:gd name="connsiteY0" fmla="*/ 110836 h 484909"/>
              <a:gd name="connsiteX1" fmla="*/ 1884218 w 1884218"/>
              <a:gd name="connsiteY1" fmla="*/ 0 h 484909"/>
              <a:gd name="connsiteX2" fmla="*/ 983673 w 1884218"/>
              <a:gd name="connsiteY2" fmla="*/ 484909 h 484909"/>
              <a:gd name="connsiteX3" fmla="*/ 0 w 1884218"/>
              <a:gd name="connsiteY3" fmla="*/ 110836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218" h="484909">
                <a:moveTo>
                  <a:pt x="0" y="110836"/>
                </a:moveTo>
                <a:lnTo>
                  <a:pt x="1884218" y="0"/>
                </a:lnTo>
                <a:lnTo>
                  <a:pt x="983673" y="484909"/>
                </a:lnTo>
                <a:lnTo>
                  <a:pt x="0" y="110836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e 7"/>
          <p:cNvSpPr/>
          <p:nvPr/>
        </p:nvSpPr>
        <p:spPr>
          <a:xfrm>
            <a:off x="3131840" y="1988841"/>
            <a:ext cx="2088232" cy="2088232"/>
          </a:xfrm>
          <a:prstGeom prst="pie">
            <a:avLst>
              <a:gd name="adj1" fmla="val 12647229"/>
              <a:gd name="adj2" fmla="val 1904204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55817" y="2348880"/>
            <a:ext cx="1676223" cy="685265"/>
          </a:xfrm>
          <a:custGeom>
            <a:avLst/>
            <a:gdLst>
              <a:gd name="connsiteX0" fmla="*/ 0 w 1662546"/>
              <a:gd name="connsiteY0" fmla="*/ 152400 h 706581"/>
              <a:gd name="connsiteX1" fmla="*/ 1662546 w 1662546"/>
              <a:gd name="connsiteY1" fmla="*/ 0 h 706581"/>
              <a:gd name="connsiteX2" fmla="*/ 914400 w 1662546"/>
              <a:gd name="connsiteY2" fmla="*/ 706581 h 706581"/>
              <a:gd name="connsiteX3" fmla="*/ 0 w 1662546"/>
              <a:gd name="connsiteY3" fmla="*/ 152400 h 706581"/>
              <a:gd name="connsiteX0" fmla="*/ 0 w 1676222"/>
              <a:gd name="connsiteY0" fmla="*/ 131084 h 685265"/>
              <a:gd name="connsiteX1" fmla="*/ 1676222 w 1676222"/>
              <a:gd name="connsiteY1" fmla="*/ 0 h 685265"/>
              <a:gd name="connsiteX2" fmla="*/ 914400 w 1676222"/>
              <a:gd name="connsiteY2" fmla="*/ 685265 h 685265"/>
              <a:gd name="connsiteX3" fmla="*/ 0 w 1676222"/>
              <a:gd name="connsiteY3" fmla="*/ 131084 h 68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222" h="685265">
                <a:moveTo>
                  <a:pt x="0" y="131084"/>
                </a:moveTo>
                <a:lnTo>
                  <a:pt x="1676222" y="0"/>
                </a:lnTo>
                <a:lnTo>
                  <a:pt x="914400" y="685265"/>
                </a:lnTo>
                <a:lnTo>
                  <a:pt x="0" y="13108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e 4"/>
          <p:cNvSpPr/>
          <p:nvPr/>
        </p:nvSpPr>
        <p:spPr>
          <a:xfrm>
            <a:off x="467544" y="1988841"/>
            <a:ext cx="2088232" cy="2088232"/>
          </a:xfrm>
          <a:prstGeom prst="pie">
            <a:avLst>
              <a:gd name="adj1" fmla="val 8122216"/>
              <a:gd name="adj2" fmla="val 1620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48145" y="1981201"/>
            <a:ext cx="762000" cy="1801091"/>
          </a:xfrm>
          <a:custGeom>
            <a:avLst/>
            <a:gdLst>
              <a:gd name="connsiteX0" fmla="*/ 748146 w 762000"/>
              <a:gd name="connsiteY0" fmla="*/ 0 h 1801091"/>
              <a:gd name="connsiteX1" fmla="*/ 0 w 762000"/>
              <a:gd name="connsiteY1" fmla="*/ 1801091 h 1801091"/>
              <a:gd name="connsiteX2" fmla="*/ 762000 w 762000"/>
              <a:gd name="connsiteY2" fmla="*/ 1066800 h 1801091"/>
              <a:gd name="connsiteX3" fmla="*/ 748146 w 762000"/>
              <a:gd name="connsiteY3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1801091">
                <a:moveTo>
                  <a:pt x="748146" y="0"/>
                </a:moveTo>
                <a:lnTo>
                  <a:pt x="0" y="1801091"/>
                </a:lnTo>
                <a:lnTo>
                  <a:pt x="762000" y="1066800"/>
                </a:lnTo>
                <a:lnTo>
                  <a:pt x="74814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e 13"/>
          <p:cNvSpPr/>
          <p:nvPr/>
        </p:nvSpPr>
        <p:spPr>
          <a:xfrm>
            <a:off x="683568" y="4797153"/>
            <a:ext cx="2088232" cy="2088232"/>
          </a:xfrm>
          <a:prstGeom prst="pie">
            <a:avLst>
              <a:gd name="adj1" fmla="val 11255668"/>
              <a:gd name="adj2" fmla="val 1845494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78873" y="5001491"/>
            <a:ext cx="1676400" cy="831273"/>
          </a:xfrm>
          <a:custGeom>
            <a:avLst/>
            <a:gdLst>
              <a:gd name="connsiteX0" fmla="*/ 0 w 1676400"/>
              <a:gd name="connsiteY0" fmla="*/ 692727 h 831273"/>
              <a:gd name="connsiteX1" fmla="*/ 1676400 w 1676400"/>
              <a:gd name="connsiteY1" fmla="*/ 0 h 831273"/>
              <a:gd name="connsiteX2" fmla="*/ 1039091 w 1676400"/>
              <a:gd name="connsiteY2" fmla="*/ 831273 h 831273"/>
              <a:gd name="connsiteX3" fmla="*/ 0 w 1676400"/>
              <a:gd name="connsiteY3" fmla="*/ 692727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831273">
                <a:moveTo>
                  <a:pt x="0" y="692727"/>
                </a:moveTo>
                <a:lnTo>
                  <a:pt x="1676400" y="0"/>
                </a:lnTo>
                <a:lnTo>
                  <a:pt x="1039091" y="831273"/>
                </a:lnTo>
                <a:lnTo>
                  <a:pt x="0" y="69272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000" b="1" i="1" dirty="0" smtClean="0">
                <a:latin typeface="Arial Black" pitchFamily="34" charset="0"/>
              </a:rPr>
              <a:t>Questions</a:t>
            </a:r>
            <a:endParaRPr lang="en-GB" sz="6000" b="1" i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10cm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2866" y="2751312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130°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11cm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3" y="2492897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85°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12cm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9" y="2607296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170°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5cm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3" y="5373217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95°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515719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6.5cm</a:t>
            </a:r>
            <a:endParaRPr lang="en-GB" b="1" dirty="0"/>
          </a:p>
        </p:txBody>
      </p:sp>
      <p:sp>
        <p:nvSpPr>
          <p:cNvPr id="17" name="Pie 16"/>
          <p:cNvSpPr/>
          <p:nvPr/>
        </p:nvSpPr>
        <p:spPr>
          <a:xfrm>
            <a:off x="3347864" y="4797153"/>
            <a:ext cx="2088232" cy="2088232"/>
          </a:xfrm>
          <a:prstGeom prst="pie">
            <a:avLst>
              <a:gd name="adj1" fmla="val 6671085"/>
              <a:gd name="adj2" fmla="val 1620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>
            <a:off x="6516216" y="4869161"/>
            <a:ext cx="2088232" cy="2088232"/>
          </a:xfrm>
          <a:prstGeom prst="pie">
            <a:avLst>
              <a:gd name="adj1" fmla="val 12860959"/>
              <a:gd name="adj2" fmla="val 1879433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Find the area of the blue segments, to 1 decimal place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1916833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699792" y="1916833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868144" y="1844824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3</a:t>
            </a:r>
          </a:p>
        </p:txBody>
      </p:sp>
      <p:sp>
        <p:nvSpPr>
          <p:cNvPr id="34" name="Freeform 33"/>
          <p:cNvSpPr/>
          <p:nvPr/>
        </p:nvSpPr>
        <p:spPr>
          <a:xfrm>
            <a:off x="4003966" y="4793673"/>
            <a:ext cx="387927" cy="1995054"/>
          </a:xfrm>
          <a:custGeom>
            <a:avLst/>
            <a:gdLst>
              <a:gd name="connsiteX0" fmla="*/ 0 w 387927"/>
              <a:gd name="connsiteY0" fmla="*/ 1995054 h 1995054"/>
              <a:gd name="connsiteX1" fmla="*/ 374072 w 387927"/>
              <a:gd name="connsiteY1" fmla="*/ 0 h 1995054"/>
              <a:gd name="connsiteX2" fmla="*/ 387927 w 387927"/>
              <a:gd name="connsiteY2" fmla="*/ 1052945 h 1995054"/>
              <a:gd name="connsiteX3" fmla="*/ 0 w 387927"/>
              <a:gd name="connsiteY3" fmla="*/ 1995054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" h="1995054">
                <a:moveTo>
                  <a:pt x="0" y="1995054"/>
                </a:moveTo>
                <a:lnTo>
                  <a:pt x="374072" y="0"/>
                </a:lnTo>
                <a:lnTo>
                  <a:pt x="387927" y="1052945"/>
                </a:lnTo>
                <a:lnTo>
                  <a:pt x="0" y="199505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6691746" y="5153891"/>
            <a:ext cx="1565564" cy="775854"/>
          </a:xfrm>
          <a:custGeom>
            <a:avLst/>
            <a:gdLst>
              <a:gd name="connsiteX0" fmla="*/ 0 w 1565564"/>
              <a:gd name="connsiteY0" fmla="*/ 152400 h 775854"/>
              <a:gd name="connsiteX1" fmla="*/ 1565564 w 1565564"/>
              <a:gd name="connsiteY1" fmla="*/ 0 h 775854"/>
              <a:gd name="connsiteX2" fmla="*/ 872837 w 1565564"/>
              <a:gd name="connsiteY2" fmla="*/ 775854 h 775854"/>
              <a:gd name="connsiteX3" fmla="*/ 0 w 1565564"/>
              <a:gd name="connsiteY3" fmla="*/ 1524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564" h="775854">
                <a:moveTo>
                  <a:pt x="0" y="152400"/>
                </a:moveTo>
                <a:lnTo>
                  <a:pt x="1565564" y="0"/>
                </a:lnTo>
                <a:lnTo>
                  <a:pt x="872837" y="775854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56176" y="4365105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6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87824" y="4581129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79512" y="4581129"/>
            <a:ext cx="432048" cy="50405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latin typeface="Arial Black" pitchFamily="34" charset="0"/>
                <a:ea typeface="+mj-ea"/>
                <a:cs typeface="+mj-cs"/>
              </a:rPr>
              <a:t>4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4368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17cm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3586" y="5415608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65°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5" y="5661249"/>
            <a:ext cx="8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160°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3749457"/>
            <a:ext cx="205172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Answers: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75.1cm</a:t>
            </a:r>
            <a:r>
              <a:rPr lang="en-GB" sz="2800" baseline="30000" dirty="0" smtClean="0"/>
              <a:t>2</a:t>
            </a:r>
            <a:endParaRPr lang="en-GB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29.5cm</a:t>
            </a:r>
            <a:r>
              <a:rPr lang="en-GB" sz="2800" baseline="30000" dirty="0" smtClean="0"/>
              <a:t>2</a:t>
            </a:r>
            <a:endParaRPr lang="en-GB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201.1cm</a:t>
            </a:r>
            <a:r>
              <a:rPr lang="en-GB" sz="2800" baseline="30000" dirty="0" smtClean="0"/>
              <a:t>2</a:t>
            </a:r>
            <a:endParaRPr lang="en-GB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8.3cm</a:t>
            </a:r>
            <a:r>
              <a:rPr lang="en-GB" sz="2800" baseline="30000" dirty="0" smtClean="0"/>
              <a:t>2</a:t>
            </a:r>
            <a:endParaRPr lang="en-GB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51.8cm</a:t>
            </a:r>
            <a:r>
              <a:rPr lang="en-GB" sz="2800" baseline="30000" dirty="0" smtClean="0"/>
              <a:t>2</a:t>
            </a:r>
            <a:endParaRPr lang="en-GB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2800" dirty="0" smtClean="0"/>
              <a:t>33cm</a:t>
            </a:r>
            <a:r>
              <a:rPr lang="en-GB" sz="2800" baseline="30000" dirty="0" smtClean="0"/>
              <a:t>2</a:t>
            </a:r>
            <a:endParaRPr lang="en-GB" sz="28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5244</Words>
  <Application>Microsoft Office PowerPoint</Application>
  <PresentationFormat>On-screen Show (4:3)</PresentationFormat>
  <Paragraphs>1991</Paragraphs>
  <Slides>171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83" baseType="lpstr">
      <vt:lpstr>Accent SF</vt:lpstr>
      <vt:lpstr>Aharoni</vt:lpstr>
      <vt:lpstr>Arial</vt:lpstr>
      <vt:lpstr>Arial Black</vt:lpstr>
      <vt:lpstr>Brandish</vt:lpstr>
      <vt:lpstr>Calibri</vt:lpstr>
      <vt:lpstr>Century Gothic</vt:lpstr>
      <vt:lpstr>Comic Sans MS</vt:lpstr>
      <vt:lpstr>Garamond</vt:lpstr>
      <vt:lpstr>Martina</vt:lpstr>
      <vt:lpstr>Times New Roman</vt:lpstr>
      <vt:lpstr>Office Theme</vt:lpstr>
      <vt:lpstr>Super Trig PowerPoint</vt:lpstr>
      <vt:lpstr>PowerPoint Presentation</vt:lpstr>
      <vt:lpstr>PowerPoint Presentation</vt:lpstr>
      <vt:lpstr>PowerPoint Presentation</vt:lpstr>
      <vt:lpstr>Home</vt:lpstr>
      <vt:lpstr>Trigonometry 1</vt:lpstr>
      <vt:lpstr>Warm up</vt:lpstr>
      <vt:lpstr>Trigonometry</vt:lpstr>
      <vt:lpstr>Labelling the sides</vt:lpstr>
      <vt:lpstr>Labelling the sides</vt:lpstr>
      <vt:lpstr>Labelling Right Angle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Sine (sin)</vt:lpstr>
      <vt:lpstr>Sin Example 1</vt:lpstr>
      <vt:lpstr>Sin Example 2</vt:lpstr>
      <vt:lpstr>Cosine (cos)</vt:lpstr>
      <vt:lpstr>Cos Example 1</vt:lpstr>
      <vt:lpstr>Cos Example 2</vt:lpstr>
      <vt:lpstr>Tangent (tan)</vt:lpstr>
      <vt:lpstr>Tan  Example 1</vt:lpstr>
      <vt:lpstr>Tan Example 2</vt:lpstr>
      <vt:lpstr>The three rules</vt:lpstr>
      <vt:lpstr>Silly Old Horses Can’t Always Hear The Other Animals</vt:lpstr>
      <vt:lpstr>Practise</vt:lpstr>
      <vt:lpstr>Home</vt:lpstr>
      <vt:lpstr>Trigonometry 2</vt:lpstr>
      <vt:lpstr>Skiers On Holiday Can Always Have The Occasional Accident</vt:lpstr>
      <vt:lpstr>Our aim today</vt:lpstr>
      <vt:lpstr>PowerPoint Presentation</vt:lpstr>
      <vt:lpstr>PowerPoint Presentation</vt:lpstr>
      <vt:lpstr>PowerPoint Presentation</vt:lpstr>
      <vt:lpstr>PowerPoint Presentation</vt:lpstr>
      <vt:lpstr>Sin, Cos or Tan?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</vt:lpstr>
      <vt:lpstr>The Sine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Sine Rule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Practise Questions</vt:lpstr>
      <vt:lpstr>Home</vt:lpstr>
      <vt:lpstr>The Cosine Rule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Practise Questions</vt:lpstr>
      <vt:lpstr>Home</vt:lpstr>
      <vt:lpstr>The Sine Rule proof</vt:lpstr>
      <vt:lpstr>Why does the Sine Rule Work?</vt:lpstr>
      <vt:lpstr>Why does the Sine Rule Work?</vt:lpstr>
      <vt:lpstr>PowerPoint Presentation</vt:lpstr>
      <vt:lpstr>Home</vt:lpstr>
      <vt:lpstr>The Sine Rule</vt:lpstr>
      <vt:lpstr>Prove the Sine Rule!</vt:lpstr>
      <vt:lpstr>Finding the Areas of Triangles</vt:lpstr>
      <vt:lpstr>PowerPoint Presentation</vt:lpstr>
      <vt:lpstr>PowerPoint Presentation</vt:lpstr>
      <vt:lpstr>PowerPoint Presentation</vt:lpstr>
      <vt:lpstr>Practise Questions</vt:lpstr>
      <vt:lpstr>Area of Segments</vt:lpstr>
      <vt:lpstr>Area of Segments</vt:lpstr>
      <vt:lpstr>Example- find the area of the blue segment</vt:lpstr>
      <vt:lpstr>Example- find the area of the blue segment</vt:lpstr>
      <vt:lpstr>Questions</vt:lpstr>
      <vt:lpstr>Home</vt:lpstr>
      <vt:lpstr>Trigonometry 3</vt:lpstr>
      <vt:lpstr>Some Old Hairy Camels Are Hairier  Than Other Animals</vt:lpstr>
      <vt:lpstr>Warm up</vt:lpstr>
      <vt:lpstr>Warm up</vt:lpstr>
      <vt:lpstr>Find the missing angle</vt:lpstr>
      <vt:lpstr>Find the missing angle</vt:lpstr>
      <vt:lpstr>Find the missing angle</vt:lpstr>
      <vt:lpstr>Practise Questions</vt:lpstr>
      <vt:lpstr>Home</vt:lpstr>
      <vt:lpstr>The Cosine Rule</vt:lpstr>
      <vt:lpstr>Prove the Cosine Rule!</vt:lpstr>
      <vt:lpstr>Home</vt:lpstr>
      <vt:lpstr>Find the missing lengths and angles</vt:lpstr>
      <vt:lpstr>Home</vt:lpstr>
      <vt:lpstr>Why does the Cosine rule work?</vt:lpstr>
      <vt:lpstr>PowerPoint Presentation</vt:lpstr>
      <vt:lpstr>Home</vt:lpstr>
      <vt:lpstr>Sine or Cosine Rule?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missing lengths and angles (give your answers to 1dp)</vt:lpstr>
      <vt:lpstr>Home</vt:lpstr>
      <vt:lpstr>For each question say what method you would use to find the missing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</vt:lpstr>
      <vt:lpstr>Graphs of Trig Functions</vt:lpstr>
      <vt:lpstr>The Sine Curve</vt:lpstr>
      <vt:lpstr>PowerPoint Presentation</vt:lpstr>
      <vt:lpstr>Key Values</vt:lpstr>
      <vt:lpstr>Key Values</vt:lpstr>
      <vt:lpstr>Reading off values</vt:lpstr>
      <vt:lpstr>Reading off values</vt:lpstr>
      <vt:lpstr>Transformation of trig graphs</vt:lpstr>
      <vt:lpstr>PowerPoint Presentation</vt:lpstr>
      <vt:lpstr>PowerPoint Presentation</vt:lpstr>
      <vt:lpstr>PowerPoint Presentation</vt:lpstr>
      <vt:lpstr>Transformations of Trig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Practise Questions</vt:lpstr>
      <vt:lpstr>Home</vt:lpstr>
      <vt:lpstr>PowerPoint Presentation</vt:lpstr>
      <vt:lpstr>PowerPoint Presentation</vt:lpstr>
      <vt:lpstr>PowerPoint Presentation</vt:lpstr>
      <vt:lpstr>PowerPoint Presentation</vt:lpstr>
      <vt:lpstr>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Trig PowerPoint</dc:title>
  <dc:creator>Ben</dc:creator>
  <cp:lastModifiedBy>User</cp:lastModifiedBy>
  <cp:revision>52</cp:revision>
  <cp:lastPrinted>2018-04-24T07:11:22Z</cp:lastPrinted>
  <dcterms:created xsi:type="dcterms:W3CDTF">2013-03-28T07:43:32Z</dcterms:created>
  <dcterms:modified xsi:type="dcterms:W3CDTF">2018-04-30T11:06:57Z</dcterms:modified>
</cp:coreProperties>
</file>