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40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</p:sldIdLst>
  <p:sldSz cx="9144000" cy="6858000" type="screen4x3"/>
  <p:notesSz cx="6794500" cy="9906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007" autoAdjust="0"/>
    <p:restoredTop sz="95422" autoAdjust="0"/>
  </p:normalViewPr>
  <p:slideViewPr>
    <p:cSldViewPr>
      <p:cViewPr varScale="1">
        <p:scale>
          <a:sx n="110" d="100"/>
          <a:sy n="110" d="100"/>
        </p:scale>
        <p:origin x="1854" y="12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4283" cy="4953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48645" y="0"/>
            <a:ext cx="2944283" cy="4953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D7BFCD8-8C54-4C96-8EEC-621A6D3B983D}" type="datetimeFigureOut">
              <a:rPr lang="en-GB" smtClean="0"/>
              <a:pPr/>
              <a:t>09/11/2020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20750" y="742950"/>
            <a:ext cx="4953000" cy="37147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450" y="4705350"/>
            <a:ext cx="5435600" cy="44577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08981"/>
            <a:ext cx="2944283" cy="4953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48645" y="9408981"/>
            <a:ext cx="2944283" cy="4953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77CDFEB-5B8F-413C-A280-B5C2B678AABD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6077499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5B8CC-DC71-439A-A391-06ABDC93A033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695626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5DA498-665A-44B3-B930-DBEAEFF5CD39}" type="datetimeFigureOut">
              <a:rPr lang="en-GB" smtClean="0"/>
              <a:pPr/>
              <a:t>09/11/2020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5B8CC-DC71-439A-A391-06ABDC93A033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689214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5DA498-665A-44B3-B930-DBEAEFF5CD39}" type="datetimeFigureOut">
              <a:rPr lang="en-GB" smtClean="0"/>
              <a:pPr/>
              <a:t>09/11/2020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5B8CC-DC71-439A-A391-06ABDC93A033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256218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5DA498-665A-44B3-B930-DBEAEFF5CD39}" type="datetimeFigureOut">
              <a:rPr lang="en-GB" smtClean="0"/>
              <a:pPr/>
              <a:t>09/11/2020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5B8CC-DC71-439A-A391-06ABDC93A033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770265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5DA498-665A-44B3-B930-DBEAEFF5CD39}" type="datetimeFigureOut">
              <a:rPr lang="en-GB" smtClean="0"/>
              <a:pPr/>
              <a:t>09/11/2020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5B8CC-DC71-439A-A391-06ABDC93A033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510578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5DA498-665A-44B3-B930-DBEAEFF5CD39}" type="datetimeFigureOut">
              <a:rPr lang="en-GB" smtClean="0"/>
              <a:pPr/>
              <a:t>09/11/2020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5B8CC-DC71-439A-A391-06ABDC93A033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360146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5DA498-665A-44B3-B930-DBEAEFF5CD39}" type="datetimeFigureOut">
              <a:rPr lang="en-GB" smtClean="0"/>
              <a:pPr/>
              <a:t>09/11/2020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5B8CC-DC71-439A-A391-06ABDC93A033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973875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5DA498-665A-44B3-B930-DBEAEFF5CD39}" type="datetimeFigureOut">
              <a:rPr lang="en-GB" smtClean="0"/>
              <a:pPr/>
              <a:t>09/11/2020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5B8CC-DC71-439A-A391-06ABDC93A033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312149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5DA498-665A-44B3-B930-DBEAEFF5CD39}" type="datetimeFigureOut">
              <a:rPr lang="en-GB" smtClean="0"/>
              <a:pPr/>
              <a:t>09/11/2020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5B8CC-DC71-439A-A391-06ABDC93A033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113453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5DA498-665A-44B3-B930-DBEAEFF5CD39}" type="datetimeFigureOut">
              <a:rPr lang="en-GB" smtClean="0"/>
              <a:pPr/>
              <a:t>09/11/2020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5B8CC-DC71-439A-A391-06ABDC93A033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402959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5DA498-665A-44B3-B930-DBEAEFF5CD39}" type="datetimeFigureOut">
              <a:rPr lang="en-GB" smtClean="0"/>
              <a:pPr/>
              <a:t>09/11/2020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5B8CC-DC71-439A-A391-06ABDC93A033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357539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4716016" y="-127601"/>
            <a:ext cx="4372736" cy="71558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4050" b="1" i="1" dirty="0">
                <a:solidFill>
                  <a:schemeClr val="tx2">
                    <a:lumMod val="60000"/>
                    <a:lumOff val="40000"/>
                    <a:alpha val="35000"/>
                  </a:schemeClr>
                </a:solidFill>
              </a:rPr>
              <a:t>@</a:t>
            </a:r>
            <a:r>
              <a:rPr lang="en-GB" sz="4050" b="1" i="1" dirty="0" err="1">
                <a:solidFill>
                  <a:schemeClr val="tx2">
                    <a:lumMod val="60000"/>
                    <a:lumOff val="40000"/>
                    <a:alpha val="35000"/>
                  </a:schemeClr>
                </a:solidFill>
              </a:rPr>
              <a:t>westiesworkshop</a:t>
            </a:r>
            <a:endParaRPr lang="en-GB" sz="4050" b="1" i="1" dirty="0">
              <a:solidFill>
                <a:schemeClr val="tx2">
                  <a:lumMod val="60000"/>
                  <a:lumOff val="40000"/>
                  <a:alpha val="35000"/>
                </a:schemeClr>
              </a:solidFill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5DA498-665A-44B3-B930-DBEAEFF5CD39}" type="datetimeFigureOut">
              <a:rPr lang="en-GB" smtClean="0"/>
              <a:pPr/>
              <a:t>09/11/2020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235B8CC-DC71-439A-A391-06ABDC93A033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011003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slide" Target="slide12.xml"/><Relationship Id="rId13" Type="http://schemas.openxmlformats.org/officeDocument/2006/relationships/slide" Target="slide27.xml"/><Relationship Id="rId18" Type="http://schemas.openxmlformats.org/officeDocument/2006/relationships/slide" Target="slide37.xml"/><Relationship Id="rId3" Type="http://schemas.openxmlformats.org/officeDocument/2006/relationships/slide" Target="slide1.xml"/><Relationship Id="rId7" Type="http://schemas.openxmlformats.org/officeDocument/2006/relationships/slide" Target="slide10.xml"/><Relationship Id="rId12" Type="http://schemas.openxmlformats.org/officeDocument/2006/relationships/slide" Target="slide23.xml"/><Relationship Id="rId17" Type="http://schemas.openxmlformats.org/officeDocument/2006/relationships/slide" Target="slide35.xml"/><Relationship Id="rId2" Type="http://schemas.openxmlformats.org/officeDocument/2006/relationships/slide" Target="slide2.xml"/><Relationship Id="rId16" Type="http://schemas.openxmlformats.org/officeDocument/2006/relationships/slide" Target="slide33.xml"/><Relationship Id="rId1" Type="http://schemas.openxmlformats.org/officeDocument/2006/relationships/slideLayout" Target="../slideLayouts/slideLayout2.xml"/><Relationship Id="rId6" Type="http://schemas.openxmlformats.org/officeDocument/2006/relationships/slide" Target="slide8.xml"/><Relationship Id="rId11" Type="http://schemas.openxmlformats.org/officeDocument/2006/relationships/slide" Target="slide21.xml"/><Relationship Id="rId5" Type="http://schemas.openxmlformats.org/officeDocument/2006/relationships/slide" Target="slide6.xml"/><Relationship Id="rId15" Type="http://schemas.openxmlformats.org/officeDocument/2006/relationships/slide" Target="slide31.xml"/><Relationship Id="rId10" Type="http://schemas.openxmlformats.org/officeDocument/2006/relationships/slide" Target="slide17.xml"/><Relationship Id="rId4" Type="http://schemas.openxmlformats.org/officeDocument/2006/relationships/slide" Target="slide4.xml"/><Relationship Id="rId9" Type="http://schemas.openxmlformats.org/officeDocument/2006/relationships/slide" Target="slide15.xml"/><Relationship Id="rId14" Type="http://schemas.openxmlformats.org/officeDocument/2006/relationships/slide" Target="slide29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4.png"/><Relationship Id="rId4" Type="http://schemas.openxmlformats.org/officeDocument/2006/relationships/slide" Target="slide10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5" Type="http://schemas.openxmlformats.org/officeDocument/2006/relationships/slide" Target="slide10.xml"/><Relationship Id="rId4" Type="http://schemas.openxmlformats.org/officeDocument/2006/relationships/slide" Target="slide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4.png"/><Relationship Id="rId4" Type="http://schemas.openxmlformats.org/officeDocument/2006/relationships/slide" Target="slide1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png"/><Relationship Id="rId5" Type="http://schemas.openxmlformats.org/officeDocument/2006/relationships/slide" Target="slide12.xml"/><Relationship Id="rId4" Type="http://schemas.openxmlformats.org/officeDocument/2006/relationships/slide" Target="slide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5" Type="http://schemas.openxmlformats.org/officeDocument/2006/relationships/slide" Target="slide12.xml"/><Relationship Id="rId4" Type="http://schemas.openxmlformats.org/officeDocument/2006/relationships/slide" Target="slide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5" Type="http://schemas.openxmlformats.org/officeDocument/2006/relationships/image" Target="../media/image4.png"/><Relationship Id="rId4" Type="http://schemas.openxmlformats.org/officeDocument/2006/relationships/slide" Target="slide1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5" Type="http://schemas.openxmlformats.org/officeDocument/2006/relationships/slide" Target="slide15.xml"/><Relationship Id="rId4" Type="http://schemas.openxmlformats.org/officeDocument/2006/relationships/slide" Target="slide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7" Type="http://schemas.openxmlformats.org/officeDocument/2006/relationships/image" Target="../media/image22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5" Type="http://schemas.openxmlformats.org/officeDocument/2006/relationships/image" Target="../media/image4.png"/><Relationship Id="rId4" Type="http://schemas.openxmlformats.org/officeDocument/2006/relationships/slide" Target="slide1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png"/><Relationship Id="rId5" Type="http://schemas.openxmlformats.org/officeDocument/2006/relationships/image" Target="../media/image6.png"/><Relationship Id="rId4" Type="http://schemas.openxmlformats.org/officeDocument/2006/relationships/slide" Target="slide1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png"/><Relationship Id="rId5" Type="http://schemas.openxmlformats.org/officeDocument/2006/relationships/image" Target="../media/image6.png"/><Relationship Id="rId4" Type="http://schemas.openxmlformats.org/officeDocument/2006/relationships/slide" Target="slide1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openxmlformats.org/officeDocument/2006/relationships/slide" Target="slide2.xml"/><Relationship Id="rId4" Type="http://schemas.openxmlformats.org/officeDocument/2006/relationships/slide" Target="slide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slide" Target="slide1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png"/><Relationship Id="rId5" Type="http://schemas.openxmlformats.org/officeDocument/2006/relationships/image" Target="../media/image4.png"/><Relationship Id="rId4" Type="http://schemas.openxmlformats.org/officeDocument/2006/relationships/slide" Target="slide2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5" Type="http://schemas.openxmlformats.org/officeDocument/2006/relationships/slide" Target="slide21.xml"/><Relationship Id="rId4" Type="http://schemas.openxmlformats.org/officeDocument/2006/relationships/slide" Target="slide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slide" Target="slide23.xml"/><Relationship Id="rId4" Type="http://schemas.openxmlformats.org/officeDocument/2006/relationships/slide" Target="slide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png"/><Relationship Id="rId5" Type="http://schemas.openxmlformats.org/officeDocument/2006/relationships/slide" Target="slide23.xml"/><Relationship Id="rId4" Type="http://schemas.openxmlformats.org/officeDocument/2006/relationships/slide" Target="slide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png"/><Relationship Id="rId5" Type="http://schemas.openxmlformats.org/officeDocument/2006/relationships/slide" Target="slide23.xml"/><Relationship Id="rId4" Type="http://schemas.openxmlformats.org/officeDocument/2006/relationships/slide" Target="slide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Relationship Id="rId5" Type="http://schemas.openxmlformats.org/officeDocument/2006/relationships/slide" Target="slide23.xml"/><Relationship Id="rId4" Type="http://schemas.openxmlformats.org/officeDocument/2006/relationships/slide" Target="slide1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slide" Target="slide27.xml"/><Relationship Id="rId4" Type="http://schemas.openxmlformats.org/officeDocument/2006/relationships/slide" Target="slide1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Relationship Id="rId5" Type="http://schemas.openxmlformats.org/officeDocument/2006/relationships/slide" Target="slide27.xml"/><Relationship Id="rId4" Type="http://schemas.openxmlformats.org/officeDocument/2006/relationships/slide" Target="slide1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slide" Target="slide29.xml"/><Relationship Id="rId4" Type="http://schemas.openxmlformats.org/officeDocument/2006/relationships/slide" Target="slide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slide" Target="slide2.xml"/><Relationship Id="rId4" Type="http://schemas.openxmlformats.org/officeDocument/2006/relationships/slide" Target="slide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Relationship Id="rId5" Type="http://schemas.openxmlformats.org/officeDocument/2006/relationships/slide" Target="slide29.xml"/><Relationship Id="rId4" Type="http://schemas.openxmlformats.org/officeDocument/2006/relationships/slide" Target="slide1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slide" Target="slide31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Relationship Id="rId5" Type="http://schemas.openxmlformats.org/officeDocument/2006/relationships/slide" Target="slide31.xml"/><Relationship Id="rId4" Type="http://schemas.openxmlformats.org/officeDocument/2006/relationships/slide" Target="slide1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8.png"/><Relationship Id="rId5" Type="http://schemas.openxmlformats.org/officeDocument/2006/relationships/image" Target="../media/image4.png"/><Relationship Id="rId4" Type="http://schemas.openxmlformats.org/officeDocument/2006/relationships/slide" Target="slide33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Relationship Id="rId5" Type="http://schemas.openxmlformats.org/officeDocument/2006/relationships/slide" Target="slide33.xml"/><Relationship Id="rId4" Type="http://schemas.openxmlformats.org/officeDocument/2006/relationships/slide" Target="slide1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0.png"/><Relationship Id="rId5" Type="http://schemas.openxmlformats.org/officeDocument/2006/relationships/image" Target="../media/image4.png"/><Relationship Id="rId4" Type="http://schemas.openxmlformats.org/officeDocument/2006/relationships/slide" Target="slide35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Relationship Id="rId5" Type="http://schemas.openxmlformats.org/officeDocument/2006/relationships/slide" Target="slide35.xml"/><Relationship Id="rId4" Type="http://schemas.openxmlformats.org/officeDocument/2006/relationships/slide" Target="slide1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2.png"/><Relationship Id="rId5" Type="http://schemas.openxmlformats.org/officeDocument/2006/relationships/image" Target="../media/image4.png"/><Relationship Id="rId4" Type="http://schemas.openxmlformats.org/officeDocument/2006/relationships/slide" Target="slide37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Relationship Id="rId5" Type="http://schemas.openxmlformats.org/officeDocument/2006/relationships/slide" Target="slide37.xml"/><Relationship Id="rId4" Type="http://schemas.openxmlformats.org/officeDocument/2006/relationships/slide" Target="slide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4.png"/><Relationship Id="rId4" Type="http://schemas.openxmlformats.org/officeDocument/2006/relationships/slide" Target="slide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5" Type="http://schemas.openxmlformats.org/officeDocument/2006/relationships/slide" Target="slide4.xml"/><Relationship Id="rId4" Type="http://schemas.openxmlformats.org/officeDocument/2006/relationships/slide" Target="slide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7" Type="http://schemas.openxmlformats.org/officeDocument/2006/relationships/image" Target="../media/image10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4.png"/><Relationship Id="rId4" Type="http://schemas.openxmlformats.org/officeDocument/2006/relationships/slide" Target="slide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5" Type="http://schemas.openxmlformats.org/officeDocument/2006/relationships/slide" Target="slide6.xml"/><Relationship Id="rId4" Type="http://schemas.openxmlformats.org/officeDocument/2006/relationships/slide" Target="slide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slide" Target="slide8.xml"/><Relationship Id="rId4" Type="http://schemas.openxmlformats.org/officeDocument/2006/relationships/slide" Target="slide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5" Type="http://schemas.openxmlformats.org/officeDocument/2006/relationships/slide" Target="slide8.xml"/><Relationship Id="rId4" Type="http://schemas.openxmlformats.org/officeDocument/2006/relationships/slide" Target="slide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GB" sz="4800" dirty="0">
                <a:latin typeface="Comic Sans MS" panose="030F0702030302020204" pitchFamily="66" charset="0"/>
              </a:rPr>
              <a:t>Sequences</a:t>
            </a:r>
          </a:p>
        </p:txBody>
      </p:sp>
      <p:sp>
        <p:nvSpPr>
          <p:cNvPr id="5" name="Rectangle 4">
            <a:hlinkClick r:id="rId2" action="ppaction://hlinksldjump"/>
          </p:cNvPr>
          <p:cNvSpPr/>
          <p:nvPr/>
        </p:nvSpPr>
        <p:spPr>
          <a:xfrm>
            <a:off x="2915944" y="2708920"/>
            <a:ext cx="1152000" cy="504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SAM</a:t>
            </a:r>
            <a:endParaRPr lang="en-GB" sz="1400" b="1" dirty="0">
              <a:latin typeface="Comic Sans MS" panose="030F0702030302020204" pitchFamily="66" charset="0"/>
            </a:endParaRPr>
          </a:p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1</a:t>
            </a:r>
            <a:r>
              <a:rPr lang="en-GB" sz="1400" b="1" dirty="0" smtClean="0">
                <a:latin typeface="Comic Sans MS" panose="030F0702030302020204" pitchFamily="66" charset="0"/>
              </a:rPr>
              <a:t>H Q9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11" name="Rectangle 10">
            <a:hlinkClick r:id="rId3" action="ppaction://hlinksldjump"/>
          </p:cNvPr>
          <p:cNvSpPr/>
          <p:nvPr/>
        </p:nvSpPr>
        <p:spPr>
          <a:xfrm>
            <a:off x="1907704" y="35483"/>
            <a:ext cx="1440160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Sequences</a:t>
            </a:r>
          </a:p>
        </p:txBody>
      </p:sp>
      <p:sp>
        <p:nvSpPr>
          <p:cNvPr id="15" name="Rectangle 14"/>
          <p:cNvSpPr/>
          <p:nvPr/>
        </p:nvSpPr>
        <p:spPr>
          <a:xfrm>
            <a:off x="107504" y="6237368"/>
            <a:ext cx="1152000" cy="504000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Quadratic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1355162" y="6237312"/>
            <a:ext cx="1152000" cy="504000"/>
          </a:xfrm>
          <a:prstGeom prst="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Geometric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13" name="Rectangle 12">
            <a:hlinkClick r:id="rId4" action="ppaction://hlinksldjump"/>
          </p:cNvPr>
          <p:cNvSpPr/>
          <p:nvPr/>
        </p:nvSpPr>
        <p:spPr>
          <a:xfrm>
            <a:off x="2915944" y="3285040"/>
            <a:ext cx="1152000" cy="504000"/>
          </a:xfrm>
          <a:prstGeom prst="rect">
            <a:avLst/>
          </a:prstGeom>
          <a:gradFill flip="none" rotWithShape="1">
            <a:gsLst>
              <a:gs pos="0">
                <a:srgbClr val="FFC000"/>
              </a:gs>
              <a:gs pos="100000">
                <a:srgbClr val="7030A0"/>
              </a:gs>
            </a:gsLst>
            <a:lin ang="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SAM</a:t>
            </a:r>
            <a:endParaRPr lang="en-GB" sz="1400" b="1" dirty="0">
              <a:latin typeface="Comic Sans MS" panose="030F0702030302020204" pitchFamily="66" charset="0"/>
            </a:endParaRPr>
          </a:p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2</a:t>
            </a:r>
            <a:r>
              <a:rPr lang="en-GB" sz="1400" b="1" dirty="0" smtClean="0">
                <a:latin typeface="Comic Sans MS" panose="030F0702030302020204" pitchFamily="66" charset="0"/>
              </a:rPr>
              <a:t>H Q1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1416058" y="3429998"/>
            <a:ext cx="1152000" cy="297173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1 Marker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17" name="Rectangle 16">
            <a:hlinkClick r:id="rId5" action="ppaction://hlinksldjump"/>
          </p:cNvPr>
          <p:cNvSpPr/>
          <p:nvPr/>
        </p:nvSpPr>
        <p:spPr>
          <a:xfrm>
            <a:off x="2915944" y="3861104"/>
            <a:ext cx="1152000" cy="504000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SAM</a:t>
            </a:r>
            <a:endParaRPr lang="en-GB" sz="1400" b="1" dirty="0">
              <a:latin typeface="Comic Sans MS" panose="030F0702030302020204" pitchFamily="66" charset="0"/>
            </a:endParaRPr>
          </a:p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3</a:t>
            </a:r>
            <a:r>
              <a:rPr lang="en-GB" sz="1400" b="1" dirty="0" smtClean="0">
                <a:latin typeface="Comic Sans MS" panose="030F0702030302020204" pitchFamily="66" charset="0"/>
              </a:rPr>
              <a:t>H Q14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18" name="Rectangle 17">
            <a:hlinkClick r:id="rId6" action="ppaction://hlinksldjump"/>
          </p:cNvPr>
          <p:cNvSpPr/>
          <p:nvPr/>
        </p:nvSpPr>
        <p:spPr>
          <a:xfrm>
            <a:off x="5076184" y="1556792"/>
            <a:ext cx="1152000" cy="504000"/>
          </a:xfrm>
          <a:prstGeom prst="rect">
            <a:avLst/>
          </a:prstGeom>
          <a:gradFill flip="none" rotWithShape="1">
            <a:gsLst>
              <a:gs pos="0">
                <a:srgbClr val="FFC000"/>
              </a:gs>
              <a:gs pos="100000">
                <a:srgbClr val="7030A0"/>
              </a:gs>
            </a:gsLst>
            <a:lin ang="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May 2017</a:t>
            </a:r>
            <a:endParaRPr lang="en-GB" sz="1400" b="1" dirty="0">
              <a:latin typeface="Comic Sans MS" panose="030F0702030302020204" pitchFamily="66" charset="0"/>
            </a:endParaRPr>
          </a:p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1</a:t>
            </a:r>
            <a:r>
              <a:rPr lang="en-GB" sz="1400" b="1" dirty="0" smtClean="0">
                <a:latin typeface="Comic Sans MS" panose="030F0702030302020204" pitchFamily="66" charset="0"/>
              </a:rPr>
              <a:t>H Q3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22" name="Rectangle 21">
            <a:hlinkClick r:id="rId7" action="ppaction://hlinksldjump"/>
          </p:cNvPr>
          <p:cNvSpPr/>
          <p:nvPr/>
        </p:nvSpPr>
        <p:spPr>
          <a:xfrm>
            <a:off x="5076056" y="2132912"/>
            <a:ext cx="1152000" cy="504000"/>
          </a:xfrm>
          <a:prstGeom prst="rect">
            <a:avLst/>
          </a:pr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June 2017</a:t>
            </a:r>
            <a:endParaRPr lang="en-GB" sz="1400" b="1" dirty="0">
              <a:latin typeface="Comic Sans MS" panose="030F0702030302020204" pitchFamily="66" charset="0"/>
            </a:endParaRPr>
          </a:p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2</a:t>
            </a:r>
            <a:r>
              <a:rPr lang="en-GB" sz="1400" b="1" dirty="0" smtClean="0">
                <a:latin typeface="Comic Sans MS" panose="030F0702030302020204" pitchFamily="66" charset="0"/>
              </a:rPr>
              <a:t>H Q4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23" name="Rectangle 22">
            <a:hlinkClick r:id="rId8" action="ppaction://hlinksldjump"/>
          </p:cNvPr>
          <p:cNvSpPr/>
          <p:nvPr/>
        </p:nvSpPr>
        <p:spPr>
          <a:xfrm>
            <a:off x="5076056" y="2708976"/>
            <a:ext cx="1152000" cy="504000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June 2017</a:t>
            </a:r>
            <a:endParaRPr lang="en-GB" sz="1400" b="1" dirty="0">
              <a:latin typeface="Comic Sans MS" panose="030F0702030302020204" pitchFamily="66" charset="0"/>
            </a:endParaRPr>
          </a:p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3</a:t>
            </a:r>
            <a:r>
              <a:rPr lang="en-GB" sz="1400" b="1" dirty="0" smtClean="0">
                <a:latin typeface="Comic Sans MS" panose="030F0702030302020204" pitchFamily="66" charset="0"/>
              </a:rPr>
              <a:t>H Q22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24" name="Rectangle 23">
            <a:hlinkClick r:id="rId9" action="ppaction://hlinksldjump"/>
          </p:cNvPr>
          <p:cNvSpPr/>
          <p:nvPr/>
        </p:nvSpPr>
        <p:spPr>
          <a:xfrm>
            <a:off x="5076056" y="3285040"/>
            <a:ext cx="1152000" cy="504000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Nov 2017</a:t>
            </a:r>
            <a:endParaRPr lang="en-GB" sz="1400" b="1" dirty="0">
              <a:latin typeface="Comic Sans MS" panose="030F0702030302020204" pitchFamily="66" charset="0"/>
            </a:endParaRPr>
          </a:p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2</a:t>
            </a:r>
            <a:r>
              <a:rPr lang="en-GB" sz="1400" b="1" dirty="0" smtClean="0">
                <a:latin typeface="Comic Sans MS" panose="030F0702030302020204" pitchFamily="66" charset="0"/>
              </a:rPr>
              <a:t>H Q10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25" name="Rectangle 24">
            <a:hlinkClick r:id="rId10" action="ppaction://hlinksldjump"/>
          </p:cNvPr>
          <p:cNvSpPr/>
          <p:nvPr/>
        </p:nvSpPr>
        <p:spPr>
          <a:xfrm>
            <a:off x="5076056" y="3861104"/>
            <a:ext cx="1152000" cy="504000"/>
          </a:xfrm>
          <a:prstGeom prst="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Nov 2017</a:t>
            </a:r>
            <a:endParaRPr lang="en-GB" sz="1400" b="1" dirty="0">
              <a:latin typeface="Comic Sans MS" panose="030F0702030302020204" pitchFamily="66" charset="0"/>
            </a:endParaRPr>
          </a:p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2</a:t>
            </a:r>
            <a:r>
              <a:rPr lang="en-GB" sz="1400" b="1" dirty="0" smtClean="0">
                <a:latin typeface="Comic Sans MS" panose="030F0702030302020204" pitchFamily="66" charset="0"/>
              </a:rPr>
              <a:t>H Q14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26" name="Rectangle 25">
            <a:hlinkClick r:id="rId11" action="ppaction://hlinksldjump"/>
          </p:cNvPr>
          <p:cNvSpPr/>
          <p:nvPr/>
        </p:nvSpPr>
        <p:spPr>
          <a:xfrm>
            <a:off x="5076056" y="4437168"/>
            <a:ext cx="1152000" cy="504000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Nov 2017</a:t>
            </a:r>
            <a:endParaRPr lang="en-GB" sz="1400" b="1" dirty="0">
              <a:latin typeface="Comic Sans MS" panose="030F0702030302020204" pitchFamily="66" charset="0"/>
            </a:endParaRPr>
          </a:p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3</a:t>
            </a:r>
            <a:r>
              <a:rPr lang="en-GB" sz="1400" b="1" dirty="0" smtClean="0">
                <a:latin typeface="Comic Sans MS" panose="030F0702030302020204" pitchFamily="66" charset="0"/>
              </a:rPr>
              <a:t>H Q3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27" name="Rectangle 26">
            <a:hlinkClick r:id="rId12" action="ppaction://hlinksldjump"/>
          </p:cNvPr>
          <p:cNvSpPr/>
          <p:nvPr/>
        </p:nvSpPr>
        <p:spPr>
          <a:xfrm>
            <a:off x="5076056" y="5013176"/>
            <a:ext cx="1152000" cy="504000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May 2018</a:t>
            </a:r>
            <a:endParaRPr lang="en-GB" sz="1400" b="1" dirty="0">
              <a:latin typeface="Comic Sans MS" panose="030F0702030302020204" pitchFamily="66" charset="0"/>
            </a:endParaRPr>
          </a:p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1</a:t>
            </a:r>
            <a:r>
              <a:rPr lang="en-GB" sz="1400" b="1" dirty="0" smtClean="0">
                <a:latin typeface="Comic Sans MS" panose="030F0702030302020204" pitchFamily="66" charset="0"/>
              </a:rPr>
              <a:t>H Q14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28" name="Rectangle 27">
            <a:hlinkClick r:id="rId13" action="ppaction://hlinksldjump"/>
          </p:cNvPr>
          <p:cNvSpPr/>
          <p:nvPr/>
        </p:nvSpPr>
        <p:spPr>
          <a:xfrm>
            <a:off x="6300320" y="1844824"/>
            <a:ext cx="1152000" cy="504000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May 2018</a:t>
            </a:r>
            <a:endParaRPr lang="en-GB" sz="1400" b="1" dirty="0">
              <a:latin typeface="Comic Sans MS" panose="030F0702030302020204" pitchFamily="66" charset="0"/>
            </a:endParaRPr>
          </a:p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1</a:t>
            </a:r>
            <a:r>
              <a:rPr lang="en-GB" sz="1400" b="1" dirty="0" smtClean="0">
                <a:latin typeface="Comic Sans MS" panose="030F0702030302020204" pitchFamily="66" charset="0"/>
              </a:rPr>
              <a:t>H Q20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29" name="Rectangle 28">
            <a:hlinkClick r:id="rId14" action="ppaction://hlinksldjump"/>
          </p:cNvPr>
          <p:cNvSpPr/>
          <p:nvPr/>
        </p:nvSpPr>
        <p:spPr>
          <a:xfrm>
            <a:off x="6300192" y="2420944"/>
            <a:ext cx="1152000" cy="504000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June 2018</a:t>
            </a:r>
            <a:endParaRPr lang="en-GB" sz="1400" b="1" dirty="0">
              <a:latin typeface="Comic Sans MS" panose="030F0702030302020204" pitchFamily="66" charset="0"/>
            </a:endParaRPr>
          </a:p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2</a:t>
            </a:r>
            <a:r>
              <a:rPr lang="en-GB" sz="1400" b="1" dirty="0" smtClean="0">
                <a:latin typeface="Comic Sans MS" panose="030F0702030302020204" pitchFamily="66" charset="0"/>
              </a:rPr>
              <a:t>H Q5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30" name="Rectangle 29">
            <a:hlinkClick r:id="rId15" action="ppaction://hlinksldjump"/>
          </p:cNvPr>
          <p:cNvSpPr/>
          <p:nvPr/>
        </p:nvSpPr>
        <p:spPr>
          <a:xfrm>
            <a:off x="6300192" y="2996952"/>
            <a:ext cx="1152000" cy="504000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June 2018</a:t>
            </a:r>
            <a:endParaRPr lang="en-GB" sz="1400" b="1" dirty="0">
              <a:latin typeface="Comic Sans MS" panose="030F0702030302020204" pitchFamily="66" charset="0"/>
            </a:endParaRPr>
          </a:p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3</a:t>
            </a:r>
            <a:r>
              <a:rPr lang="en-GB" sz="1400" b="1" dirty="0" smtClean="0">
                <a:latin typeface="Comic Sans MS" panose="030F0702030302020204" pitchFamily="66" charset="0"/>
              </a:rPr>
              <a:t>H Q10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31" name="Rectangle 30">
            <a:hlinkClick r:id="rId16" action="ppaction://hlinksldjump"/>
          </p:cNvPr>
          <p:cNvSpPr/>
          <p:nvPr/>
        </p:nvSpPr>
        <p:spPr>
          <a:xfrm>
            <a:off x="6300192" y="3573072"/>
            <a:ext cx="1152000" cy="504000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Nov 2018</a:t>
            </a:r>
            <a:endParaRPr lang="en-GB" sz="1400" b="1" dirty="0">
              <a:latin typeface="Comic Sans MS" panose="030F0702030302020204" pitchFamily="66" charset="0"/>
            </a:endParaRPr>
          </a:p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1</a:t>
            </a:r>
            <a:r>
              <a:rPr lang="en-GB" sz="1400" b="1" dirty="0" smtClean="0">
                <a:latin typeface="Comic Sans MS" panose="030F0702030302020204" pitchFamily="66" charset="0"/>
              </a:rPr>
              <a:t>H Q21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32" name="Rectangle 31">
            <a:hlinkClick r:id="rId17" action="ppaction://hlinksldjump"/>
          </p:cNvPr>
          <p:cNvSpPr/>
          <p:nvPr/>
        </p:nvSpPr>
        <p:spPr>
          <a:xfrm>
            <a:off x="6300192" y="4149136"/>
            <a:ext cx="1152000" cy="504000"/>
          </a:xfrm>
          <a:prstGeom prst="rect">
            <a:avLst/>
          </a:prstGeom>
          <a:gradFill flip="none" rotWithShape="1">
            <a:gsLst>
              <a:gs pos="0">
                <a:srgbClr val="FFC000"/>
              </a:gs>
              <a:gs pos="100000">
                <a:srgbClr val="7030A0">
                  <a:shade val="100000"/>
                  <a:satMod val="115000"/>
                </a:srgbClr>
              </a:gs>
            </a:gsLst>
            <a:lin ang="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Nov 2018</a:t>
            </a:r>
            <a:endParaRPr lang="en-GB" sz="1400" b="1" dirty="0">
              <a:latin typeface="Comic Sans MS" panose="030F0702030302020204" pitchFamily="66" charset="0"/>
            </a:endParaRPr>
          </a:p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2</a:t>
            </a:r>
            <a:r>
              <a:rPr lang="en-GB" sz="1400" b="1" dirty="0" smtClean="0">
                <a:latin typeface="Comic Sans MS" panose="030F0702030302020204" pitchFamily="66" charset="0"/>
              </a:rPr>
              <a:t>H Q3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33" name="Rectangle 32">
            <a:hlinkClick r:id="rId18" action="ppaction://hlinksldjump"/>
          </p:cNvPr>
          <p:cNvSpPr/>
          <p:nvPr/>
        </p:nvSpPr>
        <p:spPr>
          <a:xfrm>
            <a:off x="6300192" y="4725200"/>
            <a:ext cx="1152000" cy="504000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Nov 2018</a:t>
            </a:r>
            <a:endParaRPr lang="en-GB" sz="1400" b="1" dirty="0">
              <a:latin typeface="Comic Sans MS" panose="030F0702030302020204" pitchFamily="66" charset="0"/>
            </a:endParaRPr>
          </a:p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3H Q3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988669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504" y="5903486"/>
            <a:ext cx="1296144" cy="861935"/>
          </a:xfrm>
          <a:prstGeom prst="rect">
            <a:avLst/>
          </a:prstGeom>
          <a:noFill/>
        </p:spPr>
      </p:pic>
      <p:sp>
        <p:nvSpPr>
          <p:cNvPr id="11" name="Rectangle 10">
            <a:hlinkClick r:id="rId3" action="ppaction://hlinksldjump"/>
          </p:cNvPr>
          <p:cNvSpPr/>
          <p:nvPr/>
        </p:nvSpPr>
        <p:spPr>
          <a:xfrm>
            <a:off x="1907704" y="35483"/>
            <a:ext cx="1440160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Sequences</a:t>
            </a:r>
          </a:p>
        </p:txBody>
      </p:sp>
      <p:sp>
        <p:nvSpPr>
          <p:cNvPr id="14" name="Rectangle 13">
            <a:hlinkClick r:id="rId4" action="ppaction://hlinksldjump"/>
          </p:cNvPr>
          <p:cNvSpPr/>
          <p:nvPr/>
        </p:nvSpPr>
        <p:spPr>
          <a:xfrm>
            <a:off x="4283968" y="35482"/>
            <a:ext cx="187220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June 2017 2H Q4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15" name="Straight Arrow Connector 14"/>
          <p:cNvCxnSpPr>
            <a:stCxn id="11" idx="3"/>
            <a:endCxn id="14" idx="1"/>
          </p:cNvCxnSpPr>
          <p:nvPr/>
        </p:nvCxnSpPr>
        <p:spPr>
          <a:xfrm flipV="1">
            <a:off x="3347864" y="184069"/>
            <a:ext cx="936104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6" name="Picture 1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368660"/>
            <a:ext cx="648072" cy="648072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23528" y="1268760"/>
            <a:ext cx="8496944" cy="24047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78041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04950" y="1988840"/>
            <a:ext cx="6134100" cy="701040"/>
          </a:xfrm>
          <a:prstGeom prst="rect">
            <a:avLst/>
          </a:prstGeom>
        </p:spPr>
      </p:pic>
      <p:pic>
        <p:nvPicPr>
          <p:cNvPr id="6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6512" y="5735569"/>
            <a:ext cx="1197768" cy="1197768"/>
          </a:xfrm>
          <a:prstGeom prst="rect">
            <a:avLst/>
          </a:prstGeom>
          <a:noFill/>
        </p:spPr>
      </p:pic>
      <p:sp>
        <p:nvSpPr>
          <p:cNvPr id="13" name="Rectangle 12"/>
          <p:cNvSpPr/>
          <p:nvPr/>
        </p:nvSpPr>
        <p:spPr>
          <a:xfrm>
            <a:off x="1504950" y="1988839"/>
            <a:ext cx="6134100" cy="70104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A</a:t>
            </a:r>
          </a:p>
        </p:txBody>
      </p:sp>
      <p:sp>
        <p:nvSpPr>
          <p:cNvPr id="15" name="Rectangle 14">
            <a:hlinkClick r:id="rId4" action="ppaction://hlinksldjump"/>
          </p:cNvPr>
          <p:cNvSpPr/>
          <p:nvPr/>
        </p:nvSpPr>
        <p:spPr>
          <a:xfrm>
            <a:off x="1907704" y="35483"/>
            <a:ext cx="1440160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Sequences</a:t>
            </a:r>
          </a:p>
        </p:txBody>
      </p:sp>
      <p:sp>
        <p:nvSpPr>
          <p:cNvPr id="17" name="Rectangle 16">
            <a:hlinkClick r:id="rId5" action="ppaction://hlinksldjump"/>
          </p:cNvPr>
          <p:cNvSpPr/>
          <p:nvPr/>
        </p:nvSpPr>
        <p:spPr>
          <a:xfrm>
            <a:off x="4283968" y="35482"/>
            <a:ext cx="187220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June 2017 2H Q4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18" name="Straight Arrow Connector 17"/>
          <p:cNvCxnSpPr>
            <a:stCxn id="15" idx="3"/>
            <a:endCxn id="17" idx="1"/>
          </p:cNvCxnSpPr>
          <p:nvPr/>
        </p:nvCxnSpPr>
        <p:spPr>
          <a:xfrm flipV="1">
            <a:off x="3347864" y="184069"/>
            <a:ext cx="936104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753923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504" y="5903486"/>
            <a:ext cx="1296144" cy="861935"/>
          </a:xfrm>
          <a:prstGeom prst="rect">
            <a:avLst/>
          </a:prstGeom>
          <a:noFill/>
        </p:spPr>
      </p:pic>
      <p:sp>
        <p:nvSpPr>
          <p:cNvPr id="11" name="Rectangle 10">
            <a:hlinkClick r:id="rId3" action="ppaction://hlinksldjump"/>
          </p:cNvPr>
          <p:cNvSpPr/>
          <p:nvPr/>
        </p:nvSpPr>
        <p:spPr>
          <a:xfrm>
            <a:off x="1907704" y="35483"/>
            <a:ext cx="1440160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Sequences</a:t>
            </a:r>
          </a:p>
        </p:txBody>
      </p:sp>
      <p:sp>
        <p:nvSpPr>
          <p:cNvPr id="14" name="Rectangle 13">
            <a:hlinkClick r:id="rId4" action="ppaction://hlinksldjump"/>
          </p:cNvPr>
          <p:cNvSpPr/>
          <p:nvPr/>
        </p:nvSpPr>
        <p:spPr>
          <a:xfrm>
            <a:off x="4283968" y="35482"/>
            <a:ext cx="187220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June 2017 3H Q22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15" name="Straight Arrow Connector 14"/>
          <p:cNvCxnSpPr>
            <a:stCxn id="11" idx="3"/>
            <a:endCxn id="14" idx="1"/>
          </p:cNvCxnSpPr>
          <p:nvPr/>
        </p:nvCxnSpPr>
        <p:spPr>
          <a:xfrm flipV="1">
            <a:off x="3347864" y="184069"/>
            <a:ext cx="936104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6" name="Picture 1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368660"/>
            <a:ext cx="648072" cy="648072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23528" y="1196752"/>
            <a:ext cx="8496944" cy="23480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64783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36960" y="565052"/>
            <a:ext cx="6567488" cy="5960292"/>
          </a:xfrm>
          <a:prstGeom prst="rect">
            <a:avLst/>
          </a:prstGeom>
        </p:spPr>
      </p:pic>
      <p:pic>
        <p:nvPicPr>
          <p:cNvPr id="6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6512" y="5735569"/>
            <a:ext cx="1197768" cy="1197768"/>
          </a:xfrm>
          <a:prstGeom prst="rect">
            <a:avLst/>
          </a:prstGeom>
          <a:noFill/>
        </p:spPr>
      </p:pic>
      <p:sp>
        <p:nvSpPr>
          <p:cNvPr id="13" name="Rectangle 12"/>
          <p:cNvSpPr/>
          <p:nvPr/>
        </p:nvSpPr>
        <p:spPr>
          <a:xfrm>
            <a:off x="2036960" y="481241"/>
            <a:ext cx="6567488" cy="604410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A</a:t>
            </a:r>
          </a:p>
        </p:txBody>
      </p:sp>
      <p:sp>
        <p:nvSpPr>
          <p:cNvPr id="14" name="Rectangle 13">
            <a:hlinkClick r:id="rId4" action="ppaction://hlinksldjump"/>
          </p:cNvPr>
          <p:cNvSpPr/>
          <p:nvPr/>
        </p:nvSpPr>
        <p:spPr>
          <a:xfrm>
            <a:off x="1907704" y="35483"/>
            <a:ext cx="1440160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Sequences</a:t>
            </a:r>
          </a:p>
        </p:txBody>
      </p:sp>
      <p:sp>
        <p:nvSpPr>
          <p:cNvPr id="20" name="Rectangle 19">
            <a:hlinkClick r:id="rId5" action="ppaction://hlinksldjump"/>
          </p:cNvPr>
          <p:cNvSpPr/>
          <p:nvPr/>
        </p:nvSpPr>
        <p:spPr>
          <a:xfrm>
            <a:off x="4283968" y="35482"/>
            <a:ext cx="187220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June 2017 3H Q22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21" name="Straight Arrow Connector 20"/>
          <p:cNvCxnSpPr>
            <a:stCxn id="14" idx="3"/>
            <a:endCxn id="20" idx="1"/>
          </p:cNvCxnSpPr>
          <p:nvPr/>
        </p:nvCxnSpPr>
        <p:spPr>
          <a:xfrm flipV="1">
            <a:off x="3347864" y="184069"/>
            <a:ext cx="936104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2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115616" y="5903486"/>
            <a:ext cx="1296144" cy="86193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6096566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5616" y="764704"/>
            <a:ext cx="6912768" cy="4150854"/>
          </a:xfrm>
          <a:prstGeom prst="rect">
            <a:avLst/>
          </a:prstGeom>
        </p:spPr>
      </p:pic>
      <p:pic>
        <p:nvPicPr>
          <p:cNvPr id="6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6512" y="5735569"/>
            <a:ext cx="1197768" cy="1197768"/>
          </a:xfrm>
          <a:prstGeom prst="rect">
            <a:avLst/>
          </a:prstGeom>
          <a:noFill/>
        </p:spPr>
      </p:pic>
      <p:sp>
        <p:nvSpPr>
          <p:cNvPr id="13" name="Rectangle 12"/>
          <p:cNvSpPr/>
          <p:nvPr/>
        </p:nvSpPr>
        <p:spPr>
          <a:xfrm>
            <a:off x="1115616" y="764703"/>
            <a:ext cx="6912768" cy="415085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A Alternative &amp; notes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14" name="Rectangle 13">
            <a:hlinkClick r:id="rId4" action="ppaction://hlinksldjump"/>
          </p:cNvPr>
          <p:cNvSpPr/>
          <p:nvPr/>
        </p:nvSpPr>
        <p:spPr>
          <a:xfrm>
            <a:off x="1907704" y="35483"/>
            <a:ext cx="1440160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Sequences</a:t>
            </a:r>
          </a:p>
        </p:txBody>
      </p:sp>
      <p:sp>
        <p:nvSpPr>
          <p:cNvPr id="20" name="Rectangle 19">
            <a:hlinkClick r:id="rId5" action="ppaction://hlinksldjump"/>
          </p:cNvPr>
          <p:cNvSpPr/>
          <p:nvPr/>
        </p:nvSpPr>
        <p:spPr>
          <a:xfrm>
            <a:off x="4283968" y="35482"/>
            <a:ext cx="187220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June 2017 3H Q22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21" name="Straight Arrow Connector 20"/>
          <p:cNvCxnSpPr>
            <a:stCxn id="14" idx="3"/>
            <a:endCxn id="20" idx="1"/>
          </p:cNvCxnSpPr>
          <p:nvPr/>
        </p:nvCxnSpPr>
        <p:spPr>
          <a:xfrm flipV="1">
            <a:off x="3347864" y="184069"/>
            <a:ext cx="936104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787320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504" y="5903486"/>
            <a:ext cx="1296144" cy="861935"/>
          </a:xfrm>
          <a:prstGeom prst="rect">
            <a:avLst/>
          </a:prstGeom>
          <a:noFill/>
        </p:spPr>
      </p:pic>
      <p:sp>
        <p:nvSpPr>
          <p:cNvPr id="11" name="Rectangle 10">
            <a:hlinkClick r:id="rId3" action="ppaction://hlinksldjump"/>
          </p:cNvPr>
          <p:cNvSpPr/>
          <p:nvPr/>
        </p:nvSpPr>
        <p:spPr>
          <a:xfrm>
            <a:off x="1907704" y="35483"/>
            <a:ext cx="1440160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Sequences</a:t>
            </a:r>
          </a:p>
        </p:txBody>
      </p:sp>
      <p:sp>
        <p:nvSpPr>
          <p:cNvPr id="14" name="Rectangle 13">
            <a:hlinkClick r:id="rId4" action="ppaction://hlinksldjump"/>
          </p:cNvPr>
          <p:cNvSpPr/>
          <p:nvPr/>
        </p:nvSpPr>
        <p:spPr>
          <a:xfrm>
            <a:off x="4283968" y="35482"/>
            <a:ext cx="187220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Nov 2017 2H Q10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15" name="Straight Arrow Connector 14"/>
          <p:cNvCxnSpPr>
            <a:stCxn id="11" idx="3"/>
            <a:endCxn id="14" idx="1"/>
          </p:cNvCxnSpPr>
          <p:nvPr/>
        </p:nvCxnSpPr>
        <p:spPr>
          <a:xfrm flipV="1">
            <a:off x="3347864" y="184069"/>
            <a:ext cx="936104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6" name="Picture 1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368660"/>
            <a:ext cx="648072" cy="648072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23528" y="1268760"/>
            <a:ext cx="8496944" cy="19977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44188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5536" y="1124744"/>
            <a:ext cx="8352928" cy="3233004"/>
          </a:xfrm>
          <a:prstGeom prst="rect">
            <a:avLst/>
          </a:prstGeom>
        </p:spPr>
      </p:pic>
      <p:pic>
        <p:nvPicPr>
          <p:cNvPr id="6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6512" y="5735569"/>
            <a:ext cx="1197768" cy="1197768"/>
          </a:xfrm>
          <a:prstGeom prst="rect">
            <a:avLst/>
          </a:prstGeom>
          <a:noFill/>
        </p:spPr>
      </p:pic>
      <p:sp>
        <p:nvSpPr>
          <p:cNvPr id="13" name="Rectangle 12"/>
          <p:cNvSpPr/>
          <p:nvPr/>
        </p:nvSpPr>
        <p:spPr>
          <a:xfrm>
            <a:off x="395536" y="1124743"/>
            <a:ext cx="8352928" cy="323300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A 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16" name="Rectangle 15">
            <a:hlinkClick r:id="rId4" action="ppaction://hlinksldjump"/>
          </p:cNvPr>
          <p:cNvSpPr/>
          <p:nvPr/>
        </p:nvSpPr>
        <p:spPr>
          <a:xfrm>
            <a:off x="1907704" y="35483"/>
            <a:ext cx="1440160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Sequences</a:t>
            </a:r>
          </a:p>
        </p:txBody>
      </p:sp>
      <p:sp>
        <p:nvSpPr>
          <p:cNvPr id="18" name="Rectangle 17">
            <a:hlinkClick r:id="rId5" action="ppaction://hlinksldjump"/>
          </p:cNvPr>
          <p:cNvSpPr/>
          <p:nvPr/>
        </p:nvSpPr>
        <p:spPr>
          <a:xfrm>
            <a:off x="4283968" y="35482"/>
            <a:ext cx="187220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Nov 2017 2H Q10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22" name="Straight Arrow Connector 21"/>
          <p:cNvCxnSpPr>
            <a:stCxn id="16" idx="3"/>
            <a:endCxn id="18" idx="1"/>
          </p:cNvCxnSpPr>
          <p:nvPr/>
        </p:nvCxnSpPr>
        <p:spPr>
          <a:xfrm flipV="1">
            <a:off x="3347864" y="184069"/>
            <a:ext cx="936104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135553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504" y="5903486"/>
            <a:ext cx="1296144" cy="861935"/>
          </a:xfrm>
          <a:prstGeom prst="rect">
            <a:avLst/>
          </a:prstGeom>
          <a:noFill/>
        </p:spPr>
      </p:pic>
      <p:sp>
        <p:nvSpPr>
          <p:cNvPr id="11" name="Rectangle 10">
            <a:hlinkClick r:id="rId3" action="ppaction://hlinksldjump"/>
          </p:cNvPr>
          <p:cNvSpPr/>
          <p:nvPr/>
        </p:nvSpPr>
        <p:spPr>
          <a:xfrm>
            <a:off x="1907704" y="35483"/>
            <a:ext cx="1440160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Sequences</a:t>
            </a:r>
          </a:p>
        </p:txBody>
      </p:sp>
      <p:sp>
        <p:nvSpPr>
          <p:cNvPr id="14" name="Rectangle 13">
            <a:hlinkClick r:id="rId4" action="ppaction://hlinksldjump"/>
          </p:cNvPr>
          <p:cNvSpPr/>
          <p:nvPr/>
        </p:nvSpPr>
        <p:spPr>
          <a:xfrm>
            <a:off x="4283968" y="35482"/>
            <a:ext cx="187220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Nov 2017 2H Q14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15" name="Straight Arrow Connector 14"/>
          <p:cNvCxnSpPr>
            <a:stCxn id="11" idx="3"/>
            <a:endCxn id="14" idx="1"/>
          </p:cNvCxnSpPr>
          <p:nvPr/>
        </p:nvCxnSpPr>
        <p:spPr>
          <a:xfrm flipV="1">
            <a:off x="3347864" y="184069"/>
            <a:ext cx="936104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6" name="Picture 1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368660"/>
            <a:ext cx="648072" cy="648072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195736" y="524053"/>
            <a:ext cx="4752528" cy="3939828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195736" y="4484434"/>
            <a:ext cx="4752528" cy="23289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62208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03648" y="404665"/>
            <a:ext cx="7632848" cy="5747169"/>
          </a:xfrm>
          <a:prstGeom prst="rect">
            <a:avLst/>
          </a:prstGeom>
        </p:spPr>
      </p:pic>
      <p:sp>
        <p:nvSpPr>
          <p:cNvPr id="13" name="Rectangle 12"/>
          <p:cNvSpPr/>
          <p:nvPr/>
        </p:nvSpPr>
        <p:spPr>
          <a:xfrm>
            <a:off x="1403648" y="404665"/>
            <a:ext cx="7632848" cy="574716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A 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12" name="Rectangle 11">
            <a:hlinkClick r:id="rId3" action="ppaction://hlinksldjump"/>
          </p:cNvPr>
          <p:cNvSpPr/>
          <p:nvPr/>
        </p:nvSpPr>
        <p:spPr>
          <a:xfrm>
            <a:off x="1907704" y="35483"/>
            <a:ext cx="1440160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Sequences</a:t>
            </a:r>
          </a:p>
        </p:txBody>
      </p:sp>
      <p:sp>
        <p:nvSpPr>
          <p:cNvPr id="19" name="Rectangle 18">
            <a:hlinkClick r:id="rId4" action="ppaction://hlinksldjump"/>
          </p:cNvPr>
          <p:cNvSpPr/>
          <p:nvPr/>
        </p:nvSpPr>
        <p:spPr>
          <a:xfrm>
            <a:off x="4283968" y="35482"/>
            <a:ext cx="187220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Nov 2017 2H Q14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20" name="Straight Arrow Connector 19"/>
          <p:cNvCxnSpPr>
            <a:stCxn id="12" idx="3"/>
            <a:endCxn id="19" idx="1"/>
          </p:cNvCxnSpPr>
          <p:nvPr/>
        </p:nvCxnSpPr>
        <p:spPr>
          <a:xfrm flipV="1">
            <a:off x="3347864" y="184069"/>
            <a:ext cx="936104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-36512" y="5735569"/>
            <a:ext cx="1197768" cy="1197768"/>
          </a:xfrm>
          <a:prstGeom prst="rect">
            <a:avLst/>
          </a:prstGeom>
          <a:noFill/>
        </p:spPr>
      </p:pic>
      <p:pic>
        <p:nvPicPr>
          <p:cNvPr id="21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043608" y="5951371"/>
            <a:ext cx="1224136" cy="81405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4931698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70250" y="404664"/>
            <a:ext cx="5942110" cy="6336704"/>
          </a:xfrm>
          <a:prstGeom prst="rect">
            <a:avLst/>
          </a:prstGeom>
        </p:spPr>
      </p:pic>
      <p:sp>
        <p:nvSpPr>
          <p:cNvPr id="13" name="Rectangle 12"/>
          <p:cNvSpPr/>
          <p:nvPr/>
        </p:nvSpPr>
        <p:spPr>
          <a:xfrm>
            <a:off x="1870250" y="404665"/>
            <a:ext cx="5942110" cy="633670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B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12" name="Rectangle 11">
            <a:hlinkClick r:id="rId3" action="ppaction://hlinksldjump"/>
          </p:cNvPr>
          <p:cNvSpPr/>
          <p:nvPr/>
        </p:nvSpPr>
        <p:spPr>
          <a:xfrm>
            <a:off x="1907704" y="35483"/>
            <a:ext cx="1440160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Sequences</a:t>
            </a:r>
          </a:p>
        </p:txBody>
      </p:sp>
      <p:sp>
        <p:nvSpPr>
          <p:cNvPr id="19" name="Rectangle 18">
            <a:hlinkClick r:id="rId4" action="ppaction://hlinksldjump"/>
          </p:cNvPr>
          <p:cNvSpPr/>
          <p:nvPr/>
        </p:nvSpPr>
        <p:spPr>
          <a:xfrm>
            <a:off x="4283968" y="35482"/>
            <a:ext cx="187220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Nov 2017 2H Q14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20" name="Straight Arrow Connector 19"/>
          <p:cNvCxnSpPr>
            <a:stCxn id="12" idx="3"/>
            <a:endCxn id="19" idx="1"/>
          </p:cNvCxnSpPr>
          <p:nvPr/>
        </p:nvCxnSpPr>
        <p:spPr>
          <a:xfrm flipV="1">
            <a:off x="3347864" y="184069"/>
            <a:ext cx="936104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-36512" y="5735569"/>
            <a:ext cx="1197768" cy="1197768"/>
          </a:xfrm>
          <a:prstGeom prst="rect">
            <a:avLst/>
          </a:prstGeom>
          <a:noFill/>
        </p:spPr>
      </p:pic>
      <p:pic>
        <p:nvPicPr>
          <p:cNvPr id="21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043608" y="5951371"/>
            <a:ext cx="1224136" cy="81405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7984034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505" y="2716148"/>
            <a:ext cx="8928990" cy="4097228"/>
          </a:xfrm>
          <a:prstGeom prst="rect">
            <a:avLst/>
          </a:prstGeom>
        </p:spPr>
      </p:pic>
      <p:pic>
        <p:nvPicPr>
          <p:cNvPr id="8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7504" y="5903486"/>
            <a:ext cx="1296144" cy="861935"/>
          </a:xfrm>
          <a:prstGeom prst="rect">
            <a:avLst/>
          </a:prstGeom>
          <a:noFill/>
        </p:spPr>
      </p:pic>
      <p:sp>
        <p:nvSpPr>
          <p:cNvPr id="11" name="Rectangle 10">
            <a:hlinkClick r:id="rId4" action="ppaction://hlinksldjump"/>
          </p:cNvPr>
          <p:cNvSpPr/>
          <p:nvPr/>
        </p:nvSpPr>
        <p:spPr>
          <a:xfrm>
            <a:off x="1907704" y="35483"/>
            <a:ext cx="1440160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Sequences</a:t>
            </a:r>
          </a:p>
        </p:txBody>
      </p:sp>
      <p:sp>
        <p:nvSpPr>
          <p:cNvPr id="14" name="Rectangle 13">
            <a:hlinkClick r:id="rId5" action="ppaction://hlinksldjump"/>
          </p:cNvPr>
          <p:cNvSpPr/>
          <p:nvPr/>
        </p:nvSpPr>
        <p:spPr>
          <a:xfrm>
            <a:off x="4283968" y="35482"/>
            <a:ext cx="187220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SAM 1H Q9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15" name="Straight Arrow Connector 14"/>
          <p:cNvCxnSpPr>
            <a:stCxn id="11" idx="3"/>
            <a:endCxn id="14" idx="1"/>
          </p:cNvCxnSpPr>
          <p:nvPr/>
        </p:nvCxnSpPr>
        <p:spPr>
          <a:xfrm flipV="1">
            <a:off x="3347864" y="184069"/>
            <a:ext cx="936104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Picture 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7504" y="1052736"/>
            <a:ext cx="8928992" cy="2890388"/>
          </a:xfrm>
          <a:prstGeom prst="rect">
            <a:avLst/>
          </a:prstGeom>
        </p:spPr>
      </p:pic>
      <p:grpSp>
        <p:nvGrpSpPr>
          <p:cNvPr id="16" name="Group 15"/>
          <p:cNvGrpSpPr/>
          <p:nvPr/>
        </p:nvGrpSpPr>
        <p:grpSpPr>
          <a:xfrm>
            <a:off x="107504" y="368660"/>
            <a:ext cx="648072" cy="648072"/>
            <a:chOff x="107504" y="368660"/>
            <a:chExt cx="648072" cy="648072"/>
          </a:xfrm>
        </p:grpSpPr>
        <p:pic>
          <p:nvPicPr>
            <p:cNvPr id="18" name="Picture 17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7504" y="368660"/>
              <a:ext cx="648072" cy="648072"/>
            </a:xfrm>
            <a:prstGeom prst="rect">
              <a:avLst/>
            </a:prstGeom>
          </p:spPr>
        </p:pic>
        <p:cxnSp>
          <p:nvCxnSpPr>
            <p:cNvPr id="19" name="Straight Connector 18"/>
            <p:cNvCxnSpPr/>
            <p:nvPr/>
          </p:nvCxnSpPr>
          <p:spPr>
            <a:xfrm flipV="1">
              <a:off x="107504" y="368660"/>
              <a:ext cx="648072" cy="648072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7668861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9553" y="1196752"/>
            <a:ext cx="8064894" cy="3426536"/>
          </a:xfrm>
          <a:prstGeom prst="rect">
            <a:avLst/>
          </a:prstGeom>
        </p:spPr>
      </p:pic>
      <p:sp>
        <p:nvSpPr>
          <p:cNvPr id="13" name="Rectangle 12"/>
          <p:cNvSpPr/>
          <p:nvPr/>
        </p:nvSpPr>
        <p:spPr>
          <a:xfrm>
            <a:off x="539553" y="1196751"/>
            <a:ext cx="8064894" cy="342653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B notes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12" name="Rectangle 11">
            <a:hlinkClick r:id="rId3" action="ppaction://hlinksldjump"/>
          </p:cNvPr>
          <p:cNvSpPr/>
          <p:nvPr/>
        </p:nvSpPr>
        <p:spPr>
          <a:xfrm>
            <a:off x="1907704" y="35483"/>
            <a:ext cx="1440160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Sequences</a:t>
            </a:r>
          </a:p>
        </p:txBody>
      </p:sp>
      <p:sp>
        <p:nvSpPr>
          <p:cNvPr id="19" name="Rectangle 18">
            <a:hlinkClick r:id="rId4" action="ppaction://hlinksldjump"/>
          </p:cNvPr>
          <p:cNvSpPr/>
          <p:nvPr/>
        </p:nvSpPr>
        <p:spPr>
          <a:xfrm>
            <a:off x="4283968" y="35482"/>
            <a:ext cx="187220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Nov 2017 2H Q14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20" name="Straight Arrow Connector 19"/>
          <p:cNvCxnSpPr>
            <a:stCxn id="12" idx="3"/>
            <a:endCxn id="19" idx="1"/>
          </p:cNvCxnSpPr>
          <p:nvPr/>
        </p:nvCxnSpPr>
        <p:spPr>
          <a:xfrm flipV="1">
            <a:off x="3347864" y="184069"/>
            <a:ext cx="936104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-36512" y="5735569"/>
            <a:ext cx="1197768" cy="119776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3721752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504" y="5903486"/>
            <a:ext cx="1296144" cy="861935"/>
          </a:xfrm>
          <a:prstGeom prst="rect">
            <a:avLst/>
          </a:prstGeom>
          <a:noFill/>
        </p:spPr>
      </p:pic>
      <p:sp>
        <p:nvSpPr>
          <p:cNvPr id="11" name="Rectangle 10">
            <a:hlinkClick r:id="rId3" action="ppaction://hlinksldjump"/>
          </p:cNvPr>
          <p:cNvSpPr/>
          <p:nvPr/>
        </p:nvSpPr>
        <p:spPr>
          <a:xfrm>
            <a:off x="1907704" y="35483"/>
            <a:ext cx="1440160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Sequences</a:t>
            </a:r>
          </a:p>
        </p:txBody>
      </p:sp>
      <p:sp>
        <p:nvSpPr>
          <p:cNvPr id="14" name="Rectangle 13">
            <a:hlinkClick r:id="rId4" action="ppaction://hlinksldjump"/>
          </p:cNvPr>
          <p:cNvSpPr/>
          <p:nvPr/>
        </p:nvSpPr>
        <p:spPr>
          <a:xfrm>
            <a:off x="4283968" y="35482"/>
            <a:ext cx="187220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Nov 2017 </a:t>
            </a:r>
            <a:r>
              <a:rPr lang="en-GB" sz="1400" b="1" dirty="0">
                <a:latin typeface="Comic Sans MS" panose="030F0702030302020204" pitchFamily="66" charset="0"/>
              </a:rPr>
              <a:t>3</a:t>
            </a:r>
            <a:r>
              <a:rPr lang="en-GB" sz="1400" b="1" dirty="0" smtClean="0">
                <a:latin typeface="Comic Sans MS" panose="030F0702030302020204" pitchFamily="66" charset="0"/>
              </a:rPr>
              <a:t>H Q3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15" name="Straight Arrow Connector 14"/>
          <p:cNvCxnSpPr>
            <a:stCxn id="11" idx="3"/>
            <a:endCxn id="14" idx="1"/>
          </p:cNvCxnSpPr>
          <p:nvPr/>
        </p:nvCxnSpPr>
        <p:spPr>
          <a:xfrm flipV="1">
            <a:off x="3347864" y="184069"/>
            <a:ext cx="936104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6" name="Picture 1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368660"/>
            <a:ext cx="648072" cy="648072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23528" y="1412776"/>
            <a:ext cx="8496944" cy="18412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2833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9554" y="2348880"/>
            <a:ext cx="8064892" cy="922428"/>
          </a:xfrm>
          <a:prstGeom prst="rect">
            <a:avLst/>
          </a:prstGeom>
        </p:spPr>
      </p:pic>
      <p:sp>
        <p:nvSpPr>
          <p:cNvPr id="13" name="Rectangle 12"/>
          <p:cNvSpPr/>
          <p:nvPr/>
        </p:nvSpPr>
        <p:spPr>
          <a:xfrm>
            <a:off x="539553" y="2348878"/>
            <a:ext cx="8064894" cy="92243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A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pic>
        <p:nvPicPr>
          <p:cNvPr id="6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6512" y="5735569"/>
            <a:ext cx="1197768" cy="1197768"/>
          </a:xfrm>
          <a:prstGeom prst="rect">
            <a:avLst/>
          </a:prstGeom>
          <a:noFill/>
        </p:spPr>
      </p:pic>
      <p:sp>
        <p:nvSpPr>
          <p:cNvPr id="16" name="Rectangle 15">
            <a:hlinkClick r:id="rId4" action="ppaction://hlinksldjump"/>
          </p:cNvPr>
          <p:cNvSpPr/>
          <p:nvPr/>
        </p:nvSpPr>
        <p:spPr>
          <a:xfrm>
            <a:off x="1907704" y="35483"/>
            <a:ext cx="1440160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Sequences</a:t>
            </a:r>
          </a:p>
        </p:txBody>
      </p:sp>
      <p:sp>
        <p:nvSpPr>
          <p:cNvPr id="18" name="Rectangle 17">
            <a:hlinkClick r:id="rId5" action="ppaction://hlinksldjump"/>
          </p:cNvPr>
          <p:cNvSpPr/>
          <p:nvPr/>
        </p:nvSpPr>
        <p:spPr>
          <a:xfrm>
            <a:off x="4283968" y="35482"/>
            <a:ext cx="187220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Nov 2017 </a:t>
            </a:r>
            <a:r>
              <a:rPr lang="en-GB" sz="1400" b="1" dirty="0">
                <a:latin typeface="Comic Sans MS" panose="030F0702030302020204" pitchFamily="66" charset="0"/>
              </a:rPr>
              <a:t>3</a:t>
            </a:r>
            <a:r>
              <a:rPr lang="en-GB" sz="1400" b="1" dirty="0" smtClean="0">
                <a:latin typeface="Comic Sans MS" panose="030F0702030302020204" pitchFamily="66" charset="0"/>
              </a:rPr>
              <a:t>H Q3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21" name="Straight Arrow Connector 20"/>
          <p:cNvCxnSpPr>
            <a:stCxn id="16" idx="3"/>
            <a:endCxn id="18" idx="1"/>
          </p:cNvCxnSpPr>
          <p:nvPr/>
        </p:nvCxnSpPr>
        <p:spPr>
          <a:xfrm flipV="1">
            <a:off x="3347864" y="184069"/>
            <a:ext cx="936104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017169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5576" y="4509120"/>
            <a:ext cx="7632848" cy="1726158"/>
          </a:xfrm>
          <a:prstGeom prst="rect">
            <a:avLst/>
          </a:prstGeom>
        </p:spPr>
      </p:pic>
      <p:pic>
        <p:nvPicPr>
          <p:cNvPr id="8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7504" y="5903486"/>
            <a:ext cx="1296144" cy="861935"/>
          </a:xfrm>
          <a:prstGeom prst="rect">
            <a:avLst/>
          </a:prstGeom>
          <a:noFill/>
        </p:spPr>
      </p:pic>
      <p:sp>
        <p:nvSpPr>
          <p:cNvPr id="11" name="Rectangle 10">
            <a:hlinkClick r:id="rId4" action="ppaction://hlinksldjump"/>
          </p:cNvPr>
          <p:cNvSpPr/>
          <p:nvPr/>
        </p:nvSpPr>
        <p:spPr>
          <a:xfrm>
            <a:off x="1907704" y="35483"/>
            <a:ext cx="1440160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Sequences</a:t>
            </a:r>
          </a:p>
        </p:txBody>
      </p:sp>
      <p:sp>
        <p:nvSpPr>
          <p:cNvPr id="14" name="Rectangle 13">
            <a:hlinkClick r:id="rId5" action="ppaction://hlinksldjump"/>
          </p:cNvPr>
          <p:cNvSpPr/>
          <p:nvPr/>
        </p:nvSpPr>
        <p:spPr>
          <a:xfrm>
            <a:off x="4283968" y="35482"/>
            <a:ext cx="187220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May 2018 1H Q14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15" name="Straight Arrow Connector 14"/>
          <p:cNvCxnSpPr>
            <a:stCxn id="11" idx="3"/>
            <a:endCxn id="14" idx="1"/>
          </p:cNvCxnSpPr>
          <p:nvPr/>
        </p:nvCxnSpPr>
        <p:spPr>
          <a:xfrm flipV="1">
            <a:off x="3347864" y="184069"/>
            <a:ext cx="936104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3" name="Group 12"/>
          <p:cNvGrpSpPr/>
          <p:nvPr/>
        </p:nvGrpSpPr>
        <p:grpSpPr>
          <a:xfrm>
            <a:off x="107504" y="368660"/>
            <a:ext cx="648072" cy="648072"/>
            <a:chOff x="107504" y="368660"/>
            <a:chExt cx="648072" cy="648072"/>
          </a:xfrm>
        </p:grpSpPr>
        <p:pic>
          <p:nvPicPr>
            <p:cNvPr id="18" name="Picture 17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7504" y="368660"/>
              <a:ext cx="648072" cy="648072"/>
            </a:xfrm>
            <a:prstGeom prst="rect">
              <a:avLst/>
            </a:prstGeom>
          </p:spPr>
        </p:pic>
        <p:cxnSp>
          <p:nvCxnSpPr>
            <p:cNvPr id="19" name="Straight Connector 18"/>
            <p:cNvCxnSpPr/>
            <p:nvPr/>
          </p:nvCxnSpPr>
          <p:spPr>
            <a:xfrm flipV="1">
              <a:off x="107504" y="368660"/>
              <a:ext cx="648072" cy="648072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3" name="Picture 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55576" y="533790"/>
            <a:ext cx="7632848" cy="39753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82023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47664" y="485816"/>
            <a:ext cx="7200800" cy="6255552"/>
          </a:xfrm>
          <a:prstGeom prst="rect">
            <a:avLst/>
          </a:prstGeom>
        </p:spPr>
      </p:pic>
      <p:sp>
        <p:nvSpPr>
          <p:cNvPr id="13" name="Rectangle 12"/>
          <p:cNvSpPr/>
          <p:nvPr/>
        </p:nvSpPr>
        <p:spPr>
          <a:xfrm>
            <a:off x="1547663" y="481241"/>
            <a:ext cx="7200801" cy="626012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A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pic>
        <p:nvPicPr>
          <p:cNvPr id="6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6512" y="5735569"/>
            <a:ext cx="1197768" cy="1197768"/>
          </a:xfrm>
          <a:prstGeom prst="rect">
            <a:avLst/>
          </a:prstGeom>
          <a:noFill/>
        </p:spPr>
      </p:pic>
      <p:sp>
        <p:nvSpPr>
          <p:cNvPr id="12" name="Rectangle 11">
            <a:hlinkClick r:id="rId4" action="ppaction://hlinksldjump"/>
          </p:cNvPr>
          <p:cNvSpPr/>
          <p:nvPr/>
        </p:nvSpPr>
        <p:spPr>
          <a:xfrm>
            <a:off x="1907704" y="35483"/>
            <a:ext cx="1440160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Sequences</a:t>
            </a:r>
          </a:p>
        </p:txBody>
      </p:sp>
      <p:sp>
        <p:nvSpPr>
          <p:cNvPr id="19" name="Rectangle 18">
            <a:hlinkClick r:id="rId5" action="ppaction://hlinksldjump"/>
          </p:cNvPr>
          <p:cNvSpPr/>
          <p:nvPr/>
        </p:nvSpPr>
        <p:spPr>
          <a:xfrm>
            <a:off x="4283968" y="35482"/>
            <a:ext cx="187220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May 2018 1H Q14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20" name="Straight Arrow Connector 19"/>
          <p:cNvCxnSpPr>
            <a:stCxn id="12" idx="3"/>
            <a:endCxn id="19" idx="1"/>
          </p:cNvCxnSpPr>
          <p:nvPr/>
        </p:nvCxnSpPr>
        <p:spPr>
          <a:xfrm flipV="1">
            <a:off x="3347864" y="184069"/>
            <a:ext cx="936104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2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043608" y="5903486"/>
            <a:ext cx="1296144" cy="86193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3738381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89720" y="550739"/>
            <a:ext cx="6410672" cy="5756522"/>
          </a:xfrm>
          <a:prstGeom prst="rect">
            <a:avLst/>
          </a:prstGeom>
        </p:spPr>
      </p:pic>
      <p:sp>
        <p:nvSpPr>
          <p:cNvPr id="13" name="Rectangle 12"/>
          <p:cNvSpPr/>
          <p:nvPr/>
        </p:nvSpPr>
        <p:spPr>
          <a:xfrm>
            <a:off x="1689720" y="550737"/>
            <a:ext cx="6410672" cy="575652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B</a:t>
            </a:r>
          </a:p>
        </p:txBody>
      </p:sp>
      <p:pic>
        <p:nvPicPr>
          <p:cNvPr id="6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6512" y="5735569"/>
            <a:ext cx="1197768" cy="1197768"/>
          </a:xfrm>
          <a:prstGeom prst="rect">
            <a:avLst/>
          </a:prstGeom>
          <a:noFill/>
        </p:spPr>
      </p:pic>
      <p:sp>
        <p:nvSpPr>
          <p:cNvPr id="12" name="Rectangle 11">
            <a:hlinkClick r:id="rId4" action="ppaction://hlinksldjump"/>
          </p:cNvPr>
          <p:cNvSpPr/>
          <p:nvPr/>
        </p:nvSpPr>
        <p:spPr>
          <a:xfrm>
            <a:off x="1907704" y="35483"/>
            <a:ext cx="1440160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Sequences</a:t>
            </a:r>
          </a:p>
        </p:txBody>
      </p:sp>
      <p:sp>
        <p:nvSpPr>
          <p:cNvPr id="19" name="Rectangle 18">
            <a:hlinkClick r:id="rId5" action="ppaction://hlinksldjump"/>
          </p:cNvPr>
          <p:cNvSpPr/>
          <p:nvPr/>
        </p:nvSpPr>
        <p:spPr>
          <a:xfrm>
            <a:off x="4283968" y="35482"/>
            <a:ext cx="187220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May 2018 1H Q14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20" name="Straight Arrow Connector 19"/>
          <p:cNvCxnSpPr>
            <a:stCxn id="12" idx="3"/>
            <a:endCxn id="19" idx="1"/>
          </p:cNvCxnSpPr>
          <p:nvPr/>
        </p:nvCxnSpPr>
        <p:spPr>
          <a:xfrm flipV="1">
            <a:off x="3347864" y="184069"/>
            <a:ext cx="936104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2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043608" y="5903486"/>
            <a:ext cx="1296144" cy="86193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6963186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7544" y="764704"/>
            <a:ext cx="8208912" cy="4430512"/>
          </a:xfrm>
          <a:prstGeom prst="rect">
            <a:avLst/>
          </a:prstGeom>
        </p:spPr>
      </p:pic>
      <p:sp>
        <p:nvSpPr>
          <p:cNvPr id="13" name="Rectangle 12"/>
          <p:cNvSpPr/>
          <p:nvPr/>
        </p:nvSpPr>
        <p:spPr>
          <a:xfrm>
            <a:off x="467544" y="724423"/>
            <a:ext cx="8208912" cy="447079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B Alternative 3 &amp; notes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pic>
        <p:nvPicPr>
          <p:cNvPr id="6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6512" y="5735569"/>
            <a:ext cx="1197768" cy="1197768"/>
          </a:xfrm>
          <a:prstGeom prst="rect">
            <a:avLst/>
          </a:prstGeom>
          <a:noFill/>
        </p:spPr>
      </p:pic>
      <p:sp>
        <p:nvSpPr>
          <p:cNvPr id="12" name="Rectangle 11">
            <a:hlinkClick r:id="rId4" action="ppaction://hlinksldjump"/>
          </p:cNvPr>
          <p:cNvSpPr/>
          <p:nvPr/>
        </p:nvSpPr>
        <p:spPr>
          <a:xfrm>
            <a:off x="1907704" y="35483"/>
            <a:ext cx="1440160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Sequences</a:t>
            </a:r>
          </a:p>
        </p:txBody>
      </p:sp>
      <p:sp>
        <p:nvSpPr>
          <p:cNvPr id="19" name="Rectangle 18">
            <a:hlinkClick r:id="rId5" action="ppaction://hlinksldjump"/>
          </p:cNvPr>
          <p:cNvSpPr/>
          <p:nvPr/>
        </p:nvSpPr>
        <p:spPr>
          <a:xfrm>
            <a:off x="4283968" y="35482"/>
            <a:ext cx="187220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May 2018 1H Q14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20" name="Straight Arrow Connector 19"/>
          <p:cNvCxnSpPr>
            <a:stCxn id="12" idx="3"/>
            <a:endCxn id="19" idx="1"/>
          </p:cNvCxnSpPr>
          <p:nvPr/>
        </p:nvCxnSpPr>
        <p:spPr>
          <a:xfrm flipV="1">
            <a:off x="3347864" y="184069"/>
            <a:ext cx="936104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247940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521" y="980728"/>
            <a:ext cx="8640958" cy="2724568"/>
          </a:xfrm>
          <a:prstGeom prst="rect">
            <a:avLst/>
          </a:prstGeom>
        </p:spPr>
      </p:pic>
      <p:pic>
        <p:nvPicPr>
          <p:cNvPr id="8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7504" y="5903486"/>
            <a:ext cx="1296144" cy="861935"/>
          </a:xfrm>
          <a:prstGeom prst="rect">
            <a:avLst/>
          </a:prstGeom>
          <a:noFill/>
        </p:spPr>
      </p:pic>
      <p:sp>
        <p:nvSpPr>
          <p:cNvPr id="11" name="Rectangle 10">
            <a:hlinkClick r:id="rId4" action="ppaction://hlinksldjump"/>
          </p:cNvPr>
          <p:cNvSpPr/>
          <p:nvPr/>
        </p:nvSpPr>
        <p:spPr>
          <a:xfrm>
            <a:off x="1907704" y="35483"/>
            <a:ext cx="1440160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Sequences</a:t>
            </a:r>
          </a:p>
        </p:txBody>
      </p:sp>
      <p:sp>
        <p:nvSpPr>
          <p:cNvPr id="14" name="Rectangle 13">
            <a:hlinkClick r:id="rId5" action="ppaction://hlinksldjump"/>
          </p:cNvPr>
          <p:cNvSpPr/>
          <p:nvPr/>
        </p:nvSpPr>
        <p:spPr>
          <a:xfrm>
            <a:off x="4283968" y="35482"/>
            <a:ext cx="187220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May 2018 1H Q20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15" name="Straight Arrow Connector 14"/>
          <p:cNvCxnSpPr>
            <a:stCxn id="11" idx="3"/>
            <a:endCxn id="14" idx="1"/>
          </p:cNvCxnSpPr>
          <p:nvPr/>
        </p:nvCxnSpPr>
        <p:spPr>
          <a:xfrm flipV="1">
            <a:off x="3347864" y="184069"/>
            <a:ext cx="936104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3" name="Group 12"/>
          <p:cNvGrpSpPr/>
          <p:nvPr/>
        </p:nvGrpSpPr>
        <p:grpSpPr>
          <a:xfrm>
            <a:off x="107504" y="368660"/>
            <a:ext cx="648072" cy="648072"/>
            <a:chOff x="107504" y="368660"/>
            <a:chExt cx="648072" cy="648072"/>
          </a:xfrm>
        </p:grpSpPr>
        <p:pic>
          <p:nvPicPr>
            <p:cNvPr id="18" name="Picture 17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7504" y="368660"/>
              <a:ext cx="648072" cy="648072"/>
            </a:xfrm>
            <a:prstGeom prst="rect">
              <a:avLst/>
            </a:prstGeom>
          </p:spPr>
        </p:pic>
        <p:cxnSp>
          <p:nvCxnSpPr>
            <p:cNvPr id="19" name="Straight Connector 18"/>
            <p:cNvCxnSpPr/>
            <p:nvPr/>
          </p:nvCxnSpPr>
          <p:spPr>
            <a:xfrm flipV="1">
              <a:off x="107504" y="368660"/>
              <a:ext cx="648072" cy="648072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151152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02064" y="404664"/>
            <a:ext cx="6539872" cy="6436884"/>
          </a:xfrm>
          <a:prstGeom prst="rect">
            <a:avLst/>
          </a:prstGeom>
        </p:spPr>
      </p:pic>
      <p:sp>
        <p:nvSpPr>
          <p:cNvPr id="13" name="Rectangle 12"/>
          <p:cNvSpPr/>
          <p:nvPr/>
        </p:nvSpPr>
        <p:spPr>
          <a:xfrm>
            <a:off x="1302065" y="404663"/>
            <a:ext cx="6539871" cy="643688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A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pic>
        <p:nvPicPr>
          <p:cNvPr id="6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6512" y="5735569"/>
            <a:ext cx="1197768" cy="1197768"/>
          </a:xfrm>
          <a:prstGeom prst="rect">
            <a:avLst/>
          </a:prstGeom>
          <a:noFill/>
        </p:spPr>
      </p:pic>
      <p:sp>
        <p:nvSpPr>
          <p:cNvPr id="16" name="Rectangle 15">
            <a:hlinkClick r:id="rId4" action="ppaction://hlinksldjump"/>
          </p:cNvPr>
          <p:cNvSpPr/>
          <p:nvPr/>
        </p:nvSpPr>
        <p:spPr>
          <a:xfrm>
            <a:off x="1907704" y="35483"/>
            <a:ext cx="1440160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Sequences</a:t>
            </a:r>
          </a:p>
        </p:txBody>
      </p:sp>
      <p:sp>
        <p:nvSpPr>
          <p:cNvPr id="18" name="Rectangle 17">
            <a:hlinkClick r:id="rId5" action="ppaction://hlinksldjump"/>
          </p:cNvPr>
          <p:cNvSpPr/>
          <p:nvPr/>
        </p:nvSpPr>
        <p:spPr>
          <a:xfrm>
            <a:off x="4283968" y="35482"/>
            <a:ext cx="187220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May 2018 1H Q20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21" name="Straight Arrow Connector 20"/>
          <p:cNvCxnSpPr>
            <a:stCxn id="16" idx="3"/>
            <a:endCxn id="18" idx="1"/>
          </p:cNvCxnSpPr>
          <p:nvPr/>
        </p:nvCxnSpPr>
        <p:spPr>
          <a:xfrm flipV="1">
            <a:off x="3347864" y="184069"/>
            <a:ext cx="936104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261690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28075" y="548680"/>
            <a:ext cx="6487850" cy="5760640"/>
          </a:xfrm>
          <a:prstGeom prst="rect">
            <a:avLst/>
          </a:prstGeom>
        </p:spPr>
      </p:pic>
      <p:pic>
        <p:nvPicPr>
          <p:cNvPr id="8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7504" y="5903486"/>
            <a:ext cx="1296144" cy="861935"/>
          </a:xfrm>
          <a:prstGeom prst="rect">
            <a:avLst/>
          </a:prstGeom>
          <a:noFill/>
        </p:spPr>
      </p:pic>
      <p:sp>
        <p:nvSpPr>
          <p:cNvPr id="11" name="Rectangle 10">
            <a:hlinkClick r:id="rId4" action="ppaction://hlinksldjump"/>
          </p:cNvPr>
          <p:cNvSpPr/>
          <p:nvPr/>
        </p:nvSpPr>
        <p:spPr>
          <a:xfrm>
            <a:off x="1907704" y="35483"/>
            <a:ext cx="1440160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Sequences</a:t>
            </a:r>
          </a:p>
        </p:txBody>
      </p:sp>
      <p:sp>
        <p:nvSpPr>
          <p:cNvPr id="14" name="Rectangle 13">
            <a:hlinkClick r:id="rId5" action="ppaction://hlinksldjump"/>
          </p:cNvPr>
          <p:cNvSpPr/>
          <p:nvPr/>
        </p:nvSpPr>
        <p:spPr>
          <a:xfrm>
            <a:off x="4283968" y="35482"/>
            <a:ext cx="187220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June 2018 2H Q5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15" name="Straight Arrow Connector 14"/>
          <p:cNvCxnSpPr>
            <a:stCxn id="11" idx="3"/>
            <a:endCxn id="14" idx="1"/>
          </p:cNvCxnSpPr>
          <p:nvPr/>
        </p:nvCxnSpPr>
        <p:spPr>
          <a:xfrm flipV="1">
            <a:off x="3347864" y="184069"/>
            <a:ext cx="936104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8" name="Picture 1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368660"/>
            <a:ext cx="648072" cy="6480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17455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2160" y="1700808"/>
            <a:ext cx="8439680" cy="2433874"/>
          </a:xfrm>
          <a:prstGeom prst="rect">
            <a:avLst/>
          </a:prstGeom>
        </p:spPr>
      </p:pic>
      <p:pic>
        <p:nvPicPr>
          <p:cNvPr id="6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6512" y="5735569"/>
            <a:ext cx="1197768" cy="1197768"/>
          </a:xfrm>
          <a:prstGeom prst="rect">
            <a:avLst/>
          </a:prstGeom>
          <a:noFill/>
        </p:spPr>
      </p:pic>
      <p:sp>
        <p:nvSpPr>
          <p:cNvPr id="13" name="Rectangle 12"/>
          <p:cNvSpPr/>
          <p:nvPr/>
        </p:nvSpPr>
        <p:spPr>
          <a:xfrm>
            <a:off x="352160" y="1700808"/>
            <a:ext cx="8439682" cy="243387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A</a:t>
            </a:r>
          </a:p>
        </p:txBody>
      </p:sp>
      <p:sp>
        <p:nvSpPr>
          <p:cNvPr id="15" name="Rectangle 14">
            <a:hlinkClick r:id="rId4" action="ppaction://hlinksldjump"/>
          </p:cNvPr>
          <p:cNvSpPr/>
          <p:nvPr/>
        </p:nvSpPr>
        <p:spPr>
          <a:xfrm>
            <a:off x="1907704" y="35483"/>
            <a:ext cx="1440160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Sequences</a:t>
            </a:r>
          </a:p>
        </p:txBody>
      </p:sp>
      <p:sp>
        <p:nvSpPr>
          <p:cNvPr id="17" name="Rectangle 16">
            <a:hlinkClick r:id="rId5" action="ppaction://hlinksldjump"/>
          </p:cNvPr>
          <p:cNvSpPr/>
          <p:nvPr/>
        </p:nvSpPr>
        <p:spPr>
          <a:xfrm>
            <a:off x="4283968" y="35482"/>
            <a:ext cx="187220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SAM 1H Q9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18" name="Straight Arrow Connector 17"/>
          <p:cNvCxnSpPr>
            <a:stCxn id="15" idx="3"/>
            <a:endCxn id="17" idx="1"/>
          </p:cNvCxnSpPr>
          <p:nvPr/>
        </p:nvCxnSpPr>
        <p:spPr>
          <a:xfrm flipV="1">
            <a:off x="3347864" y="184069"/>
            <a:ext cx="936104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929782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1601" y="476182"/>
            <a:ext cx="7200798" cy="6193178"/>
          </a:xfrm>
          <a:prstGeom prst="rect">
            <a:avLst/>
          </a:prstGeom>
        </p:spPr>
      </p:pic>
      <p:sp>
        <p:nvSpPr>
          <p:cNvPr id="13" name="Rectangle 12"/>
          <p:cNvSpPr/>
          <p:nvPr/>
        </p:nvSpPr>
        <p:spPr>
          <a:xfrm>
            <a:off x="971601" y="476181"/>
            <a:ext cx="7200798" cy="619317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A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pic>
        <p:nvPicPr>
          <p:cNvPr id="6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6512" y="5735569"/>
            <a:ext cx="1197768" cy="1197768"/>
          </a:xfrm>
          <a:prstGeom prst="rect">
            <a:avLst/>
          </a:prstGeom>
          <a:noFill/>
        </p:spPr>
      </p:pic>
      <p:sp>
        <p:nvSpPr>
          <p:cNvPr id="23" name="Rectangle 22">
            <a:hlinkClick r:id="rId4" action="ppaction://hlinksldjump"/>
          </p:cNvPr>
          <p:cNvSpPr/>
          <p:nvPr/>
        </p:nvSpPr>
        <p:spPr>
          <a:xfrm>
            <a:off x="1907704" y="35483"/>
            <a:ext cx="1440160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Sequences</a:t>
            </a:r>
          </a:p>
        </p:txBody>
      </p:sp>
      <p:sp>
        <p:nvSpPr>
          <p:cNvPr id="25" name="Rectangle 24">
            <a:hlinkClick r:id="rId5" action="ppaction://hlinksldjump"/>
          </p:cNvPr>
          <p:cNvSpPr/>
          <p:nvPr/>
        </p:nvSpPr>
        <p:spPr>
          <a:xfrm>
            <a:off x="4283968" y="35482"/>
            <a:ext cx="187220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June 2018 2H Q5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26" name="Straight Arrow Connector 25"/>
          <p:cNvCxnSpPr>
            <a:stCxn id="23" idx="3"/>
            <a:endCxn id="25" idx="1"/>
          </p:cNvCxnSpPr>
          <p:nvPr/>
        </p:nvCxnSpPr>
        <p:spPr>
          <a:xfrm flipV="1">
            <a:off x="3347864" y="184069"/>
            <a:ext cx="936104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962399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504" y="5903486"/>
            <a:ext cx="1296144" cy="861935"/>
          </a:xfrm>
          <a:prstGeom prst="rect">
            <a:avLst/>
          </a:prstGeom>
          <a:noFill/>
        </p:spPr>
      </p:pic>
      <p:sp>
        <p:nvSpPr>
          <p:cNvPr id="11" name="Rectangle 10">
            <a:hlinkClick r:id="rId3" action="ppaction://hlinksldjump"/>
          </p:cNvPr>
          <p:cNvSpPr/>
          <p:nvPr/>
        </p:nvSpPr>
        <p:spPr>
          <a:xfrm>
            <a:off x="1907704" y="35483"/>
            <a:ext cx="1440160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Sequences</a:t>
            </a:r>
          </a:p>
        </p:txBody>
      </p:sp>
      <p:sp>
        <p:nvSpPr>
          <p:cNvPr id="14" name="Rectangle 13">
            <a:hlinkClick r:id="rId4" action="ppaction://hlinksldjump"/>
          </p:cNvPr>
          <p:cNvSpPr/>
          <p:nvPr/>
        </p:nvSpPr>
        <p:spPr>
          <a:xfrm>
            <a:off x="4283968" y="35482"/>
            <a:ext cx="187220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June 2018 3H Q10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15" name="Straight Arrow Connector 14"/>
          <p:cNvCxnSpPr>
            <a:stCxn id="11" idx="3"/>
            <a:endCxn id="14" idx="1"/>
          </p:cNvCxnSpPr>
          <p:nvPr/>
        </p:nvCxnSpPr>
        <p:spPr>
          <a:xfrm flipV="1">
            <a:off x="3347864" y="184069"/>
            <a:ext cx="936104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8" name="Picture 1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368660"/>
            <a:ext cx="648072" cy="648072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395536" y="1124744"/>
            <a:ext cx="8352928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>
                <a:solidFill>
                  <a:srgbClr val="000000"/>
                </a:solidFill>
                <a:latin typeface="Arial" panose="020B0604020202020204" pitchFamily="34" charset="0"/>
              </a:rPr>
              <a:t>The </a:t>
            </a:r>
            <a:r>
              <a:rPr lang="en-GB" i="1" dirty="0">
                <a:solidFill>
                  <a:srgbClr val="000000"/>
                </a:solidFill>
                <a:latin typeface="Times New Roman" panose="02020603050405020304" pitchFamily="18" charset="0"/>
              </a:rPr>
              <a:t>n</a:t>
            </a:r>
            <a:r>
              <a:rPr lang="en-GB" dirty="0">
                <a:solidFill>
                  <a:srgbClr val="000000"/>
                </a:solidFill>
                <a:latin typeface="Arial" panose="020B0604020202020204" pitchFamily="34" charset="0"/>
              </a:rPr>
              <a:t>th term of a sequence is 12</a:t>
            </a:r>
            <a:r>
              <a:rPr lang="en-GB" i="1" dirty="0">
                <a:solidFill>
                  <a:srgbClr val="000000"/>
                </a:solidFill>
                <a:latin typeface="Times New Roman" panose="02020603050405020304" pitchFamily="18" charset="0"/>
              </a:rPr>
              <a:t>n </a:t>
            </a:r>
            <a:r>
              <a:rPr lang="en-GB" dirty="0">
                <a:solidFill>
                  <a:srgbClr val="000000"/>
                </a:solidFill>
                <a:latin typeface="Arial" panose="020B0604020202020204" pitchFamily="34" charset="0"/>
              </a:rPr>
              <a:t>– 5 </a:t>
            </a:r>
            <a:endParaRPr lang="en-GB" dirty="0" smtClean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endParaRPr lang="en-GB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r>
              <a:rPr lang="en-GB" dirty="0">
                <a:solidFill>
                  <a:srgbClr val="000000"/>
                </a:solidFill>
                <a:latin typeface="Arial" panose="020B0604020202020204" pitchFamily="34" charset="0"/>
              </a:rPr>
              <a:t>Work out the numbers in the sequence that </a:t>
            </a:r>
            <a:endParaRPr lang="en-GB" dirty="0" smtClean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endParaRPr lang="en-GB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r>
              <a:rPr lang="en-GB" dirty="0" smtClean="0">
                <a:solidFill>
                  <a:srgbClr val="000000"/>
                </a:solidFill>
                <a:latin typeface="Arial" panose="020B0604020202020204" pitchFamily="34" charset="0"/>
              </a:rPr>
              <a:t>			have </a:t>
            </a:r>
            <a:r>
              <a:rPr lang="en-GB" dirty="0">
                <a:solidFill>
                  <a:srgbClr val="000000"/>
                </a:solidFill>
                <a:latin typeface="Arial" panose="020B0604020202020204" pitchFamily="34" charset="0"/>
              </a:rPr>
              <a:t>two digits </a:t>
            </a:r>
            <a:endParaRPr lang="en-GB" dirty="0" smtClean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endParaRPr lang="en-GB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r>
              <a:rPr lang="en-GB" dirty="0" smtClean="0">
                <a:solidFill>
                  <a:srgbClr val="000000"/>
                </a:solidFill>
                <a:latin typeface="Arial" panose="020B0604020202020204" pitchFamily="34" charset="0"/>
              </a:rPr>
              <a:t>			and </a:t>
            </a:r>
          </a:p>
          <a:p>
            <a:endParaRPr lang="en-GB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r>
              <a:rPr lang="en-GB" dirty="0" smtClean="0">
                <a:solidFill>
                  <a:srgbClr val="000000"/>
                </a:solidFill>
                <a:latin typeface="Arial" panose="020B0604020202020204" pitchFamily="34" charset="0"/>
              </a:rPr>
              <a:t>			are </a:t>
            </a:r>
            <a:r>
              <a:rPr lang="en-GB" b="1" dirty="0">
                <a:solidFill>
                  <a:srgbClr val="000000"/>
                </a:solidFill>
                <a:latin typeface="Arial" panose="020B0604020202020204" pitchFamily="34" charset="0"/>
              </a:rPr>
              <a:t>not </a:t>
            </a:r>
            <a:r>
              <a:rPr lang="en-GB" dirty="0">
                <a:solidFill>
                  <a:srgbClr val="000000"/>
                </a:solidFill>
                <a:latin typeface="Arial" panose="020B0604020202020204" pitchFamily="34" charset="0"/>
              </a:rPr>
              <a:t>prime. </a:t>
            </a:r>
          </a:p>
          <a:p>
            <a:pPr algn="r"/>
            <a:r>
              <a:rPr lang="en-GB" b="1" dirty="0">
                <a:solidFill>
                  <a:srgbClr val="000000"/>
                </a:solidFill>
                <a:latin typeface="Arial" panose="020B0604020202020204" pitchFamily="34" charset="0"/>
              </a:rPr>
              <a:t>[3 marks</a:t>
            </a:r>
            <a:r>
              <a:rPr lang="en-GB" b="1" dirty="0" smtClean="0">
                <a:solidFill>
                  <a:srgbClr val="000000"/>
                </a:solidFill>
                <a:latin typeface="Arial" panose="020B0604020202020204" pitchFamily="34" charset="0"/>
              </a:rPr>
              <a:t>]</a:t>
            </a:r>
            <a:endParaRPr lang="en-GB" dirty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0082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1600" y="462880"/>
            <a:ext cx="7200800" cy="6206480"/>
          </a:xfrm>
          <a:prstGeom prst="rect">
            <a:avLst/>
          </a:prstGeom>
        </p:spPr>
      </p:pic>
      <p:sp>
        <p:nvSpPr>
          <p:cNvPr id="13" name="Rectangle 12"/>
          <p:cNvSpPr/>
          <p:nvPr/>
        </p:nvSpPr>
        <p:spPr>
          <a:xfrm>
            <a:off x="971601" y="462879"/>
            <a:ext cx="7200798" cy="620648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A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pic>
        <p:nvPicPr>
          <p:cNvPr id="6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6512" y="5735569"/>
            <a:ext cx="1197768" cy="1197768"/>
          </a:xfrm>
          <a:prstGeom prst="rect">
            <a:avLst/>
          </a:prstGeom>
          <a:noFill/>
        </p:spPr>
      </p:pic>
      <p:sp>
        <p:nvSpPr>
          <p:cNvPr id="12" name="Rectangle 11">
            <a:hlinkClick r:id="rId4" action="ppaction://hlinksldjump"/>
          </p:cNvPr>
          <p:cNvSpPr/>
          <p:nvPr/>
        </p:nvSpPr>
        <p:spPr>
          <a:xfrm>
            <a:off x="1907704" y="35483"/>
            <a:ext cx="1440160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Sequences</a:t>
            </a:r>
          </a:p>
        </p:txBody>
      </p:sp>
      <p:sp>
        <p:nvSpPr>
          <p:cNvPr id="15" name="Rectangle 14">
            <a:hlinkClick r:id="rId5" action="ppaction://hlinksldjump"/>
          </p:cNvPr>
          <p:cNvSpPr/>
          <p:nvPr/>
        </p:nvSpPr>
        <p:spPr>
          <a:xfrm>
            <a:off x="4283968" y="35482"/>
            <a:ext cx="187220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June 2018 3H Q10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16" name="Straight Arrow Connector 15"/>
          <p:cNvCxnSpPr>
            <a:stCxn id="12" idx="3"/>
            <a:endCxn id="15" idx="1"/>
          </p:cNvCxnSpPr>
          <p:nvPr/>
        </p:nvCxnSpPr>
        <p:spPr>
          <a:xfrm flipV="1">
            <a:off x="3347864" y="184069"/>
            <a:ext cx="936104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80856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504" y="5903486"/>
            <a:ext cx="1296144" cy="861935"/>
          </a:xfrm>
          <a:prstGeom prst="rect">
            <a:avLst/>
          </a:prstGeom>
          <a:noFill/>
        </p:spPr>
      </p:pic>
      <p:sp>
        <p:nvSpPr>
          <p:cNvPr id="11" name="Rectangle 10">
            <a:hlinkClick r:id="rId3" action="ppaction://hlinksldjump"/>
          </p:cNvPr>
          <p:cNvSpPr/>
          <p:nvPr/>
        </p:nvSpPr>
        <p:spPr>
          <a:xfrm>
            <a:off x="1907704" y="35483"/>
            <a:ext cx="1440160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Sequences</a:t>
            </a:r>
          </a:p>
        </p:txBody>
      </p:sp>
      <p:sp>
        <p:nvSpPr>
          <p:cNvPr id="14" name="Rectangle 13">
            <a:hlinkClick r:id="rId4" action="ppaction://hlinksldjump"/>
          </p:cNvPr>
          <p:cNvSpPr/>
          <p:nvPr/>
        </p:nvSpPr>
        <p:spPr>
          <a:xfrm>
            <a:off x="4283968" y="35482"/>
            <a:ext cx="187220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Nov 2018 1H Q21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15" name="Straight Arrow Connector 14"/>
          <p:cNvCxnSpPr>
            <a:stCxn id="11" idx="3"/>
            <a:endCxn id="14" idx="1"/>
          </p:cNvCxnSpPr>
          <p:nvPr/>
        </p:nvCxnSpPr>
        <p:spPr>
          <a:xfrm flipV="1">
            <a:off x="3347864" y="184069"/>
            <a:ext cx="936104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3" name="Group 12"/>
          <p:cNvGrpSpPr/>
          <p:nvPr/>
        </p:nvGrpSpPr>
        <p:grpSpPr>
          <a:xfrm>
            <a:off x="107504" y="368660"/>
            <a:ext cx="648072" cy="648072"/>
            <a:chOff x="107504" y="368660"/>
            <a:chExt cx="648072" cy="648072"/>
          </a:xfrm>
        </p:grpSpPr>
        <p:pic>
          <p:nvPicPr>
            <p:cNvPr id="16" name="Picture 15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7504" y="368660"/>
              <a:ext cx="648072" cy="648072"/>
            </a:xfrm>
            <a:prstGeom prst="rect">
              <a:avLst/>
            </a:prstGeom>
          </p:spPr>
        </p:pic>
        <p:cxnSp>
          <p:nvCxnSpPr>
            <p:cNvPr id="19" name="Straight Connector 18"/>
            <p:cNvCxnSpPr/>
            <p:nvPr/>
          </p:nvCxnSpPr>
          <p:spPr>
            <a:xfrm flipV="1">
              <a:off x="107504" y="368660"/>
              <a:ext cx="648072" cy="648072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3" name="Picture 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23528" y="1340768"/>
            <a:ext cx="8496944" cy="22537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17914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83943" y="399264"/>
            <a:ext cx="5376114" cy="6414112"/>
          </a:xfrm>
          <a:prstGeom prst="rect">
            <a:avLst/>
          </a:prstGeom>
        </p:spPr>
      </p:pic>
      <p:sp>
        <p:nvSpPr>
          <p:cNvPr id="13" name="Rectangle 12"/>
          <p:cNvSpPr/>
          <p:nvPr/>
        </p:nvSpPr>
        <p:spPr>
          <a:xfrm>
            <a:off x="1883943" y="399263"/>
            <a:ext cx="5376114" cy="641411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A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pic>
        <p:nvPicPr>
          <p:cNvPr id="6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6512" y="5735569"/>
            <a:ext cx="1197768" cy="1197768"/>
          </a:xfrm>
          <a:prstGeom prst="rect">
            <a:avLst/>
          </a:prstGeom>
          <a:noFill/>
        </p:spPr>
      </p:pic>
      <p:sp>
        <p:nvSpPr>
          <p:cNvPr id="18" name="Rectangle 17">
            <a:hlinkClick r:id="rId4" action="ppaction://hlinksldjump"/>
          </p:cNvPr>
          <p:cNvSpPr/>
          <p:nvPr/>
        </p:nvSpPr>
        <p:spPr>
          <a:xfrm>
            <a:off x="1907704" y="35483"/>
            <a:ext cx="1440160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Sequences</a:t>
            </a:r>
          </a:p>
        </p:txBody>
      </p:sp>
      <p:sp>
        <p:nvSpPr>
          <p:cNvPr id="20" name="Rectangle 19">
            <a:hlinkClick r:id="rId5" action="ppaction://hlinksldjump"/>
          </p:cNvPr>
          <p:cNvSpPr/>
          <p:nvPr/>
        </p:nvSpPr>
        <p:spPr>
          <a:xfrm>
            <a:off x="4283968" y="35482"/>
            <a:ext cx="187220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Nov 2018 1H Q21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21" name="Straight Arrow Connector 20"/>
          <p:cNvCxnSpPr>
            <a:stCxn id="18" idx="3"/>
            <a:endCxn id="20" idx="1"/>
          </p:cNvCxnSpPr>
          <p:nvPr/>
        </p:nvCxnSpPr>
        <p:spPr>
          <a:xfrm flipV="1">
            <a:off x="3347864" y="184069"/>
            <a:ext cx="936104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012233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504" y="5903486"/>
            <a:ext cx="1296144" cy="861935"/>
          </a:xfrm>
          <a:prstGeom prst="rect">
            <a:avLst/>
          </a:prstGeom>
          <a:noFill/>
        </p:spPr>
      </p:pic>
      <p:sp>
        <p:nvSpPr>
          <p:cNvPr id="11" name="Rectangle 10">
            <a:hlinkClick r:id="rId3" action="ppaction://hlinksldjump"/>
          </p:cNvPr>
          <p:cNvSpPr/>
          <p:nvPr/>
        </p:nvSpPr>
        <p:spPr>
          <a:xfrm>
            <a:off x="1907704" y="35483"/>
            <a:ext cx="1440160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Sequences</a:t>
            </a:r>
          </a:p>
        </p:txBody>
      </p:sp>
      <p:sp>
        <p:nvSpPr>
          <p:cNvPr id="14" name="Rectangle 13">
            <a:hlinkClick r:id="rId4" action="ppaction://hlinksldjump"/>
          </p:cNvPr>
          <p:cNvSpPr/>
          <p:nvPr/>
        </p:nvSpPr>
        <p:spPr>
          <a:xfrm>
            <a:off x="4283968" y="35482"/>
            <a:ext cx="187220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Nov 2018 </a:t>
            </a:r>
            <a:r>
              <a:rPr lang="en-GB" sz="1400" b="1" dirty="0">
                <a:latin typeface="Comic Sans MS" panose="030F0702030302020204" pitchFamily="66" charset="0"/>
              </a:rPr>
              <a:t>2</a:t>
            </a:r>
            <a:r>
              <a:rPr lang="en-GB" sz="1400" b="1" dirty="0" smtClean="0">
                <a:latin typeface="Comic Sans MS" panose="030F0702030302020204" pitchFamily="66" charset="0"/>
              </a:rPr>
              <a:t>H Q3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15" name="Straight Arrow Connector 14"/>
          <p:cNvCxnSpPr>
            <a:stCxn id="11" idx="3"/>
            <a:endCxn id="14" idx="1"/>
          </p:cNvCxnSpPr>
          <p:nvPr/>
        </p:nvCxnSpPr>
        <p:spPr>
          <a:xfrm flipV="1">
            <a:off x="3347864" y="184069"/>
            <a:ext cx="936104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6" name="Picture 1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368660"/>
            <a:ext cx="648072" cy="648072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23528" y="1412776"/>
            <a:ext cx="8496944" cy="26414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44125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3529" y="1772816"/>
            <a:ext cx="8496942" cy="1134714"/>
          </a:xfrm>
          <a:prstGeom prst="rect">
            <a:avLst/>
          </a:prstGeom>
        </p:spPr>
      </p:pic>
      <p:sp>
        <p:nvSpPr>
          <p:cNvPr id="13" name="Rectangle 12"/>
          <p:cNvSpPr/>
          <p:nvPr/>
        </p:nvSpPr>
        <p:spPr>
          <a:xfrm>
            <a:off x="323529" y="1772815"/>
            <a:ext cx="8496942" cy="113471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A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pic>
        <p:nvPicPr>
          <p:cNvPr id="6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6512" y="5735569"/>
            <a:ext cx="1197768" cy="1197768"/>
          </a:xfrm>
          <a:prstGeom prst="rect">
            <a:avLst/>
          </a:prstGeom>
          <a:noFill/>
        </p:spPr>
      </p:pic>
      <p:sp>
        <p:nvSpPr>
          <p:cNvPr id="12" name="Rectangle 11">
            <a:hlinkClick r:id="rId4" action="ppaction://hlinksldjump"/>
          </p:cNvPr>
          <p:cNvSpPr/>
          <p:nvPr/>
        </p:nvSpPr>
        <p:spPr>
          <a:xfrm>
            <a:off x="1907704" y="35483"/>
            <a:ext cx="1440160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Sequences</a:t>
            </a:r>
          </a:p>
        </p:txBody>
      </p:sp>
      <p:sp>
        <p:nvSpPr>
          <p:cNvPr id="15" name="Rectangle 14">
            <a:hlinkClick r:id="rId5" action="ppaction://hlinksldjump"/>
          </p:cNvPr>
          <p:cNvSpPr/>
          <p:nvPr/>
        </p:nvSpPr>
        <p:spPr>
          <a:xfrm>
            <a:off x="4283968" y="35482"/>
            <a:ext cx="187220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Nov 2018 </a:t>
            </a:r>
            <a:r>
              <a:rPr lang="en-GB" sz="1400" b="1" dirty="0">
                <a:latin typeface="Comic Sans MS" panose="030F0702030302020204" pitchFamily="66" charset="0"/>
              </a:rPr>
              <a:t>2</a:t>
            </a:r>
            <a:r>
              <a:rPr lang="en-GB" sz="1400" b="1" dirty="0" smtClean="0">
                <a:latin typeface="Comic Sans MS" panose="030F0702030302020204" pitchFamily="66" charset="0"/>
              </a:rPr>
              <a:t>H Q3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16" name="Straight Arrow Connector 15"/>
          <p:cNvCxnSpPr>
            <a:stCxn id="12" idx="3"/>
            <a:endCxn id="15" idx="1"/>
          </p:cNvCxnSpPr>
          <p:nvPr/>
        </p:nvCxnSpPr>
        <p:spPr>
          <a:xfrm flipV="1">
            <a:off x="3347864" y="184069"/>
            <a:ext cx="936104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625337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504" y="5903486"/>
            <a:ext cx="1296144" cy="861935"/>
          </a:xfrm>
          <a:prstGeom prst="rect">
            <a:avLst/>
          </a:prstGeom>
          <a:noFill/>
        </p:spPr>
      </p:pic>
      <p:sp>
        <p:nvSpPr>
          <p:cNvPr id="11" name="Rectangle 10">
            <a:hlinkClick r:id="rId3" action="ppaction://hlinksldjump"/>
          </p:cNvPr>
          <p:cNvSpPr/>
          <p:nvPr/>
        </p:nvSpPr>
        <p:spPr>
          <a:xfrm>
            <a:off x="1907704" y="35483"/>
            <a:ext cx="1440160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Sequences</a:t>
            </a:r>
          </a:p>
        </p:txBody>
      </p:sp>
      <p:sp>
        <p:nvSpPr>
          <p:cNvPr id="14" name="Rectangle 13">
            <a:hlinkClick r:id="rId4" action="ppaction://hlinksldjump"/>
          </p:cNvPr>
          <p:cNvSpPr/>
          <p:nvPr/>
        </p:nvSpPr>
        <p:spPr>
          <a:xfrm>
            <a:off x="4283968" y="35482"/>
            <a:ext cx="187220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Nov 2018 3H Q3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15" name="Straight Arrow Connector 14"/>
          <p:cNvCxnSpPr>
            <a:stCxn id="11" idx="3"/>
            <a:endCxn id="14" idx="1"/>
          </p:cNvCxnSpPr>
          <p:nvPr/>
        </p:nvCxnSpPr>
        <p:spPr>
          <a:xfrm flipV="1">
            <a:off x="3347864" y="184069"/>
            <a:ext cx="936104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6" name="Picture 1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368660"/>
            <a:ext cx="648072" cy="648072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95537" y="1340768"/>
            <a:ext cx="8352926" cy="24695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45436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3530" y="1844824"/>
            <a:ext cx="8496940" cy="1112588"/>
          </a:xfrm>
          <a:prstGeom prst="rect">
            <a:avLst/>
          </a:prstGeom>
        </p:spPr>
      </p:pic>
      <p:sp>
        <p:nvSpPr>
          <p:cNvPr id="13" name="Rectangle 12"/>
          <p:cNvSpPr/>
          <p:nvPr/>
        </p:nvSpPr>
        <p:spPr>
          <a:xfrm>
            <a:off x="323529" y="1844824"/>
            <a:ext cx="8496942" cy="111258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A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pic>
        <p:nvPicPr>
          <p:cNvPr id="6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6512" y="5735569"/>
            <a:ext cx="1197768" cy="1197768"/>
          </a:xfrm>
          <a:prstGeom prst="rect">
            <a:avLst/>
          </a:prstGeom>
          <a:noFill/>
        </p:spPr>
      </p:pic>
      <p:sp>
        <p:nvSpPr>
          <p:cNvPr id="18" name="Rectangle 17">
            <a:hlinkClick r:id="rId4" action="ppaction://hlinksldjump"/>
          </p:cNvPr>
          <p:cNvSpPr/>
          <p:nvPr/>
        </p:nvSpPr>
        <p:spPr>
          <a:xfrm>
            <a:off x="1907704" y="35483"/>
            <a:ext cx="1440160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Sequences</a:t>
            </a:r>
          </a:p>
        </p:txBody>
      </p:sp>
      <p:sp>
        <p:nvSpPr>
          <p:cNvPr id="20" name="Rectangle 19">
            <a:hlinkClick r:id="rId5" action="ppaction://hlinksldjump"/>
          </p:cNvPr>
          <p:cNvSpPr/>
          <p:nvPr/>
        </p:nvSpPr>
        <p:spPr>
          <a:xfrm>
            <a:off x="4283968" y="35482"/>
            <a:ext cx="187220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Nov 2018 3H Q3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21" name="Straight Arrow Connector 20"/>
          <p:cNvCxnSpPr>
            <a:stCxn id="18" idx="3"/>
            <a:endCxn id="20" idx="1"/>
          </p:cNvCxnSpPr>
          <p:nvPr/>
        </p:nvCxnSpPr>
        <p:spPr>
          <a:xfrm flipV="1">
            <a:off x="3347864" y="184069"/>
            <a:ext cx="936104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209550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504" y="5903486"/>
            <a:ext cx="1296144" cy="861935"/>
          </a:xfrm>
          <a:prstGeom prst="rect">
            <a:avLst/>
          </a:prstGeom>
          <a:noFill/>
        </p:spPr>
      </p:pic>
      <p:sp>
        <p:nvSpPr>
          <p:cNvPr id="11" name="Rectangle 10">
            <a:hlinkClick r:id="rId3" action="ppaction://hlinksldjump"/>
          </p:cNvPr>
          <p:cNvSpPr/>
          <p:nvPr/>
        </p:nvSpPr>
        <p:spPr>
          <a:xfrm>
            <a:off x="1907704" y="35483"/>
            <a:ext cx="1440160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Sequences</a:t>
            </a:r>
          </a:p>
        </p:txBody>
      </p:sp>
      <p:sp>
        <p:nvSpPr>
          <p:cNvPr id="14" name="Rectangle 13">
            <a:hlinkClick r:id="rId4" action="ppaction://hlinksldjump"/>
          </p:cNvPr>
          <p:cNvSpPr/>
          <p:nvPr/>
        </p:nvSpPr>
        <p:spPr>
          <a:xfrm>
            <a:off x="4283968" y="35482"/>
            <a:ext cx="187220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SAM 2H Q1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15" name="Straight Arrow Connector 14"/>
          <p:cNvCxnSpPr>
            <a:stCxn id="11" idx="3"/>
            <a:endCxn id="14" idx="1"/>
          </p:cNvCxnSpPr>
          <p:nvPr/>
        </p:nvCxnSpPr>
        <p:spPr>
          <a:xfrm flipV="1">
            <a:off x="3347864" y="184069"/>
            <a:ext cx="936104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8" name="Picture 1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368660"/>
            <a:ext cx="648072" cy="648072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23528" y="1196752"/>
            <a:ext cx="8496944" cy="27041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37094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6287" y="2204864"/>
            <a:ext cx="7591425" cy="476250"/>
          </a:xfrm>
          <a:prstGeom prst="rect">
            <a:avLst/>
          </a:prstGeom>
        </p:spPr>
      </p:pic>
      <p:pic>
        <p:nvPicPr>
          <p:cNvPr id="6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6512" y="5735569"/>
            <a:ext cx="1197768" cy="1197768"/>
          </a:xfrm>
          <a:prstGeom prst="rect">
            <a:avLst/>
          </a:prstGeom>
          <a:noFill/>
        </p:spPr>
      </p:pic>
      <p:sp>
        <p:nvSpPr>
          <p:cNvPr id="13" name="Rectangle 12"/>
          <p:cNvSpPr/>
          <p:nvPr/>
        </p:nvSpPr>
        <p:spPr>
          <a:xfrm>
            <a:off x="776287" y="2204862"/>
            <a:ext cx="7591425" cy="47625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A</a:t>
            </a:r>
          </a:p>
        </p:txBody>
      </p:sp>
      <p:sp>
        <p:nvSpPr>
          <p:cNvPr id="14" name="Rectangle 13">
            <a:hlinkClick r:id="rId4" action="ppaction://hlinksldjump"/>
          </p:cNvPr>
          <p:cNvSpPr/>
          <p:nvPr/>
        </p:nvSpPr>
        <p:spPr>
          <a:xfrm>
            <a:off x="1907704" y="35483"/>
            <a:ext cx="1440160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Sequences</a:t>
            </a:r>
          </a:p>
        </p:txBody>
      </p:sp>
      <p:sp>
        <p:nvSpPr>
          <p:cNvPr id="20" name="Rectangle 19">
            <a:hlinkClick r:id="rId5" action="ppaction://hlinksldjump"/>
          </p:cNvPr>
          <p:cNvSpPr/>
          <p:nvPr/>
        </p:nvSpPr>
        <p:spPr>
          <a:xfrm>
            <a:off x="4283968" y="35482"/>
            <a:ext cx="187220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SAM 2H Q1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21" name="Straight Arrow Connector 20"/>
          <p:cNvCxnSpPr>
            <a:stCxn id="14" idx="3"/>
            <a:endCxn id="20" idx="1"/>
          </p:cNvCxnSpPr>
          <p:nvPr/>
        </p:nvCxnSpPr>
        <p:spPr>
          <a:xfrm flipV="1">
            <a:off x="3347864" y="184069"/>
            <a:ext cx="936104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627118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504" y="5903486"/>
            <a:ext cx="1296144" cy="861935"/>
          </a:xfrm>
          <a:prstGeom prst="rect">
            <a:avLst/>
          </a:prstGeom>
          <a:noFill/>
        </p:spPr>
      </p:pic>
      <p:sp>
        <p:nvSpPr>
          <p:cNvPr id="11" name="Rectangle 10">
            <a:hlinkClick r:id="rId3" action="ppaction://hlinksldjump"/>
          </p:cNvPr>
          <p:cNvSpPr/>
          <p:nvPr/>
        </p:nvSpPr>
        <p:spPr>
          <a:xfrm>
            <a:off x="1907704" y="35483"/>
            <a:ext cx="1440160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Sequences</a:t>
            </a:r>
          </a:p>
        </p:txBody>
      </p:sp>
      <p:sp>
        <p:nvSpPr>
          <p:cNvPr id="14" name="Rectangle 13">
            <a:hlinkClick r:id="rId4" action="ppaction://hlinksldjump"/>
          </p:cNvPr>
          <p:cNvSpPr/>
          <p:nvPr/>
        </p:nvSpPr>
        <p:spPr>
          <a:xfrm>
            <a:off x="4283968" y="35482"/>
            <a:ext cx="187220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SAM 3H Q14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15" name="Straight Arrow Connector 14"/>
          <p:cNvCxnSpPr>
            <a:stCxn id="11" idx="3"/>
            <a:endCxn id="14" idx="1"/>
          </p:cNvCxnSpPr>
          <p:nvPr/>
        </p:nvCxnSpPr>
        <p:spPr>
          <a:xfrm flipV="1">
            <a:off x="3347864" y="184069"/>
            <a:ext cx="936104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8" name="Picture 1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368660"/>
            <a:ext cx="648072" cy="648072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7504" y="1268760"/>
            <a:ext cx="8928992" cy="103395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7504" y="2348880"/>
            <a:ext cx="8928992" cy="29314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01142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04950" y="1988840"/>
            <a:ext cx="6134100" cy="981075"/>
          </a:xfrm>
          <a:prstGeom prst="rect">
            <a:avLst/>
          </a:prstGeom>
        </p:spPr>
      </p:pic>
      <p:pic>
        <p:nvPicPr>
          <p:cNvPr id="6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6512" y="5735569"/>
            <a:ext cx="1197768" cy="1197768"/>
          </a:xfrm>
          <a:prstGeom prst="rect">
            <a:avLst/>
          </a:prstGeom>
          <a:noFill/>
        </p:spPr>
      </p:pic>
      <p:sp>
        <p:nvSpPr>
          <p:cNvPr id="13" name="Rectangle 12"/>
          <p:cNvSpPr/>
          <p:nvPr/>
        </p:nvSpPr>
        <p:spPr>
          <a:xfrm>
            <a:off x="1504950" y="1988840"/>
            <a:ext cx="6134100" cy="47625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A</a:t>
            </a:r>
          </a:p>
        </p:txBody>
      </p:sp>
      <p:sp>
        <p:nvSpPr>
          <p:cNvPr id="15" name="Rectangle 14">
            <a:hlinkClick r:id="rId4" action="ppaction://hlinksldjump"/>
          </p:cNvPr>
          <p:cNvSpPr/>
          <p:nvPr/>
        </p:nvSpPr>
        <p:spPr>
          <a:xfrm>
            <a:off x="1907704" y="35483"/>
            <a:ext cx="1440160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Sequences</a:t>
            </a:r>
          </a:p>
        </p:txBody>
      </p:sp>
      <p:sp>
        <p:nvSpPr>
          <p:cNvPr id="17" name="Rectangle 16">
            <a:hlinkClick r:id="rId5" action="ppaction://hlinksldjump"/>
          </p:cNvPr>
          <p:cNvSpPr/>
          <p:nvPr/>
        </p:nvSpPr>
        <p:spPr>
          <a:xfrm>
            <a:off x="4283968" y="35482"/>
            <a:ext cx="187220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SAM 3H Q14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18" name="Straight Arrow Connector 17"/>
          <p:cNvCxnSpPr>
            <a:stCxn id="15" idx="3"/>
            <a:endCxn id="17" idx="1"/>
          </p:cNvCxnSpPr>
          <p:nvPr/>
        </p:nvCxnSpPr>
        <p:spPr>
          <a:xfrm flipV="1">
            <a:off x="3347864" y="184069"/>
            <a:ext cx="936104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Rectangle 21"/>
          <p:cNvSpPr/>
          <p:nvPr/>
        </p:nvSpPr>
        <p:spPr>
          <a:xfrm>
            <a:off x="1504950" y="2465091"/>
            <a:ext cx="6134100" cy="50482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B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052544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</p:childTnLst>
        </p:cTn>
      </p:par>
    </p:tnLst>
    <p:bldLst>
      <p:bldP spid="13" grpId="0" animBg="1"/>
      <p:bldP spid="2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520" y="1124744"/>
            <a:ext cx="8640960" cy="2822890"/>
          </a:xfrm>
          <a:prstGeom prst="rect">
            <a:avLst/>
          </a:prstGeom>
        </p:spPr>
      </p:pic>
      <p:pic>
        <p:nvPicPr>
          <p:cNvPr id="8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7504" y="5903486"/>
            <a:ext cx="1296144" cy="861935"/>
          </a:xfrm>
          <a:prstGeom prst="rect">
            <a:avLst/>
          </a:prstGeom>
          <a:noFill/>
        </p:spPr>
      </p:pic>
      <p:sp>
        <p:nvSpPr>
          <p:cNvPr id="11" name="Rectangle 10">
            <a:hlinkClick r:id="rId4" action="ppaction://hlinksldjump"/>
          </p:cNvPr>
          <p:cNvSpPr/>
          <p:nvPr/>
        </p:nvSpPr>
        <p:spPr>
          <a:xfrm>
            <a:off x="1907704" y="35483"/>
            <a:ext cx="1440160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Sequences</a:t>
            </a:r>
          </a:p>
        </p:txBody>
      </p:sp>
      <p:sp>
        <p:nvSpPr>
          <p:cNvPr id="14" name="Rectangle 13">
            <a:hlinkClick r:id="rId5" action="ppaction://hlinksldjump"/>
          </p:cNvPr>
          <p:cNvSpPr/>
          <p:nvPr/>
        </p:nvSpPr>
        <p:spPr>
          <a:xfrm>
            <a:off x="4283968" y="35482"/>
            <a:ext cx="187220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May 2017 1H Q3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15" name="Straight Arrow Connector 14"/>
          <p:cNvCxnSpPr>
            <a:stCxn id="11" idx="3"/>
            <a:endCxn id="14" idx="1"/>
          </p:cNvCxnSpPr>
          <p:nvPr/>
        </p:nvCxnSpPr>
        <p:spPr>
          <a:xfrm flipV="1">
            <a:off x="3347864" y="184069"/>
            <a:ext cx="936104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3" name="Group 12"/>
          <p:cNvGrpSpPr/>
          <p:nvPr/>
        </p:nvGrpSpPr>
        <p:grpSpPr>
          <a:xfrm>
            <a:off x="107504" y="368660"/>
            <a:ext cx="648072" cy="648072"/>
            <a:chOff x="107504" y="368660"/>
            <a:chExt cx="648072" cy="648072"/>
          </a:xfrm>
        </p:grpSpPr>
        <p:pic>
          <p:nvPicPr>
            <p:cNvPr id="16" name="Picture 15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7504" y="368660"/>
              <a:ext cx="648072" cy="648072"/>
            </a:xfrm>
            <a:prstGeom prst="rect">
              <a:avLst/>
            </a:prstGeom>
          </p:spPr>
        </p:pic>
        <p:cxnSp>
          <p:nvCxnSpPr>
            <p:cNvPr id="19" name="Straight Connector 18"/>
            <p:cNvCxnSpPr/>
            <p:nvPr/>
          </p:nvCxnSpPr>
          <p:spPr>
            <a:xfrm flipV="1">
              <a:off x="107504" y="368660"/>
              <a:ext cx="648072" cy="648072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4523690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04951" y="2708920"/>
            <a:ext cx="6134098" cy="343754"/>
          </a:xfrm>
          <a:prstGeom prst="rect">
            <a:avLst/>
          </a:prstGeom>
        </p:spPr>
      </p:pic>
      <p:pic>
        <p:nvPicPr>
          <p:cNvPr id="6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6512" y="5735569"/>
            <a:ext cx="1197768" cy="1197768"/>
          </a:xfrm>
          <a:prstGeom prst="rect">
            <a:avLst/>
          </a:prstGeom>
          <a:noFill/>
        </p:spPr>
      </p:pic>
      <p:sp>
        <p:nvSpPr>
          <p:cNvPr id="13" name="Rectangle 12"/>
          <p:cNvSpPr/>
          <p:nvPr/>
        </p:nvSpPr>
        <p:spPr>
          <a:xfrm>
            <a:off x="1504950" y="2708920"/>
            <a:ext cx="6134100" cy="34375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A</a:t>
            </a:r>
          </a:p>
        </p:txBody>
      </p:sp>
      <p:sp>
        <p:nvSpPr>
          <p:cNvPr id="14" name="Rectangle 13">
            <a:hlinkClick r:id="rId4" action="ppaction://hlinksldjump"/>
          </p:cNvPr>
          <p:cNvSpPr/>
          <p:nvPr/>
        </p:nvSpPr>
        <p:spPr>
          <a:xfrm>
            <a:off x="1907704" y="35483"/>
            <a:ext cx="1440160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Sequences</a:t>
            </a:r>
          </a:p>
        </p:txBody>
      </p:sp>
      <p:sp>
        <p:nvSpPr>
          <p:cNvPr id="20" name="Rectangle 19">
            <a:hlinkClick r:id="rId5" action="ppaction://hlinksldjump"/>
          </p:cNvPr>
          <p:cNvSpPr/>
          <p:nvPr/>
        </p:nvSpPr>
        <p:spPr>
          <a:xfrm>
            <a:off x="4283968" y="35482"/>
            <a:ext cx="187220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May 2017 1H Q3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21" name="Straight Arrow Connector 20"/>
          <p:cNvCxnSpPr>
            <a:stCxn id="14" idx="3"/>
            <a:endCxn id="20" idx="1"/>
          </p:cNvCxnSpPr>
          <p:nvPr/>
        </p:nvCxnSpPr>
        <p:spPr>
          <a:xfrm flipV="1">
            <a:off x="3347864" y="184069"/>
            <a:ext cx="936104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733931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theme/theme1.xml><?xml version="1.0" encoding="utf-8"?>
<a:theme xmlns:a="http://schemas.openxmlformats.org/drawingml/2006/main" name="Theme1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heme1" id="{DD6E32EB-A9AF-45F8-9785-844968F8E7EE}" vid="{2BADE76B-216B-4B87-874A-BBB383BCD1D2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Theme1</Template>
  <TotalTime>31677</TotalTime>
  <Words>315</Words>
  <Application>Microsoft Office PowerPoint</Application>
  <PresentationFormat>On-screen Show (4:3)</PresentationFormat>
  <Paragraphs>143</Paragraphs>
  <Slides>38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38</vt:i4>
      </vt:variant>
    </vt:vector>
  </HeadingPairs>
  <TitlesOfParts>
    <vt:vector size="44" baseType="lpstr">
      <vt:lpstr>Arial</vt:lpstr>
      <vt:lpstr>Calibri</vt:lpstr>
      <vt:lpstr>Calibri Light</vt:lpstr>
      <vt:lpstr>Comic Sans MS</vt:lpstr>
      <vt:lpstr>Times New Roman</vt:lpstr>
      <vt:lpstr>Theme1</vt:lpstr>
      <vt:lpstr>Sequences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Hewlett-Packard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Old IGCSE Past Paper Questions</dc:title>
  <dc:creator>Gareth</dc:creator>
  <cp:lastModifiedBy>gareth westwater</cp:lastModifiedBy>
  <cp:revision>2795</cp:revision>
  <cp:lastPrinted>2019-03-09T08:19:56Z</cp:lastPrinted>
  <dcterms:created xsi:type="dcterms:W3CDTF">2014-02-21T20:01:10Z</dcterms:created>
  <dcterms:modified xsi:type="dcterms:W3CDTF">2020-11-09T07:55:03Z</dcterms:modified>
</cp:coreProperties>
</file>