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5"/>
  </p:notesMasterIdLst>
  <p:handoutMasterIdLst>
    <p:handoutMasterId r:id="rId16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2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CAD7775-52E2-45F1-91E1-64D29B8BD4B8}" v="6" dt="2021-06-21T15:08:31.9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06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9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88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287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A4AEE670-717E-4549-9F70-109A1ED2DBC4}"/>
    <pc:docChg chg="addSld modSld sldOrd">
      <pc:chgData name="Chris Speller" userId="0a97f007-b978-4543-a8a0-9ee0abccdf0a" providerId="ADAL" clId="{A4AEE670-717E-4549-9F70-109A1ED2DBC4}" dt="2021-01-31T20:05:31.377" v="13"/>
      <pc:docMkLst>
        <pc:docMk/>
      </pc:docMkLst>
      <pc:sldChg chg="modSp mod">
        <pc:chgData name="Chris Speller" userId="0a97f007-b978-4543-a8a0-9ee0abccdf0a" providerId="ADAL" clId="{A4AEE670-717E-4549-9F70-109A1ED2DBC4}" dt="2021-01-31T19:05:25.819" v="0" actId="14100"/>
        <pc:sldMkLst>
          <pc:docMk/>
          <pc:sldMk cId="655254233" sldId="4229"/>
        </pc:sldMkLst>
        <pc:spChg chg="mod">
          <ac:chgData name="Chris Speller" userId="0a97f007-b978-4543-a8a0-9ee0abccdf0a" providerId="ADAL" clId="{A4AEE670-717E-4549-9F70-109A1ED2DBC4}" dt="2021-01-31T19:05:25.819" v="0" actId="14100"/>
          <ac:spMkLst>
            <pc:docMk/>
            <pc:sldMk cId="655254233" sldId="4229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04.233" v="1" actId="14100"/>
        <pc:sldMkLst>
          <pc:docMk/>
          <pc:sldMk cId="3089534765" sldId="4237"/>
        </pc:sldMkLst>
        <pc:spChg chg="mod">
          <ac:chgData name="Chris Speller" userId="0a97f007-b978-4543-a8a0-9ee0abccdf0a" providerId="ADAL" clId="{A4AEE670-717E-4549-9F70-109A1ED2DBC4}" dt="2021-01-31T19:06:04.233" v="1" actId="14100"/>
          <ac:spMkLst>
            <pc:docMk/>
            <pc:sldMk cId="3089534765" sldId="4237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6:35.817" v="5" actId="14100"/>
        <pc:sldMkLst>
          <pc:docMk/>
          <pc:sldMk cId="2965213025" sldId="4242"/>
        </pc:sldMkLst>
        <pc:spChg chg="mod">
          <ac:chgData name="Chris Speller" userId="0a97f007-b978-4543-a8a0-9ee0abccdf0a" providerId="ADAL" clId="{A4AEE670-717E-4549-9F70-109A1ED2DBC4}" dt="2021-01-31T19:06:35.817" v="5" actId="14100"/>
          <ac:spMkLst>
            <pc:docMk/>
            <pc:sldMk cId="2965213025" sldId="4242"/>
            <ac:spMk id="2" creationId="{E16FD57A-7896-48B4-B078-61962DD83C7A}"/>
          </ac:spMkLst>
        </pc:spChg>
      </pc:sldChg>
      <pc:sldChg chg="modSp mod">
        <pc:chgData name="Chris Speller" userId="0a97f007-b978-4543-a8a0-9ee0abccdf0a" providerId="ADAL" clId="{A4AEE670-717E-4549-9F70-109A1ED2DBC4}" dt="2021-01-31T19:08:26.439" v="10" actId="14100"/>
        <pc:sldMkLst>
          <pc:docMk/>
          <pc:sldMk cId="2108347254" sldId="4261"/>
        </pc:sldMkLst>
        <pc:spChg chg="mod">
          <ac:chgData name="Chris Speller" userId="0a97f007-b978-4543-a8a0-9ee0abccdf0a" providerId="ADAL" clId="{A4AEE670-717E-4549-9F70-109A1ED2DBC4}" dt="2021-01-31T19:08:26.439" v="10" actId="14100"/>
          <ac:spMkLst>
            <pc:docMk/>
            <pc:sldMk cId="2108347254" sldId="4261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A4AEE670-717E-4549-9F70-109A1ED2DBC4}" dt="2021-01-31T19:06:13.750" v="3" actId="6549"/>
        <pc:sldMkLst>
          <pc:docMk/>
          <pc:sldMk cId="1453675502" sldId="4562"/>
        </pc:sldMkLst>
        <pc:spChg chg="mod">
          <ac:chgData name="Chris Speller" userId="0a97f007-b978-4543-a8a0-9ee0abccdf0a" providerId="ADAL" clId="{A4AEE670-717E-4549-9F70-109A1ED2DBC4}" dt="2021-01-31T19:06:13.750" v="3" actId="6549"/>
          <ac:spMkLst>
            <pc:docMk/>
            <pc:sldMk cId="1453675502" sldId="4562"/>
            <ac:spMk id="11" creationId="{00000000-0000-0000-0000-000000000000}"/>
          </ac:spMkLst>
        </pc:spChg>
      </pc:sldChg>
      <pc:sldChg chg="addSp modSp">
        <pc:chgData name="Chris Speller" userId="0a97f007-b978-4543-a8a0-9ee0abccdf0a" providerId="ADAL" clId="{A4AEE670-717E-4549-9F70-109A1ED2DBC4}" dt="2021-01-31T19:06:25.082" v="4"/>
        <pc:sldMkLst>
          <pc:docMk/>
          <pc:sldMk cId="2533642093" sldId="4568"/>
        </pc:sldMkLst>
        <pc:spChg chg="add mod">
          <ac:chgData name="Chris Speller" userId="0a97f007-b978-4543-a8a0-9ee0abccdf0a" providerId="ADAL" clId="{A4AEE670-717E-4549-9F70-109A1ED2DBC4}" dt="2021-01-31T19:06:25.082" v="4"/>
          <ac:spMkLst>
            <pc:docMk/>
            <pc:sldMk cId="2533642093" sldId="4568"/>
            <ac:spMk id="13" creationId="{29189BA3-AC48-4B2F-9580-E5B54B071863}"/>
          </ac:spMkLst>
        </pc:spChg>
      </pc:sldChg>
      <pc:sldChg chg="modSp">
        <pc:chgData name="Chris Speller" userId="0a97f007-b978-4543-a8a0-9ee0abccdf0a" providerId="ADAL" clId="{A4AEE670-717E-4549-9F70-109A1ED2DBC4}" dt="2021-01-31T19:07:47.096" v="9" actId="20577"/>
        <pc:sldMkLst>
          <pc:docMk/>
          <pc:sldMk cId="3028327906" sldId="4603"/>
        </pc:sldMkLst>
        <pc:spChg chg="mod">
          <ac:chgData name="Chris Speller" userId="0a97f007-b978-4543-a8a0-9ee0abccdf0a" providerId="ADAL" clId="{A4AEE670-717E-4549-9F70-109A1ED2DBC4}" dt="2021-01-31T19:07:47.096" v="9" actId="20577"/>
          <ac:spMkLst>
            <pc:docMk/>
            <pc:sldMk cId="3028327906" sldId="4603"/>
            <ac:spMk id="10" creationId="{00000000-0000-0000-0000-000000000000}"/>
          </ac:spMkLst>
        </pc:spChg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278649837" sldId="4935"/>
        </pc:sldMkLst>
      </pc:sldChg>
      <pc:sldChg chg="add ord">
        <pc:chgData name="Chris Speller" userId="0a97f007-b978-4543-a8a0-9ee0abccdf0a" providerId="ADAL" clId="{A4AEE670-717E-4549-9F70-109A1ED2DBC4}" dt="2021-01-31T20:05:31.377" v="13"/>
        <pc:sldMkLst>
          <pc:docMk/>
          <pc:sldMk cId="1579773765" sldId="4936"/>
        </pc:sldMkLst>
      </pc:sldChg>
    </pc:docChg>
  </pc:docChgLst>
  <pc:docChgLst>
    <pc:chgData name="Chris Speller" userId="0a97f007-b978-4543-a8a0-9ee0abccdf0a" providerId="ADAL" clId="{3CAD7775-52E2-45F1-91E1-64D29B8BD4B8}"/>
    <pc:docChg chg="modSld">
      <pc:chgData name="Chris Speller" userId="0a97f007-b978-4543-a8a0-9ee0abccdf0a" providerId="ADAL" clId="{3CAD7775-52E2-45F1-91E1-64D29B8BD4B8}" dt="2021-06-21T15:08:31.905" v="5" actId="20577"/>
      <pc:docMkLst>
        <pc:docMk/>
      </pc:docMkLst>
      <pc:sldChg chg="modSp modAnim">
        <pc:chgData name="Chris Speller" userId="0a97f007-b978-4543-a8a0-9ee0abccdf0a" providerId="ADAL" clId="{3CAD7775-52E2-45F1-91E1-64D29B8BD4B8}" dt="2021-06-21T15:08:31.905" v="5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AD7775-52E2-45F1-91E1-64D29B8BD4B8}" dt="2021-06-21T15:08:01.416" v="3" actId="20577"/>
          <ac:spMkLst>
            <pc:docMk/>
            <pc:sldMk cId="4185594363" sldId="4470"/>
            <ac:spMk id="12" creationId="{00000000-0000-0000-0000-000000000000}"/>
          </ac:spMkLst>
        </pc:spChg>
      </pc:sldChg>
    </pc:docChg>
  </pc:docChgLst>
  <pc:docChgLst>
    <pc:chgData name="Chris Speller" userId="0a97f007-b978-4543-a8a0-9ee0abccdf0a" providerId="ADAL" clId="{3C44A134-602A-460D-A859-032F8001D3E1}"/>
    <pc:docChg chg="modSld">
      <pc:chgData name="Chris Speller" userId="0a97f007-b978-4543-a8a0-9ee0abccdf0a" providerId="ADAL" clId="{3C44A134-602A-460D-A859-032F8001D3E1}" dt="2021-01-04T08:55:03.601" v="1" actId="20577"/>
      <pc:docMkLst>
        <pc:docMk/>
      </pc:docMkLst>
      <pc:sldChg chg="modSp">
        <pc:chgData name="Chris Speller" userId="0a97f007-b978-4543-a8a0-9ee0abccdf0a" providerId="ADAL" clId="{3C44A134-602A-460D-A859-032F8001D3E1}" dt="2021-01-04T08:55:03.601" v="1" actId="20577"/>
        <pc:sldMkLst>
          <pc:docMk/>
          <pc:sldMk cId="2634474483" sldId="4183"/>
        </pc:sldMkLst>
        <pc:spChg chg="mod">
          <ac:chgData name="Chris Speller" userId="0a97f007-b978-4543-a8a0-9ee0abccdf0a" providerId="ADAL" clId="{3C44A134-602A-460D-A859-032F8001D3E1}" dt="2021-01-04T08:55:03.601" v="1" actId="20577"/>
          <ac:spMkLst>
            <pc:docMk/>
            <pc:sldMk cId="2634474483" sldId="4183"/>
            <ac:spMk id="2" creationId="{E16FD57A-7896-48B4-B078-61962DD83C7A}"/>
          </ac:spMkLst>
        </pc:spChg>
      </pc:sldChg>
      <pc:sldChg chg="modSp">
        <pc:chgData name="Chris Speller" userId="0a97f007-b978-4543-a8a0-9ee0abccdf0a" providerId="ADAL" clId="{3C44A134-602A-460D-A859-032F8001D3E1}" dt="2021-01-04T08:54:54.642" v="0" actId="20577"/>
        <pc:sldMkLst>
          <pc:docMk/>
          <pc:sldMk cId="4185594363" sldId="4470"/>
        </pc:sldMkLst>
        <pc:spChg chg="mod">
          <ac:chgData name="Chris Speller" userId="0a97f007-b978-4543-a8a0-9ee0abccdf0a" providerId="ADAL" clId="{3C44A134-602A-460D-A859-032F8001D3E1}" dt="2021-01-04T08:54:54.642" v="0" actId="20577"/>
          <ac:spMkLst>
            <pc:docMk/>
            <pc:sldMk cId="4185594363" sldId="4470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29/08/2021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3213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29/08/2021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29/08/2021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1.png"/><Relationship Id="rId2" Type="http://schemas.openxmlformats.org/officeDocument/2006/relationships/image" Target="../media/image5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7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0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4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1.png"/><Relationship Id="rId2" Type="http://schemas.openxmlformats.org/officeDocument/2006/relationships/image" Target="../media/image549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4.png"/><Relationship Id="rId2" Type="http://schemas.openxmlformats.org/officeDocument/2006/relationships/image" Target="../media/image55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5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7.png"/><Relationship Id="rId2" Type="http://schemas.openxmlformats.org/officeDocument/2006/relationships/image" Target="../media/image55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9.png"/><Relationship Id="rId2" Type="http://schemas.openxmlformats.org/officeDocument/2006/relationships/image" Target="../media/image55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3.png"/><Relationship Id="rId2" Type="http://schemas.openxmlformats.org/officeDocument/2006/relationships/image" Target="../media/image562.png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0.png"/><Relationship Id="rId2" Type="http://schemas.openxmlformats.org/officeDocument/2006/relationships/image" Target="../media/image55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8.png"/><Relationship Id="rId2" Type="http://schemas.openxmlformats.org/officeDocument/2006/relationships/image" Target="../media/image56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9.3) Scalar product</a:t>
            </a:r>
          </a:p>
        </p:txBody>
      </p:sp>
    </p:spTree>
    <p:extLst>
      <p:ext uri="{BB962C8B-B14F-4D97-AF65-F5344CB8AC3E}">
        <p14:creationId xmlns:p14="http://schemas.microsoft.com/office/powerpoint/2010/main" val="1574557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6, −1, 1</m:t>
                        </m:r>
                      </m:e>
                    </m:d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(4, 5, −2)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(−5, 3, 0)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endParaRPr lang="en-GB" sz="16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the centre and radius of the circle that passes through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323439"/>
              </a:xfrm>
              <a:prstGeom prst="rect">
                <a:avLst/>
              </a:prstGeom>
              <a:blipFill>
                <a:blip r:embed="rId2"/>
                <a:stretch>
                  <a:fillRect l="-667" t="-1382" b="-506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have coordinates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1, −1, 6</m:t>
                        </m:r>
                      </m:e>
                    </m:d>
                    <m:r>
                      <a:rPr lang="en-GB" sz="1600" i="1">
                        <a:latin typeface="Cambria Math" panose="02040503050406030204" pitchFamily="18" charset="0"/>
                      </a:rPr>
                      <m:t>, (−2, 5, 4)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(0, 3, −5)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respectively.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perpendicular to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𝑄𝑅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latin typeface="Candara" panose="020E0502030303020204" pitchFamily="34" charset="0"/>
                  </a:rPr>
                  <a:t>Hence find the centre and radius of the circle that passes through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𝑃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𝑄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𝑅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323439"/>
              </a:xfrm>
              <a:prstGeom prst="rect">
                <a:avLst/>
              </a:prstGeom>
              <a:blipFill>
                <a:blip r:embed="rId3"/>
                <a:stretch>
                  <a:fillRect l="-800" t="-1376" b="-45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1771710"/>
                <a:ext cx="4566983" cy="7299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42900" indent="-342900">
                  <a:buAutoNum type="alphaLcParenBoth"/>
                </a:pPr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marL="342900" indent="-342900">
                  <a:buAutoNum type="alphaLcParenBoth"/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Centre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 1,</m:t>
                        </m:r>
                        <m:f>
                          <m:f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</m:e>
                    </m:d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</m:oMath>
                </a14:m>
                <a:r>
                  <a:rPr lang="en-GB" sz="1600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radius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ad>
                          <m:radPr>
                            <m:degHide m:val="on"/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138</m:t>
                            </m:r>
                          </m:e>
                        </m:rad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771710"/>
                <a:ext cx="4566983" cy="729943"/>
              </a:xfrm>
              <a:prstGeom prst="rect">
                <a:avLst/>
              </a:prstGeom>
              <a:blipFill>
                <a:blip r:embed="rId4"/>
                <a:stretch>
                  <a:fillRect l="-667" t="-2521" b="-33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395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7716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endParaRPr lang="en-GB" b="1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𝑏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10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77167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83048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−2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</m:m>
                        </m:e>
                      </m:d>
                      <m:r>
                        <a:rPr lang="en-GB" i="1">
                          <a:latin typeface="Cambria Math" panose="02040503050406030204" pitchFamily="18" charset="0"/>
                        </a:rPr>
                        <m:t>⋅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</m:m>
                        </m:e>
                      </m:d>
                    </m:oMath>
                  </m:oMathPara>
                </a14:m>
                <a:endParaRPr lang="en-GB" b="1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8304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DD08B6-6D01-4928-A0B4-4AF1007A3A11}"/>
                  </a:ext>
                </a:extLst>
              </p:cNvPr>
              <p:cNvSpPr txBox="1"/>
              <p:nvPr/>
            </p:nvSpPr>
            <p:spPr>
              <a:xfrm>
                <a:off x="4566983" y="1296613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9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E0DD08B6-6D01-4928-A0B4-4AF1007A3A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296613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99764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433137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Find the acute angle between the vectors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sz="1800" dirty="0">
                    <a:latin typeface="Candara" panose="020E0502030303020204" pitchFamily="34" charset="0"/>
                  </a:rPr>
                  <a:t>Find the angle between the vectors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8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GB" sz="18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</a:t>
                </a:r>
              </a:p>
              <a:p>
                <a:pPr algn="ctr"/>
                <a14:m>
                  <m:oMath xmlns:m="http://schemas.openxmlformats.org/officeDocument/2006/math"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sz="18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sz="1800" b="0" i="1" smtClean="0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</a:rPr>
                                <m:t>8</m:t>
                              </m:r>
                            </m:e>
                          </m:mr>
                        </m:m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4331379"/>
              </a:xfrm>
              <a:prstGeom prst="rect">
                <a:avLst/>
              </a:prstGeom>
              <a:blipFill>
                <a:blip r:embed="rId2"/>
                <a:stretch>
                  <a:fillRect l="-1067" t="-84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359944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Find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acute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angle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between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the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vectors</m:t>
                      </m:r>
                      <m:r>
                        <m:rPr>
                          <m:nor/>
                        </m:rPr>
                        <a:rPr lang="en-GB" dirty="0" smtClean="0">
                          <a:latin typeface="Candara" panose="020E0502030303020204" pitchFamily="34" charset="0"/>
                        </a:rPr>
                        <m:t> 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>
                          <a:latin typeface="Cambria Math" panose="02040503050406030204" pitchFamily="18" charset="0"/>
                        </a:rPr>
                        <m:t>𝒂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1 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and</m:t>
                      </m:r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 </m:t>
                      </m:r>
                      <m:r>
                        <a:rPr lang="en-GB" b="1" i="1">
                          <a:latin typeface="Cambria Math" panose="02040503050406030204" pitchFamily="18" charset="0"/>
                        </a:rPr>
                        <m:t>𝒃</m:t>
                      </m:r>
                      <m:r>
                        <a:rPr lang="en-GB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m>
                            <m:mPr>
                              <m:plcHide m:val="on"/>
                              <m:mcs>
                                <m:mc>
                                  <m:mcPr>
                                    <m:count m:val="1"/>
                                    <m:mcJc m:val="center"/>
                                  </m:mcPr>
                                </m:mc>
                              </m:mcs>
                              <m:ctrlPr>
                                <a:rPr lang="en-GB" i="1">
                                  <a:latin typeface="Cambria Math" panose="02040503050406030204" pitchFamily="18" charset="0"/>
                                </a:rPr>
                              </m:ctrlPr>
                            </m:mP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e>
                            </m:mr>
                            <m:mr>
                              <m:e>
                                <m:r>
                                  <a:rPr lang="en-GB" i="1">
                                    <a:latin typeface="Cambria Math" panose="02040503050406030204" pitchFamily="18" charset="0"/>
                                  </a:rPr>
                                  <m:t>5</m:t>
                                </m:r>
                              </m:e>
                            </m:mr>
                          </m:m>
                        </m:e>
                      </m:d>
                      <m:r>
                        <m:rPr>
                          <m:nor/>
                        </m:rPr>
                        <a:rPr lang="en-GB" dirty="0">
                          <a:latin typeface="Candara" panose="020E0502030303020204" pitchFamily="34" charset="0"/>
                        </a:rPr>
                        <m:t>.</m:t>
                      </m:r>
                    </m:oMath>
                  </m:oMathPara>
                </a14:m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endParaRPr lang="en-GB" dirty="0">
                  <a:latin typeface="Candara" panose="020E0502030303020204" pitchFamily="34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Find the angle between the vectors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7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3599447"/>
              </a:xfrm>
              <a:prstGeom prst="rect">
                <a:avLst/>
              </a:prstGeom>
              <a:blipFill>
                <a:blip r:embed="rId3"/>
                <a:stretch>
                  <a:fillRect l="-1200" b="-169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E917D-3AC4-4379-B4D6-4BBDB8E803DE}"/>
                  </a:ext>
                </a:extLst>
              </p:cNvPr>
              <p:cNvSpPr txBox="1"/>
              <p:nvPr/>
            </p:nvSpPr>
            <p:spPr>
              <a:xfrm>
                <a:off x="4566983" y="1565597"/>
                <a:ext cx="4566983" cy="286232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70.64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96.9</m:t>
                    </m:r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2EE917D-3AC4-4379-B4D6-4BBDB8E803D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6983" y="1565597"/>
                <a:ext cx="4566983" cy="2862322"/>
              </a:xfrm>
              <a:prstGeom prst="rect">
                <a:avLst/>
              </a:prstGeom>
              <a:blipFill>
                <a:blip r:embed="rId4"/>
                <a:stretch>
                  <a:fillRect t="-1279" b="-255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4741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If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(4,0,5)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, find the area of triangle ABC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646331"/>
              </a:xfrm>
              <a:prstGeom prst="rect">
                <a:avLst/>
              </a:prstGeom>
              <a:blipFill>
                <a:blip r:embed="rId2"/>
                <a:stretch>
                  <a:fillRect l="-1067" t="-5660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If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𝐴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2,3,5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,  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𝐵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(5,0,4)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and</m:t>
                    </m:r>
                    <m:r>
                      <m:rPr>
                        <m:nor/>
                      </m:rPr>
                      <a:rPr lang="en-GB" dirty="0">
                        <a:latin typeface="Candara" panose="020E0502030303020204" pitchFamily="34" charset="0"/>
                      </a:rPr>
                      <m:t> 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𝐶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4,−3,2</m:t>
                        </m:r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find the area of triangle ABC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646331"/>
              </a:xfrm>
              <a:prstGeom prst="rect">
                <a:avLst/>
              </a:prstGeom>
              <a:blipFill>
                <a:blip r:embed="rId3"/>
                <a:stretch>
                  <a:fillRect l="-1200" t="-4717" r="-1867" b="-1415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147EB5-737D-45A0-9E12-C53D9F9C066A}"/>
                  </a:ext>
                </a:extLst>
              </p:cNvPr>
              <p:cNvSpPr txBox="1"/>
              <p:nvPr/>
            </p:nvSpPr>
            <p:spPr>
              <a:xfrm>
                <a:off x="4577017" y="1121388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7.10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A3147EB5-737D-45A0-9E12-C53D9F9C066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121388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t="-9836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328221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78903"/>
                <a:ext cx="4572000" cy="1100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−1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7</m:t>
                              </m:r>
                            </m:e>
                          </m:mr>
                          <m:m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78903"/>
                <a:ext cx="4572000" cy="1100238"/>
              </a:xfrm>
              <a:prstGeom prst="rect">
                <a:avLst/>
              </a:prstGeom>
              <a:blipFill>
                <a:blip r:embed="rId2"/>
                <a:stretch>
                  <a:fillRect l="-1200" b="-833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1002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1 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plcHide m:val="on"/>
                            <m:mcs>
                              <m:mc>
                                <m:mcPr>
                                  <m:count m:val="1"/>
                                  <m:mcJc m:val="center"/>
                                </m:mcPr>
                              </m:mc>
                            </m:mcs>
                            <m:ctrlPr>
                              <a:rPr lang="en-GB" i="1"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>
                              <m:r>
                                <a:rPr lang="en-GB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100238"/>
              </a:xfrm>
              <a:prstGeom prst="rect">
                <a:avLst/>
              </a:prstGeom>
              <a:blipFill>
                <a:blip r:embed="rId3"/>
                <a:stretch>
                  <a:fillRect l="-1200" b="-77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54FB437-53E4-4FE1-8439-51960ECF4647}"/>
              </a:ext>
            </a:extLst>
          </p:cNvPr>
          <p:cNvSpPr txBox="1"/>
          <p:nvPr/>
        </p:nvSpPr>
        <p:spPr>
          <a:xfrm>
            <a:off x="4582034" y="1485373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5509812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017" y="478903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vectors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=1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𝟐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−2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5</m:t>
                    </m:r>
                    <m:r>
                      <a:rPr lang="en-GB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perpendicular, find the value of </a:t>
                </a:r>
                <a14:m>
                  <m:oMath xmlns:m="http://schemas.openxmlformats.org/officeDocument/2006/math"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17" y="478903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200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the vectors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−6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r>
                      <a:rPr lang="en-GB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are perpendicular, find the value of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</m:oMath>
                </a14:m>
                <a:endParaRPr lang="en-GB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54FB437-53E4-4FE1-8439-51960ECF4647}"/>
                  </a:ext>
                </a:extLst>
              </p:cNvPr>
              <p:cNvSpPr txBox="1"/>
              <p:nvPr/>
            </p:nvSpPr>
            <p:spPr>
              <a:xfrm>
                <a:off x="4582034" y="1485373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  <m:r>
                        <a:rPr lang="en-GB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=2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054FB437-53E4-4FE1-8439-51960ECF464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2034" y="1485373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8141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two lines are perpendicular: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1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𝟐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2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3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5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+4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b="0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923330"/>
              </a:xfrm>
              <a:prstGeom prst="rect">
                <a:avLst/>
              </a:prstGeom>
              <a:blipFill>
                <a:blip r:embed="rId2"/>
                <a:stretch>
                  <a:fillRect l="-1067" t="-3974" b="-993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Show that the two lines are perpendicular: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1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−9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+10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𝜆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2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  <a:p>
                <a:r>
                  <a:rPr lang="en-GB" dirty="0">
                    <a:latin typeface="Candara" panose="020E0502030303020204" pitchFamily="34" charset="0"/>
                  </a:rPr>
                  <a:t>l</a:t>
                </a:r>
                <a:r>
                  <a:rPr lang="en-GB" baseline="-25000" dirty="0">
                    <a:latin typeface="Candara" panose="020E0502030303020204" pitchFamily="34" charset="0"/>
                  </a:rPr>
                  <a:t>2</a:t>
                </a:r>
                <a:r>
                  <a:rPr lang="en-GB" dirty="0">
                    <a:latin typeface="Candara" panose="020E0502030303020204" pitchFamily="34" charset="0"/>
                  </a:rPr>
                  <a:t>: </a:t>
                </a:r>
                <a14:m>
                  <m:oMath xmlns:m="http://schemas.openxmlformats.org/officeDocument/2006/math">
                    <m:r>
                      <a:rPr lang="en-GB" i="1">
                        <a:latin typeface="Cambria Math" panose="02040503050406030204" pitchFamily="18" charset="0"/>
                      </a:rPr>
                      <m:t>𝑟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</a:rPr>
                          <m:t>−3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</a:rPr>
                          <m:t>+5</m:t>
                        </m:r>
                        <m:r>
                          <a:rPr lang="en-GB" b="1" i="1">
                            <a:latin typeface="Cambria Math" panose="02040503050406030204" pitchFamily="18" charset="0"/>
                          </a:rPr>
                          <m:t>𝒌</m:t>
                        </m:r>
                      </m:e>
                    </m:d>
                    <m:r>
                      <a:rPr lang="en-GB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𝜇</m:t>
                    </m:r>
                    <m:d>
                      <m:dPr>
                        <m:ctrlP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𝒊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−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𝒋</m:t>
                        </m:r>
                        <m:r>
                          <a:rPr lang="en-GB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+5</m:t>
                        </m:r>
                        <m:r>
                          <a:rPr lang="en-GB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𝒌</m:t>
                        </m:r>
                      </m:e>
                    </m:d>
                  </m:oMath>
                </a14:m>
                <a:endParaRPr lang="en-GB" dirty="0">
                  <a:latin typeface="Candara" panose="020E0502030303020204" pitchFamily="34" charset="0"/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923330"/>
              </a:xfrm>
              <a:prstGeom prst="rect">
                <a:avLst/>
              </a:prstGeom>
              <a:blipFill>
                <a:blip r:embed="rId3"/>
                <a:stretch>
                  <a:fillRect l="-1200" t="-3289" b="-92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0FEDFBC-7E59-4DA5-A433-7D441F9A6C53}"/>
              </a:ext>
            </a:extLst>
          </p:cNvPr>
          <p:cNvSpPr txBox="1"/>
          <p:nvPr/>
        </p:nvSpPr>
        <p:spPr>
          <a:xfrm>
            <a:off x="4582034" y="1485373"/>
            <a:ext cx="45669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0" dirty="0">
                <a:solidFill>
                  <a:srgbClr val="FF0000"/>
                </a:solidFill>
                <a:latin typeface="Candara" panose="020E0502030303020204" pitchFamily="34" charset="0"/>
              </a:rPr>
              <a:t>Shown</a:t>
            </a:r>
          </a:p>
        </p:txBody>
      </p:sp>
    </p:spTree>
    <p:extLst>
      <p:ext uri="{BB962C8B-B14F-4D97-AF65-F5344CB8AC3E}">
        <p14:creationId xmlns:p14="http://schemas.microsoft.com/office/powerpoint/2010/main" val="3675398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</a:p>
              <a:p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+4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a vector which is perpendicular to both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1200329"/>
              </a:xfrm>
              <a:prstGeom prst="rect">
                <a:avLst/>
              </a:prstGeom>
              <a:blipFill>
                <a:blip r:embed="rId2"/>
                <a:stretch>
                  <a:fillRect l="-1067" t="-3061" b="-765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dirty="0">
                    <a:latin typeface="Candara" panose="020E0502030303020204" pitchFamily="34" charset="0"/>
                  </a:rPr>
                  <a:t>Given that </a:t>
                </a:r>
                <a:endParaRPr lang="en-GB" b="1" i="1" dirty="0">
                  <a:latin typeface="Cambria Math" panose="020405030504060302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=−2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−8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i="1">
                        <a:latin typeface="Cambria Math" panose="02040503050406030204" pitchFamily="18" charset="0"/>
                      </a:rPr>
                      <m:t>+5</m:t>
                    </m:r>
                    <m:r>
                      <a:rPr lang="en-GB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dirty="0">
                    <a:latin typeface="Candara" panose="020E0502030303020204" pitchFamily="34" charset="0"/>
                  </a:rPr>
                  <a:t>find a vector which is perpendicular to both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𝒂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b="1" i="1">
                        <a:latin typeface="Cambria Math" panose="02040503050406030204" pitchFamily="18" charset="0"/>
                      </a:rPr>
                      <m:t>𝒃</m:t>
                    </m:r>
                  </m:oMath>
                </a14:m>
                <a:r>
                  <a:rPr lang="en-GB" dirty="0">
                    <a:latin typeface="Candara" panose="020E0502030303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1200329"/>
              </a:xfrm>
              <a:prstGeom prst="rect">
                <a:avLst/>
              </a:prstGeom>
              <a:blipFill>
                <a:blip r:embed="rId3"/>
                <a:stretch>
                  <a:fillRect l="-1200" t="-2538" b="-71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87051" y="1767719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𝒊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𝒋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b="0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en-GB" b="1" i="1" dirty="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𝒌</m:t>
                      </m:r>
                    </m:oMath>
                  </m:oMathPara>
                </a14:m>
                <a:endParaRPr lang="en-GB" b="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87051" y="1767719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b="-11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579435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>
                <a:latin typeface="Candara" panose="020E0502030303020204" pitchFamily="34" charset="0"/>
              </a:rPr>
              <a:t>Worked example</a:t>
            </a:r>
            <a:endParaRPr lang="en-GB" sz="240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7" y="4482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Find, to the nearest tenth of a degree, the angle that the vector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9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−5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+3</m:t>
                    </m:r>
                    <m:r>
                      <a:rPr lang="en-GB" sz="1600" b="1" i="1" smtClean="0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makes with: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6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7" y="4482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l="-667" t="-517" b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/>
              <p:nvPr/>
            </p:nvSpPr>
            <p:spPr>
              <a:xfrm>
                <a:off x="4577017" y="466129"/>
                <a:ext cx="4572000" cy="86177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Find, to the nearest tenth of a degree, the angle that the vector </a:t>
                </a:r>
                <a14:m>
                  <m:oMath xmlns:m="http://schemas.openxmlformats.org/officeDocument/2006/math">
                    <m:r>
                      <a:rPr lang="en-GB" sz="1600" b="1" i="1">
                        <a:latin typeface="Cambria Math" panose="02040503050406030204" pitchFamily="18" charset="0"/>
                      </a:rPr>
                      <m:t>𝒊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+11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𝒋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GB" sz="1600" b="1" i="1">
                        <a:latin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makes with: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GB" sz="1600" dirty="0">
                    <a:latin typeface="Candara" panose="020E0502030303020204" pitchFamily="34" charset="0"/>
                  </a:rPr>
                  <a:t>The positive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𝑧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</a:t>
                </a: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8E8498FE-22C5-4A1B-AA8D-26CEB58B837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466129"/>
                <a:ext cx="4572000" cy="861774"/>
              </a:xfrm>
              <a:prstGeom prst="rect">
                <a:avLst/>
              </a:prstGeom>
              <a:blipFill>
                <a:blip r:embed="rId3"/>
                <a:stretch>
                  <a:fillRect l="-800" t="-2113" b="-42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/>
              <p:nvPr/>
            </p:nvSpPr>
            <p:spPr>
              <a:xfrm>
                <a:off x="4577017" y="1336831"/>
                <a:ext cx="4566983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109.9</m:t>
                    </m:r>
                    <m:r>
                      <a:rPr lang="en-GB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 </m:t>
                    </m:r>
                  </m:oMath>
                </a14:m>
                <a:r>
                  <a:rPr lang="en-GB" b="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(1 dp)</a:t>
                </a: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B76AE14-EE6D-47C1-906B-FFD4ECE1A2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7" y="1336831"/>
                <a:ext cx="4566983" cy="369332"/>
              </a:xfrm>
              <a:prstGeom prst="rect">
                <a:avLst/>
              </a:prstGeom>
              <a:blipFill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4695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7E1FA38-627C-4052-8046-EAEE85A697C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2425766-9F29-4237-90C2-5CFFD7C31D9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A5AF4B-FDA5-4200-B99E-3C9C43FBFF0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9858</TotalTime>
  <Words>830</Words>
  <Application>Microsoft Office PowerPoint</Application>
  <PresentationFormat>On-screen Show (4:3)</PresentationFormat>
  <Paragraphs>111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Cambria Math</vt:lpstr>
      <vt:lpstr>Candara</vt:lpstr>
      <vt:lpstr>Office Theme</vt:lpstr>
      <vt:lpstr>9.3) Scalar product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544</cp:revision>
  <dcterms:created xsi:type="dcterms:W3CDTF">2020-05-18T02:11:06Z</dcterms:created>
  <dcterms:modified xsi:type="dcterms:W3CDTF">2021-08-29T09:02:44Z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