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21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1.png"/><Relationship Id="rId2" Type="http://schemas.openxmlformats.org/officeDocument/2006/relationships/image" Target="../media/image5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0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1.png"/><Relationship Id="rId2" Type="http://schemas.openxmlformats.org/officeDocument/2006/relationships/image" Target="../media/image54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5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4.png"/><Relationship Id="rId2" Type="http://schemas.openxmlformats.org/officeDocument/2006/relationships/image" Target="../media/image55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5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7.png"/><Relationship Id="rId2" Type="http://schemas.openxmlformats.org/officeDocument/2006/relationships/image" Target="../media/image55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9.png"/><Relationship Id="rId2" Type="http://schemas.openxmlformats.org/officeDocument/2006/relationships/image" Target="../media/image55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3.png"/><Relationship Id="rId2" Type="http://schemas.openxmlformats.org/officeDocument/2006/relationships/image" Target="../media/image56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0.png"/><Relationship Id="rId2" Type="http://schemas.openxmlformats.org/officeDocument/2006/relationships/image" Target="../media/image5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8.png"/><Relationship Id="rId2" Type="http://schemas.openxmlformats.org/officeDocument/2006/relationships/image" Target="../media/image5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9.3) Scalar product</a:t>
            </a:r>
          </a:p>
        </p:txBody>
      </p:sp>
    </p:spTree>
    <p:extLst>
      <p:ext uri="{BB962C8B-B14F-4D97-AF65-F5344CB8AC3E}">
        <p14:creationId xmlns:p14="http://schemas.microsoft.com/office/powerpoint/2010/main" val="157455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have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6, −1, 1</m:t>
                        </m:r>
                      </m:e>
                    </m:d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(4, 5, −2)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(−5, 3, 0)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perpendicular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𝑄𝑅</m:t>
                    </m:r>
                  </m:oMath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Hence find the centre and radius of the circle that passes through points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667" t="-1382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have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1, −1, 6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, (−2, 5, 4)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(0, 3, −5)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respectively.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perpendicular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𝑄𝑅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Hence find the centre and radius of the circle that passes through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800" t="-1376" b="-4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/>
              <p:nvPr/>
            </p:nvSpPr>
            <p:spPr>
              <a:xfrm>
                <a:off x="4587051" y="1771710"/>
                <a:ext cx="4566983" cy="729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Both"/>
                </a:pPr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 1,</m:t>
                        </m:r>
                        <m:f>
                          <m:f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radius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138</m:t>
                            </m:r>
                          </m:e>
                        </m:rad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1771710"/>
                <a:ext cx="4566983" cy="729943"/>
              </a:xfrm>
              <a:prstGeom prst="rect">
                <a:avLst/>
              </a:prstGeom>
              <a:blipFill>
                <a:blip r:embed="rId4"/>
                <a:stretch>
                  <a:fillRect l="-667" t="-2521" b="-33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9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716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endParaRPr lang="en-GB" b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716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830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8304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0DD08B6-6D01-4928-A0B4-4AF1007A3A11}"/>
                  </a:ext>
                </a:extLst>
              </p:cNvPr>
              <p:cNvSpPr txBox="1"/>
              <p:nvPr/>
            </p:nvSpPr>
            <p:spPr>
              <a:xfrm>
                <a:off x="4566983" y="1296613"/>
                <a:ext cx="45669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0DD08B6-6D01-4928-A0B4-4AF1007A3A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296613"/>
                <a:ext cx="456698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976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43313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acute angle between the vectors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sz="1800" dirty="0">
                    <a:latin typeface="Candara" panose="020E0502030303020204" pitchFamily="34" charset="0"/>
                  </a:rPr>
                  <a:t>Find the angle between the vectors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800" b="0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sz="18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18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4331379"/>
              </a:xfrm>
              <a:prstGeom prst="rect">
                <a:avLst/>
              </a:prstGeom>
              <a:blipFill>
                <a:blip r:embed="rId2"/>
                <a:stretch>
                  <a:fillRect l="-1067" t="-8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35994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Find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acute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angle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between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the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vectors</m:t>
                      </m:r>
                      <m:r>
                        <m:rPr>
                          <m:nor/>
                        </m:rPr>
                        <a:rPr lang="en-GB" dirty="0" smtClean="0">
                          <a:latin typeface="Candara" panose="020E0502030303020204" pitchFamily="34" charset="0"/>
                        </a:rPr>
                        <m:t> 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1 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and</m:t>
                      </m:r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 </m:t>
                      </m:r>
                      <m:r>
                        <a:rPr lang="en-GB" b="1" i="1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nor/>
                        </m:rPr>
                        <a:rPr lang="en-GB" dirty="0">
                          <a:latin typeface="Candara" panose="020E0502030303020204" pitchFamily="34" charset="0"/>
                        </a:rPr>
                        <m:t>.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angle between the vectors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3599447"/>
              </a:xfrm>
              <a:prstGeom prst="rect">
                <a:avLst/>
              </a:prstGeom>
              <a:blipFill>
                <a:blip r:embed="rId3"/>
                <a:stretch>
                  <a:fillRect l="-1200" b="-1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EE917D-3AC4-4379-B4D6-4BBDB8E803DE}"/>
                  </a:ext>
                </a:extLst>
              </p:cNvPr>
              <p:cNvSpPr txBox="1"/>
              <p:nvPr/>
            </p:nvSpPr>
            <p:spPr>
              <a:xfrm>
                <a:off x="4566983" y="1565597"/>
                <a:ext cx="4566983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70.64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96.9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 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EE917D-3AC4-4379-B4D6-4BBDB8E803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565597"/>
                <a:ext cx="4566983" cy="2862322"/>
              </a:xfrm>
              <a:prstGeom prst="rect">
                <a:avLst/>
              </a:prstGeom>
              <a:blipFill>
                <a:blip r:embed="rId4"/>
                <a:stretch>
                  <a:fillRect t="-1279" b="-2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474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(4,0,5)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, find the area of triangle ABC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If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2,3,5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(5,0,4)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and</m:t>
                    </m:r>
                    <m:r>
                      <m:rPr>
                        <m:nor/>
                      </m:rPr>
                      <a:rPr lang="en-GB" dirty="0">
                        <a:latin typeface="Candara" panose="020E0502030303020204" pitchFamily="34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4,−3,2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area of triangle ABC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r="-186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3147EB5-737D-45A0-9E12-C53D9F9C066A}"/>
                  </a:ext>
                </a:extLst>
              </p:cNvPr>
              <p:cNvSpPr txBox="1"/>
              <p:nvPr/>
            </p:nvSpPr>
            <p:spPr>
              <a:xfrm>
                <a:off x="4577017" y="1121388"/>
                <a:ext cx="45669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7.10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3147EB5-737D-45A0-9E12-C53D9F9C06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121388"/>
                <a:ext cx="4566983" cy="369332"/>
              </a:xfrm>
              <a:prstGeom prst="rect">
                <a:avLst/>
              </a:prstGeom>
              <a:blipFill>
                <a:blip r:embed="rId4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282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78903"/>
                <a:ext cx="4572000" cy="1100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perpendicular.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78903"/>
                <a:ext cx="4572000" cy="1100238"/>
              </a:xfrm>
              <a:prstGeom prst="rect">
                <a:avLst/>
              </a:prstGeom>
              <a:blipFill>
                <a:blip r:embed="rId2"/>
                <a:stretch>
                  <a:fillRect l="-1200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100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perpendicular.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100238"/>
              </a:xfrm>
              <a:prstGeom prst="rect">
                <a:avLst/>
              </a:prstGeom>
              <a:blipFill>
                <a:blip r:embed="rId3"/>
                <a:stretch>
                  <a:fillRect l="-1200" b="-7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054FB437-53E4-4FE1-8439-51960ECF4647}"/>
              </a:ext>
            </a:extLst>
          </p:cNvPr>
          <p:cNvSpPr txBox="1"/>
          <p:nvPr/>
        </p:nvSpPr>
        <p:spPr>
          <a:xfrm>
            <a:off x="4582034" y="1485373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55098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7" y="478903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the vectors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GB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perpendicular, find the value of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" y="478903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200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the vectors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GB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perpendicular,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54FB437-53E4-4FE1-8439-51960ECF4647}"/>
                  </a:ext>
                </a:extLst>
              </p:cNvPr>
              <p:cNvSpPr txBox="1"/>
              <p:nvPr/>
            </p:nvSpPr>
            <p:spPr>
              <a:xfrm>
                <a:off x="4582034" y="1485373"/>
                <a:ext cx="45669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54FB437-53E4-4FE1-8439-51960ECF46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4" y="1485373"/>
                <a:ext cx="456698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814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the two lines are perpendicular: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l</a:t>
                </a:r>
                <a:r>
                  <a:rPr lang="en-GB" baseline="-25000" dirty="0">
                    <a:latin typeface="Candara" panose="020E0502030303020204" pitchFamily="34" charset="0"/>
                  </a:rPr>
                  <a:t>1</a:t>
                </a:r>
                <a:r>
                  <a:rPr lang="en-GB" dirty="0">
                    <a:latin typeface="Candara" panose="020E0502030303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+10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endParaRPr lang="en-GB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l</a:t>
                </a:r>
                <a:r>
                  <a:rPr lang="en-GB" baseline="-25000" dirty="0">
                    <a:latin typeface="Candara" panose="020E0502030303020204" pitchFamily="34" charset="0"/>
                  </a:rPr>
                  <a:t>2</a:t>
                </a:r>
                <a:r>
                  <a:rPr lang="en-GB" dirty="0">
                    <a:latin typeface="Candara" panose="020E0502030303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+4</m:t>
                        </m:r>
                        <m: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endParaRPr lang="en-GB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the two lines are perpendicular: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l</a:t>
                </a:r>
                <a:r>
                  <a:rPr lang="en-GB" baseline="-25000" dirty="0">
                    <a:latin typeface="Candara" panose="020E0502030303020204" pitchFamily="34" charset="0"/>
                  </a:rPr>
                  <a:t>1</a:t>
                </a:r>
                <a:r>
                  <a:rPr lang="en-GB" dirty="0">
                    <a:latin typeface="Candara" panose="020E0502030303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−9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+10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l</a:t>
                </a:r>
                <a:r>
                  <a:rPr lang="en-GB" baseline="-25000" dirty="0">
                    <a:latin typeface="Candara" panose="020E0502030303020204" pitchFamily="34" charset="0"/>
                  </a:rPr>
                  <a:t>2</a:t>
                </a:r>
                <a:r>
                  <a:rPr lang="en-GB" dirty="0">
                    <a:latin typeface="Candara" panose="020E0502030303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+5</m:t>
                        </m:r>
                        <m:r>
                          <a:rPr lang="en-GB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endParaRPr lang="en-GB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00FEDFBC-7E59-4DA5-A433-7D441F9A6C53}"/>
              </a:ext>
            </a:extLst>
          </p:cNvPr>
          <p:cNvSpPr txBox="1"/>
          <p:nvPr/>
        </p:nvSpPr>
        <p:spPr>
          <a:xfrm>
            <a:off x="4582034" y="1485373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367539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</a:p>
              <a:p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a vector which is perpendicular to both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61" b="-76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:endParaRPr lang="en-GB" b="1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a vector which is perpendicular to both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/>
              <p:nvPr/>
            </p:nvSpPr>
            <p:spPr>
              <a:xfrm>
                <a:off x="4587051" y="1767719"/>
                <a:ext cx="45669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1767719"/>
                <a:ext cx="4566983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794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Find, to the nearest tenth of a degree, the angle that the vector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b="1" i="1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makes with: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Candara" panose="020E0502030303020204" pitchFamily="34" charset="0"/>
                  </a:rPr>
                  <a:t>The positive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Candara" panose="020E0502030303020204" pitchFamily="34" charset="0"/>
                  </a:rPr>
                  <a:t>The positive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l="-667" t="-517" b="-13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Find, to the nearest tenth of a degree, the angle that the vector </a:t>
                </a:r>
                <a14:m>
                  <m:oMath xmlns:m="http://schemas.openxmlformats.org/officeDocument/2006/math">
                    <m:r>
                      <a:rPr lang="en-GB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+11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1600" b="1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makes with: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>
                    <a:latin typeface="Candara" panose="020E0502030303020204" pitchFamily="34" charset="0"/>
                  </a:rPr>
                  <a:t>The positive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861774"/>
              </a:xfrm>
              <a:prstGeom prst="rect">
                <a:avLst/>
              </a:prstGeom>
              <a:blipFill>
                <a:blip r:embed="rId3"/>
                <a:stretch>
                  <a:fillRect l="-800" t="-2113" b="-4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/>
              <p:nvPr/>
            </p:nvSpPr>
            <p:spPr>
              <a:xfrm>
                <a:off x="4577017" y="1336831"/>
                <a:ext cx="456698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109.9</m:t>
                    </m:r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 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(1 dp)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B76AE14-EE6D-47C1-906B-FFD4ECE1A2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36831"/>
                <a:ext cx="4566983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469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E1FA38-627C-4052-8046-EAEE85A697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425766-9F29-4237-90C2-5CFFD7C31D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A5AF4B-FDA5-4200-B99E-3C9C43FBFF0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9858</TotalTime>
  <Words>830</Words>
  <Application>Microsoft Office PowerPoint</Application>
  <PresentationFormat>On-screen Show (4:3)</PresentationFormat>
  <Paragraphs>111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Candara</vt:lpstr>
      <vt:lpstr>Office Theme</vt:lpstr>
      <vt:lpstr>9.3) Scalar product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544</cp:revision>
  <dcterms:created xsi:type="dcterms:W3CDTF">2020-05-18T02:11:06Z</dcterms:created>
  <dcterms:modified xsi:type="dcterms:W3CDTF">2021-08-29T09:02:44Z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