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commentAuthors" Target="commentAuthors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0-12-09T10:18:22.92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10220 14684 0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11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slide" Target="slide3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1.xml"/><Relationship Id="rId5" Type="http://schemas.openxmlformats.org/officeDocument/2006/relationships/slide" Target="slide26.xml"/><Relationship Id="rId4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7.png"/><Relationship Id="rId2" Type="http://schemas.openxmlformats.org/officeDocument/2006/relationships/image" Target="../media/image5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0.png"/><Relationship Id="rId2" Type="http://schemas.openxmlformats.org/officeDocument/2006/relationships/image" Target="../media/image539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2.png"/><Relationship Id="rId2" Type="http://schemas.openxmlformats.org/officeDocument/2006/relationships/image" Target="../media/image5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5.png"/><Relationship Id="rId2" Type="http://schemas.openxmlformats.org/officeDocument/2006/relationships/image" Target="../media/image54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7.png"/><Relationship Id="rId2" Type="http://schemas.openxmlformats.org/officeDocument/2006/relationships/image" Target="../media/image54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0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1.png"/><Relationship Id="rId2" Type="http://schemas.openxmlformats.org/officeDocument/2006/relationships/image" Target="../media/image5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4.png"/><Relationship Id="rId2" Type="http://schemas.openxmlformats.org/officeDocument/2006/relationships/image" Target="../media/image5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7.png"/><Relationship Id="rId2" Type="http://schemas.openxmlformats.org/officeDocument/2006/relationships/image" Target="../media/image55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9.png"/><Relationship Id="rId2" Type="http://schemas.openxmlformats.org/officeDocument/2006/relationships/image" Target="../media/image5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3.png"/><Relationship Id="rId2" Type="http://schemas.openxmlformats.org/officeDocument/2006/relationships/image" Target="../media/image562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8.png"/><Relationship Id="rId2" Type="http://schemas.openxmlformats.org/officeDocument/2006/relationships/image" Target="../media/image5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1.png"/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4.png"/><Relationship Id="rId2" Type="http://schemas.openxmlformats.org/officeDocument/2006/relationships/image" Target="../media/image5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7.png"/><Relationship Id="rId2" Type="http://schemas.openxmlformats.org/officeDocument/2006/relationships/image" Target="../media/image5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0.png"/><Relationship Id="rId2" Type="http://schemas.openxmlformats.org/officeDocument/2006/relationships/image" Target="../media/image5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7.png"/><Relationship Id="rId2" Type="http://schemas.openxmlformats.org/officeDocument/2006/relationships/image" Target="../media/image5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8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3.png"/><Relationship Id="rId2" Type="http://schemas.openxmlformats.org/officeDocument/2006/relationships/image" Target="../media/image5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6.png"/><Relationship Id="rId2" Type="http://schemas.openxmlformats.org/officeDocument/2006/relationships/image" Target="../media/image5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9.png"/><Relationship Id="rId2" Type="http://schemas.openxmlformats.org/officeDocument/2006/relationships/image" Target="../media/image5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2.png"/><Relationship Id="rId2" Type="http://schemas.openxmlformats.org/officeDocument/2006/relationships/image" Target="../media/image5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2" Type="http://schemas.openxmlformats.org/officeDocument/2006/relationships/image" Target="../media/image594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7.png"/><Relationship Id="rId2" Type="http://schemas.openxmlformats.org/officeDocument/2006/relationships/image" Target="../media/image5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8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1.png"/><Relationship Id="rId2" Type="http://schemas.openxmlformats.org/officeDocument/2006/relationships/image" Target="../media/image5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4.png"/><Relationship Id="rId2" Type="http://schemas.openxmlformats.org/officeDocument/2006/relationships/image" Target="../media/image6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0.png"/><Relationship Id="rId2" Type="http://schemas.openxmlformats.org/officeDocument/2006/relationships/image" Target="../media/image5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1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7.png"/><Relationship Id="rId2" Type="http://schemas.openxmlformats.org/officeDocument/2006/relationships/image" Target="../media/image6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2" Type="http://schemas.openxmlformats.org/officeDocument/2006/relationships/image" Target="../media/image6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3.png"/><Relationship Id="rId2" Type="http://schemas.openxmlformats.org/officeDocument/2006/relationships/image" Target="../media/image6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6.png"/><Relationship Id="rId2" Type="http://schemas.openxmlformats.org/officeDocument/2006/relationships/image" Target="../media/image6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7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0.png"/><Relationship Id="rId3" Type="http://schemas.openxmlformats.org/officeDocument/2006/relationships/image" Target="../media/image619.png"/><Relationship Id="rId7" Type="http://schemas.openxmlformats.org/officeDocument/2006/relationships/image" Target="NULL"/><Relationship Id="rId2" Type="http://schemas.openxmlformats.org/officeDocument/2006/relationships/image" Target="../media/image618.png"/><Relationship Id="rId1" Type="http://schemas.openxmlformats.org/officeDocument/2006/relationships/slideLayout" Target="../slideLayouts/slideLayout12.xml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3.png"/><Relationship Id="rId2" Type="http://schemas.openxmlformats.org/officeDocument/2006/relationships/image" Target="../media/image5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6.png"/><Relationship Id="rId2" Type="http://schemas.openxmlformats.org/officeDocument/2006/relationships/image" Target="../media/image5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9.png"/><Relationship Id="rId2" Type="http://schemas.openxmlformats.org/officeDocument/2006/relationships/image" Target="../media/image5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2.png"/><Relationship Id="rId2" Type="http://schemas.openxmlformats.org/officeDocument/2006/relationships/image" Target="../media/image53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4.png"/><Relationship Id="rId2" Type="http://schemas.openxmlformats.org/officeDocument/2006/relationships/image" Target="../media/image5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9) Vectors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180150"/>
              </p:ext>
            </p:extLst>
          </p:nvPr>
        </p:nvGraphicFramePr>
        <p:xfrm>
          <a:off x="-1" y="737040"/>
          <a:ext cx="9143999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9.1) Equation of a line in three dimensions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9.2) Equation of a plane in three dimensions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9.3) Scalar product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9.4) Calculating angles between lines and planes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9.5) Points of intersection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9.6) Finding perpendiculars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9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3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138160" cy="527222"/>
          </a:xfrm>
        </p:spPr>
        <p:txBody>
          <a:bodyPr/>
          <a:lstStyle/>
          <a:p>
            <a:r>
              <a:rPr lang="en-GB" dirty="0"/>
              <a:t>9.2) Equation of a plane in three dimensions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31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1,−2, 2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−3,−2,1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5,4,3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form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60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GB" sz="16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7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2,2−1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3,2,−1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4,3,5</m:t>
                          </m: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form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60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GB" sz="16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800" t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87051" y="1432644"/>
                <a:ext cx="4566983" cy="112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432644"/>
                <a:ext cx="4566983" cy="1123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81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637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>
                    <a:latin typeface="Candara" panose="020E0502030303020204" pitchFamily="34" charset="0"/>
                  </a:rPr>
                  <a:t>Verify that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lies in the plane with vector equation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637756"/>
              </a:xfrm>
              <a:prstGeom prst="rect">
                <a:avLst/>
              </a:prstGeom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637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>
                    <a:latin typeface="Candara" panose="020E0502030303020204" pitchFamily="34" charset="0"/>
                  </a:rPr>
                  <a:t>Verify that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lies in the plane with vector equation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637756"/>
              </a:xfrm>
              <a:prstGeom prst="rect">
                <a:avLst/>
              </a:prstGeom>
              <a:blipFill>
                <a:blip r:embed="rId3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0B542CF-68F9-4BD0-9514-E3AD718A1EB0}"/>
              </a:ext>
            </a:extLst>
          </p:cNvPr>
          <p:cNvSpPr txBox="1"/>
          <p:nvPr/>
        </p:nvSpPr>
        <p:spPr>
          <a:xfrm>
            <a:off x="4577017" y="2086027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78611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perpendicular to the normal </a:t>
                </a:r>
                <a:endParaRPr lang="en-GB" sz="1600" b="1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passes through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position vector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705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perpendicular to the normal 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passes through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position vector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800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77017" y="1552275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552275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13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(3, 2, 2)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3, 5, 1</m:t>
                        </m:r>
                      </m:e>
                    </m:d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, (−1, 3, 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(−1, 6, 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coplanar.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(2, 2, 3)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1, 5, 3</m:t>
                        </m:r>
                      </m:e>
                    </m:d>
                    <m:r>
                      <a:rPr lang="en-GB" sz="1600" i="1" dirty="0">
                        <a:latin typeface="Cambria Math" panose="02040503050406030204" pitchFamily="18" charset="0"/>
                      </a:rPr>
                      <m:t>, (4, 3, 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(3, 6, 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coplanar.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0B542CF-68F9-4BD0-9514-E3AD718A1EB0}"/>
              </a:ext>
            </a:extLst>
          </p:cNvPr>
          <p:cNvSpPr txBox="1"/>
          <p:nvPr/>
        </p:nvSpPr>
        <p:spPr>
          <a:xfrm>
            <a:off x="4577017" y="105983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72130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(3, 2, 2)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3, 5, 1</m:t>
                        </m:r>
                      </m:e>
                    </m:d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, (−1, 3, 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(−1, 6, 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not coplanar.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(2, 2, 3)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1, 5, 3</m:t>
                        </m:r>
                      </m:e>
                    </m:d>
                    <m:r>
                      <a:rPr lang="en-GB" sz="1600" i="1" dirty="0">
                        <a:latin typeface="Cambria Math" panose="02040503050406030204" pitchFamily="18" charset="0"/>
                      </a:rPr>
                      <m:t>, (4, 3, 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6, 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coplanar.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0B542CF-68F9-4BD0-9514-E3AD718A1EB0}"/>
              </a:ext>
            </a:extLst>
          </p:cNvPr>
          <p:cNvSpPr txBox="1"/>
          <p:nvPr/>
        </p:nvSpPr>
        <p:spPr>
          <a:xfrm>
            <a:off x="4577017" y="105983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413529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9.3) Scalar product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79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71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716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830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8304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0DD08B6-6D01-4928-A0B4-4AF1007A3A11}"/>
                  </a:ext>
                </a:extLst>
              </p:cNvPr>
              <p:cNvSpPr txBox="1"/>
              <p:nvPr/>
            </p:nvSpPr>
            <p:spPr>
              <a:xfrm>
                <a:off x="4566983" y="1296613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0DD08B6-6D01-4928-A0B4-4AF1007A3A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96613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127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3313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acute angle between the vectors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Find the angle between the vectors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331379"/>
              </a:xfrm>
              <a:prstGeom prst="rect">
                <a:avLst/>
              </a:prstGeom>
              <a:blipFill>
                <a:blip r:embed="rId2"/>
                <a:stretch>
                  <a:fillRect l="-1067" t="-8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35994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Find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acute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angle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between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vectors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1 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.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angle between the vectors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3599447"/>
              </a:xfrm>
              <a:prstGeom prst="rect">
                <a:avLst/>
              </a:prstGeom>
              <a:blipFill>
                <a:blip r:embed="rId3"/>
                <a:stretch>
                  <a:fillRect l="-1200" b="-1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EE917D-3AC4-4379-B4D6-4BBDB8E803DE}"/>
                  </a:ext>
                </a:extLst>
              </p:cNvPr>
              <p:cNvSpPr txBox="1"/>
              <p:nvPr/>
            </p:nvSpPr>
            <p:spPr>
              <a:xfrm>
                <a:off x="4566983" y="1565597"/>
                <a:ext cx="4566983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70.64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96.9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EE917D-3AC4-4379-B4D6-4BBDB8E80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565597"/>
                <a:ext cx="4566983" cy="2862322"/>
              </a:xfrm>
              <a:prstGeom prst="rect">
                <a:avLst/>
              </a:prstGeom>
              <a:blipFill>
                <a:blip r:embed="rId4"/>
                <a:stretch>
                  <a:fillRect t="-1279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08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(4,0,5)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, find the area of triangle ABC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If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2,3,5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(5,0,4)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and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4,−3,2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area of triangle ABC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18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147EB5-737D-45A0-9E12-C53D9F9C066A}"/>
                  </a:ext>
                </a:extLst>
              </p:cNvPr>
              <p:cNvSpPr txBox="1"/>
              <p:nvPr/>
            </p:nvSpPr>
            <p:spPr>
              <a:xfrm>
                <a:off x="4577017" y="1121388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7.10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147EB5-737D-45A0-9E12-C53D9F9C0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21388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143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347166" cy="527222"/>
          </a:xfrm>
        </p:spPr>
        <p:txBody>
          <a:bodyPr/>
          <a:lstStyle/>
          <a:p>
            <a:r>
              <a:rPr lang="en-GB" dirty="0"/>
              <a:t>9.1) Equation of a line in three dimensions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78903"/>
                <a:ext cx="4572000" cy="1100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perpendicular.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78903"/>
                <a:ext cx="4572000" cy="1100238"/>
              </a:xfrm>
              <a:prstGeom prst="rect">
                <a:avLst/>
              </a:prstGeom>
              <a:blipFill>
                <a:blip r:embed="rId2"/>
                <a:stretch>
                  <a:fillRect l="-120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100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perpendicular.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100238"/>
              </a:xfrm>
              <a:prstGeom prst="rect">
                <a:avLst/>
              </a:prstGeom>
              <a:blipFill>
                <a:blip r:embed="rId3"/>
                <a:stretch>
                  <a:fillRect l="-1200" b="-77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054FB437-53E4-4FE1-8439-51960ECF4647}"/>
              </a:ext>
            </a:extLst>
          </p:cNvPr>
          <p:cNvSpPr txBox="1"/>
          <p:nvPr/>
        </p:nvSpPr>
        <p:spPr>
          <a:xfrm>
            <a:off x="4582034" y="1485373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60511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78903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the vectors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GB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perpendicular, find the value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78903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the vectors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perpendicular,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54FB437-53E4-4FE1-8439-51960ECF4647}"/>
                  </a:ext>
                </a:extLst>
              </p:cNvPr>
              <p:cNvSpPr txBox="1"/>
              <p:nvPr/>
            </p:nvSpPr>
            <p:spPr>
              <a:xfrm>
                <a:off x="4582034" y="1485373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54FB437-53E4-4FE1-8439-51960ECF4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1485373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845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two lines are perpendicular: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l</a:t>
                </a:r>
                <a:r>
                  <a:rPr lang="en-GB" baseline="-25000" dirty="0">
                    <a:latin typeface="Candara" panose="020E0502030303020204" pitchFamily="34" charset="0"/>
                  </a:rPr>
                  <a:t>1</a:t>
                </a:r>
                <a:r>
                  <a:rPr lang="en-GB" dirty="0"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l</a:t>
                </a:r>
                <a:r>
                  <a:rPr lang="en-GB" baseline="-25000" dirty="0">
                    <a:latin typeface="Candara" panose="020E0502030303020204" pitchFamily="34" charset="0"/>
                  </a:rPr>
                  <a:t>2</a:t>
                </a:r>
                <a:r>
                  <a:rPr lang="en-GB" dirty="0"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+4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two lines are perpendicular: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l</a:t>
                </a:r>
                <a:r>
                  <a:rPr lang="en-GB" baseline="-25000" dirty="0">
                    <a:latin typeface="Candara" panose="020E0502030303020204" pitchFamily="34" charset="0"/>
                  </a:rPr>
                  <a:t>1</a:t>
                </a:r>
                <a:r>
                  <a:rPr lang="en-GB" dirty="0"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−9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l</a:t>
                </a:r>
                <a:r>
                  <a:rPr lang="en-GB" baseline="-25000" dirty="0">
                    <a:latin typeface="Candara" panose="020E0502030303020204" pitchFamily="34" charset="0"/>
                  </a:rPr>
                  <a:t>2</a:t>
                </a:r>
                <a:r>
                  <a:rPr lang="en-GB" dirty="0"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+5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00FEDFBC-7E59-4DA5-A433-7D441F9A6C53}"/>
              </a:ext>
            </a:extLst>
          </p:cNvPr>
          <p:cNvSpPr txBox="1"/>
          <p:nvPr/>
        </p:nvSpPr>
        <p:spPr>
          <a:xfrm>
            <a:off x="4582034" y="1485373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60204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a vector which is perpendicular to both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:endParaRPr lang="en-GB" b="1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a vector which is perpendicular to both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87051" y="1767719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767719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780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Find, to the nearest tenth of a degree, the angle that the vector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makes with: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The positive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The positive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667" t="-517" b="-1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Find, to the nearest tenth of a degree, the angle that the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+11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makes with: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The positive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861774"/>
              </a:xfrm>
              <a:prstGeom prst="rect">
                <a:avLst/>
              </a:prstGeom>
              <a:blipFill>
                <a:blip r:embed="rId3"/>
                <a:stretch>
                  <a:fillRect l="-800" t="-2113" b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77017" y="1336831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109.9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(1 dp)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36831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55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6, −1, 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(4, 5, −2)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(−5, 3, 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perpendicular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𝑄𝑅</m:t>
                    </m:r>
                  </m:oMath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Hence find the centre and radius of the circle that passes through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 −1, 6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 (−2, 5, 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(0, 3, −5)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perpendicular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𝑄𝑅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Hence find the centre and radius of the circle that passes through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76" b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87051" y="1771710"/>
                <a:ext cx="4566983" cy="72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1,</m:t>
                        </m:r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radius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138</m:t>
                            </m:r>
                          </m:e>
                        </m:rad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771710"/>
                <a:ext cx="4566983" cy="729943"/>
              </a:xfrm>
              <a:prstGeom prst="rect">
                <a:avLst/>
              </a:prstGeom>
              <a:blipFill>
                <a:blip r:embed="rId4"/>
                <a:stretch>
                  <a:fillRect l="-667" t="-2521" b="-3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595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306322" cy="527222"/>
          </a:xfrm>
        </p:spPr>
        <p:txBody>
          <a:bodyPr/>
          <a:lstStyle/>
          <a:p>
            <a:r>
              <a:rPr lang="en-GB" dirty="0"/>
              <a:t>9.4) Calculating angles between lines and planes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7425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acute angle between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and the plane with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acute angle between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and the plane with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820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66983" y="1362567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14.9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62567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778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954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plane P has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a vector perpendicular to the plane P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passes through the point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A (3, 3, 1) and meets P at (2, 1, 3). The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acute angle between the plane P and the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nearest degree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954766"/>
              </a:xfrm>
              <a:prstGeom prst="rect">
                <a:avLst/>
              </a:prstGeom>
              <a:blipFill>
                <a:blip r:embed="rId2"/>
                <a:stretch>
                  <a:fillRect l="-400" t="-625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953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plane P has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a vector perpendicular to the plane P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passes through the point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A (1, 3, 3) and meets P at (3, 1, 2). The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acute angle between the plane P and the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nearest degree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953355"/>
              </a:xfrm>
              <a:prstGeom prst="rect">
                <a:avLst/>
              </a:prstGeom>
              <a:blipFill>
                <a:blip r:embed="rId3"/>
                <a:stretch>
                  <a:fillRect l="-533" t="-312" b="-24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87051" y="2428412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=63°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(nearest degree)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2428412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684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acute angle between the planes: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4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acute angle between the planes: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=13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3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77017" y="1389724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=78.6°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9724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334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straight line has vector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Given that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lines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straight line has vector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Given that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lines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287C2E5-963F-4146-BC2F-70FFA3BFF62A}"/>
                  </a:ext>
                </a:extLst>
              </p:cNvPr>
              <p:cNvSpPr txBox="1"/>
              <p:nvPr/>
            </p:nvSpPr>
            <p:spPr>
              <a:xfrm>
                <a:off x="4574508" y="1564784"/>
                <a:ext cx="456698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=17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287C2E5-963F-4146-BC2F-70FFA3BFF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508" y="1564784"/>
                <a:ext cx="4566983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786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67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Cartesian equations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Show that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(−2, −5, −10)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lies on both lines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Find the size of the acute angle between the lines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676421"/>
              </a:xfrm>
              <a:prstGeom prst="rect">
                <a:avLst/>
              </a:prstGeom>
              <a:blipFill>
                <a:blip r:embed="rId2"/>
                <a:stretch>
                  <a:fillRect l="-667" t="-1091" r="-1867"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430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Cartesian equations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−15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Show that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(3, 3, 7)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lies on both lines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Find the size of the acute angle between the lines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430200"/>
              </a:xfrm>
              <a:prstGeom prst="rect">
                <a:avLst/>
              </a:prstGeom>
              <a:blipFill>
                <a:blip r:embed="rId3"/>
                <a:stretch>
                  <a:fillRect l="-800" t="-1277" r="-1733" b="-46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87051" y="1878471"/>
                <a:ext cx="456698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69.1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(1 dp)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878471"/>
                <a:ext cx="4566983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55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9.5) Points of intersection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283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vector equations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+9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Show that the two lines intersect, and find the position vector of the point of intersection.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vector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Show that the two lines intersect, and find the position vector of the point of intersection.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76" b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DEA40D-975A-47F4-9334-C0272BD71989}"/>
                  </a:ext>
                </a:extLst>
              </p:cNvPr>
              <p:cNvSpPr txBox="1"/>
              <p:nvPr/>
            </p:nvSpPr>
            <p:spPr>
              <a:xfrm>
                <a:off x="4587051" y="1878471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(5, −3, −1)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DEA40D-975A-47F4-9334-C0272BD71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878471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706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point of intersection of 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r="-1600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point of intersection of 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r="-1467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/>
              <p:nvPr/>
            </p:nvSpPr>
            <p:spPr>
              <a:xfrm>
                <a:off x="4587051" y="1878471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(1, 3, −1)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878471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40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74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line has Cartesian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Cartesian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position vector of the point of intersection of the line and the plane.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74277"/>
              </a:xfrm>
              <a:prstGeom prst="rect">
                <a:avLst/>
              </a:prstGeom>
              <a:blipFill>
                <a:blip r:embed="rId2"/>
                <a:stretch>
                  <a:fillRect l="-400" t="-775" b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574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line has Cartesian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Cartesian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position vector of the point of intersection of the line and the plane.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574277"/>
              </a:xfrm>
              <a:prstGeom prst="rect">
                <a:avLst/>
              </a:prstGeom>
              <a:blipFill>
                <a:blip r:embed="rId3"/>
                <a:stretch>
                  <a:fillRect l="-400" t="-386" b="-30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/>
              <p:nvPr/>
            </p:nvSpPr>
            <p:spPr>
              <a:xfrm>
                <a:off x="4587051" y="1878471"/>
                <a:ext cx="4566983" cy="64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53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86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132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878471"/>
                <a:ext cx="4566983" cy="645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423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39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equations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−4=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−7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skew.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39772"/>
              </a:xfrm>
              <a:prstGeom prst="rect">
                <a:avLst/>
              </a:prstGeom>
              <a:blipFill>
                <a:blip r:embed="rId2"/>
                <a:stretch>
                  <a:fillRect l="-1067" t="-3529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39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equations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skew.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39195"/>
              </a:xfrm>
              <a:prstGeom prst="rect">
                <a:avLst/>
              </a:prstGeom>
              <a:blipFill>
                <a:blip r:embed="rId3"/>
                <a:stretch>
                  <a:fillRect l="-1200" t="-2924" b="-81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E977CBE-1900-4FA1-ABF6-BE890D1BEE9C}"/>
              </a:ext>
            </a:extLst>
          </p:cNvPr>
          <p:cNvSpPr txBox="1"/>
          <p:nvPr/>
        </p:nvSpPr>
        <p:spPr>
          <a:xfrm>
            <a:off x="4577017" y="1597812"/>
            <a:ext cx="4566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88881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9.6) Finding perpendiculars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3340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shortest distance between the parallel lines with equations: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scalars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54217"/>
              </a:xfrm>
              <a:prstGeom prst="rect">
                <a:avLst/>
              </a:prstGeom>
              <a:blipFill>
                <a:blip r:embed="rId2"/>
                <a:stretch>
                  <a:fillRect l="-667" t="-1351"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shortest distance between the parallel lines with equations: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scalars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76" b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/>
              <p:nvPr/>
            </p:nvSpPr>
            <p:spPr>
              <a:xfrm>
                <a:off x="4577017" y="1869216"/>
                <a:ext cx="4566983" cy="611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69216"/>
                <a:ext cx="4566983" cy="6111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599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789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scalars.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shortest distance between these two lines.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789977"/>
              </a:xfrm>
              <a:prstGeom prst="rect">
                <a:avLst/>
              </a:prstGeom>
              <a:blipFill>
                <a:blip r:embed="rId2"/>
                <a:stretch>
                  <a:fillRect l="-667" t="-1024" b="-3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789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scalars.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shortest distance between these two lines.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789977"/>
              </a:xfrm>
              <a:prstGeom prst="rect">
                <a:avLst/>
              </a:prstGeom>
              <a:blipFill>
                <a:blip r:embed="rId3"/>
                <a:stretch>
                  <a:fillRect l="-800" t="-1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/>
              <p:nvPr/>
            </p:nvSpPr>
            <p:spPr>
              <a:xfrm>
                <a:off x="4587051" y="1949115"/>
                <a:ext cx="4566983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949115"/>
                <a:ext cx="4566983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01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425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1,2,1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that is perpendicular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425390"/>
              </a:xfrm>
              <a:prstGeom prst="rect">
                <a:avLst/>
              </a:prstGeom>
              <a:blipFill>
                <a:blip r:embed="rId2"/>
                <a:stretch>
                  <a:fillRect l="-667" b="-51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425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1,2,−1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that is perpendicular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425390"/>
              </a:xfrm>
              <a:prstGeom prst="rect">
                <a:avLst/>
              </a:prstGeom>
              <a:blipFill>
                <a:blip r:embed="rId3"/>
                <a:stretch>
                  <a:fillRect l="-800" b="-4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538D0-CDD1-447E-81AC-02CD67EA1D27}"/>
                  </a:ext>
                </a:extLst>
              </p:cNvPr>
              <p:cNvSpPr txBox="1"/>
              <p:nvPr/>
            </p:nvSpPr>
            <p:spPr>
              <a:xfrm>
                <a:off x="4587051" y="1949115"/>
                <a:ext cx="4566983" cy="834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29</m:t>
                            </m:r>
                          </m:e>
                        </m:rad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538D0-CDD1-447E-81AC-02CD67EA1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949115"/>
                <a:ext cx="4566983" cy="834524"/>
              </a:xfrm>
              <a:prstGeom prst="rect">
                <a:avLst/>
              </a:prstGeom>
              <a:blipFill>
                <a:blip r:embed="rId4"/>
                <a:stretch>
                  <a:fillRect l="-667" b="-2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6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The straight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vector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−15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Show that another vector equation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The straight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vector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Show that another vector equation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74508" y="1564784"/>
                <a:ext cx="4566983" cy="3278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 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lines parallel</a:t>
                </a: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r</m:t>
                    </m:r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+3(−2)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3−(−2)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1+2(−2)</m:t>
                              </m:r>
                            </m:e>
                          </m:mr>
                        </m:m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point in common</a:t>
                </a: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Lines parallel and shared point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same line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508" y="1564784"/>
                <a:ext cx="4566983" cy="3278398"/>
              </a:xfrm>
              <a:prstGeom prst="rect">
                <a:avLst/>
              </a:prstGeom>
              <a:blipFill>
                <a:blip r:embed="rId4"/>
                <a:stretch>
                  <a:fillRect l="-1067" b="-2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887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distance from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plane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r="-1600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distance from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3,2,−1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plane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r="-667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A3D513-FED9-48A3-B3A9-30F9DF707DF4}"/>
                  </a:ext>
                </a:extLst>
              </p:cNvPr>
              <p:cNvSpPr txBox="1"/>
              <p:nvPr/>
            </p:nvSpPr>
            <p:spPr>
              <a:xfrm>
                <a:off x="4579525" y="1495155"/>
                <a:ext cx="4566983" cy="600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A3D513-FED9-48A3-B3A9-30F9DF707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525" y="1495155"/>
                <a:ext cx="4566983" cy="600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85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has vector equation </a:t>
                </a:r>
                <a:endParaRPr lang="en-GB" b="1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perpendicular distance from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2, −12, −23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plane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has vector equation </a:t>
                </a:r>
                <a:endParaRPr lang="en-GB" b="1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perpendicular distance from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6, 2, 12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plane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74093E5-77FE-44F9-ADE1-8DFEA0A83B3F}"/>
                  </a:ext>
                </a:extLst>
              </p:cNvPr>
              <p:cNvSpPr txBox="1"/>
              <p:nvPr/>
            </p:nvSpPr>
            <p:spPr>
              <a:xfrm>
                <a:off x="4577017" y="1608031"/>
                <a:ext cx="4566983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e>
                      </m:ra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74093E5-77FE-44F9-ADE1-8DFEA0A83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08031"/>
                <a:ext cx="4566983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640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,3,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1,3,−2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A11D92-BF57-436A-918B-3F23BAB418E6}"/>
                  </a:ext>
                </a:extLst>
              </p:cNvPr>
              <p:cNvSpPr txBox="1"/>
              <p:nvPr/>
            </p:nvSpPr>
            <p:spPr>
              <a:xfrm>
                <a:off x="4577017" y="1306054"/>
                <a:ext cx="4566983" cy="554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A11D92-BF57-436A-918B-3F23BAB41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06054"/>
                <a:ext cx="4566983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90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,3,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reflection of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705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1,3,−2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reflection of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800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A11D92-BF57-436A-918B-3F23BAB418E6}"/>
                  </a:ext>
                </a:extLst>
              </p:cNvPr>
              <p:cNvSpPr txBox="1"/>
              <p:nvPr/>
            </p:nvSpPr>
            <p:spPr>
              <a:xfrm>
                <a:off x="4577017" y="1552275"/>
                <a:ext cx="4566983" cy="64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35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A11D92-BF57-436A-918B-3F23BAB41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552275"/>
                <a:ext cx="4566983" cy="645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748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79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reflection of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a vector equation of 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79169"/>
              </a:xfrm>
              <a:prstGeom prst="rect">
                <a:avLst/>
              </a:prstGeom>
              <a:blipFill>
                <a:blip r:embed="rId2"/>
                <a:stretch>
                  <a:fillRect l="-667" b="-6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179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+6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reflection of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a vector equation of 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179169"/>
              </a:xfrm>
              <a:prstGeom prst="rect">
                <a:avLst/>
              </a:prstGeom>
              <a:blipFill>
                <a:blip r:embed="rId3"/>
                <a:stretch>
                  <a:fillRect l="-800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39EB5F6-6A0F-45D6-AC5E-A3F1B4EF2102}"/>
                  </a:ext>
                </a:extLst>
              </p14:cNvPr>
              <p14:cNvContentPartPr/>
              <p14:nvPr/>
            </p14:nvContentPartPr>
            <p14:xfrm>
              <a:off x="3679200" y="528624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39EB5F6-6A0F-45D6-AC5E-A3F1B4EF210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69840" y="5276880"/>
                <a:ext cx="19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8CE7B9-0BD4-444E-B992-1A9B6E9B1873}"/>
                  </a:ext>
                </a:extLst>
              </p:cNvPr>
              <p:cNvSpPr txBox="1"/>
              <p:nvPr/>
            </p:nvSpPr>
            <p:spPr>
              <a:xfrm>
                <a:off x="4577017" y="1552275"/>
                <a:ext cx="4566983" cy="76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−19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8CE7B9-0BD4-444E-B992-1A9B6E9B1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552275"/>
                <a:ext cx="4566983" cy="7631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772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445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does not lie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a circle, centre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intersects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points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possible position vectors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445157"/>
              </a:xfrm>
              <a:prstGeom prst="rect">
                <a:avLst/>
              </a:prstGeom>
              <a:blipFill>
                <a:blip r:embed="rId2"/>
                <a:stretch>
                  <a:fillRect l="-400" r="-800" b="-17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2446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does not lie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a circle, centre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intersects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points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possible position vectors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2446567"/>
              </a:xfrm>
              <a:prstGeom prst="rect">
                <a:avLst/>
              </a:prstGeom>
              <a:blipFill>
                <a:blip r:embed="rId3"/>
                <a:stretch>
                  <a:fillRect l="-533" r="-800" b="-1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77017" y="2921624"/>
                <a:ext cx="4566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buAutoNum type="alphaLcParenBoth"/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(−3, 3, 3)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−3, 6)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921624"/>
                <a:ext cx="4566983" cy="646331"/>
              </a:xfrm>
              <a:prstGeom prst="rect">
                <a:avLst/>
              </a:prstGeom>
              <a:blipFill>
                <a:blip r:embed="rId4"/>
                <a:stretch>
                  <a:fillRect l="-1202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07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03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with vector equation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with vector equation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03175"/>
              </a:xfrm>
              <a:prstGeom prst="rect">
                <a:avLst/>
              </a:prstGeom>
              <a:blipFill>
                <a:blip r:embed="rId2"/>
                <a:stretch>
                  <a:fillRect l="-667" t="-4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4215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with vector equation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with vector equation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4215321"/>
              </a:xfrm>
              <a:prstGeom prst="rect">
                <a:avLst/>
              </a:prstGeom>
              <a:blipFill>
                <a:blip r:embed="rId3"/>
                <a:stretch>
                  <a:fillRect l="-800" t="-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77017" y="1607729"/>
                <a:ext cx="4566983" cy="3347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07729"/>
                <a:ext cx="4566983" cy="33473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900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260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260508"/>
              </a:xfrm>
              <a:prstGeom prst="rect">
                <a:avLst/>
              </a:prstGeom>
              <a:blipFill>
                <a:blip r:embed="rId2"/>
                <a:stretch>
                  <a:fillRect l="-667" r="-933" b="-1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691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691536"/>
              </a:xfrm>
              <a:prstGeom prst="rect">
                <a:avLst/>
              </a:prstGeom>
              <a:blipFill>
                <a:blip r:embed="rId3"/>
                <a:stretch>
                  <a:fillRect l="-800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77017" y="1190792"/>
                <a:ext cx="4566983" cy="846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90792"/>
                <a:ext cx="4566983" cy="8469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96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3, −4, −5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(−3, 1, −2)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(−9, 6, 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collinear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−3, 4, 5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(3, −1, 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(9, 2, 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collinear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0B542CF-68F9-4BD0-9514-E3AD718A1EB0}"/>
              </a:ext>
            </a:extLst>
          </p:cNvPr>
          <p:cNvSpPr txBox="1"/>
          <p:nvPr/>
        </p:nvSpPr>
        <p:spPr>
          <a:xfrm>
            <a:off x="4587051" y="1050904"/>
            <a:ext cx="4566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79538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293209"/>
              </a:xfrm>
              <a:prstGeom prst="rect">
                <a:avLst/>
              </a:prstGeom>
              <a:blipFill>
                <a:blip r:embed="rId2"/>
                <a:stretch>
                  <a:fillRect l="-667" t="-556" r="-667"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r="-53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87051" y="1050904"/>
                <a:ext cx="4566983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050904"/>
                <a:ext cx="4566983" cy="5524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338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9852</TotalTime>
  <Words>4867</Words>
  <Application>Microsoft Office PowerPoint</Application>
  <PresentationFormat>On-screen Show (4:3)</PresentationFormat>
  <Paragraphs>410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Cambria Math</vt:lpstr>
      <vt:lpstr>Candara</vt:lpstr>
      <vt:lpstr>Office Theme</vt:lpstr>
      <vt:lpstr>9) Vectors</vt:lpstr>
      <vt:lpstr>9.1) Equation of a line in three dimensions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9.2) Equation of a plane in three dimensions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9.3) Scalar product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9.4) Calculating angles between lines and planes</vt:lpstr>
      <vt:lpstr>PowerPoint Presentation</vt:lpstr>
      <vt:lpstr>PowerPoint Presentation</vt:lpstr>
      <vt:lpstr>PowerPoint Presentation</vt:lpstr>
      <vt:lpstr>PowerPoint Presentation</vt:lpstr>
      <vt:lpstr>9.5) Points of intersection</vt:lpstr>
      <vt:lpstr>PowerPoint Presentation</vt:lpstr>
      <vt:lpstr>PowerPoint Presentation</vt:lpstr>
      <vt:lpstr>PowerPoint Presentation</vt:lpstr>
      <vt:lpstr>PowerPoint Presentation</vt:lpstr>
      <vt:lpstr>9.6) Finding perpendiculars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539</cp:revision>
  <dcterms:created xsi:type="dcterms:W3CDTF">2020-05-18T02:11:06Z</dcterms:created>
  <dcterms:modified xsi:type="dcterms:W3CDTF">2021-08-28T12:06:21Z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