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316D5-04A1-4E09-8FFE-7E439241104B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CA4D4-D378-4B3D-8789-19F4DDCF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8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365.png"/><Relationship Id="rId5" Type="http://schemas.openxmlformats.org/officeDocument/2006/relationships/image" Target="../media/image293.png"/><Relationship Id="rId10" Type="http://schemas.openxmlformats.org/officeDocument/2006/relationships/image" Target="../media/image364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2" Type="http://schemas.openxmlformats.org/officeDocument/2006/relationships/image" Target="../media/image4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5" Type="http://schemas.openxmlformats.org/officeDocument/2006/relationships/image" Target="../media/image293.png"/><Relationship Id="rId10" Type="http://schemas.openxmlformats.org/officeDocument/2006/relationships/image" Target="../media/image438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441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12" Type="http://schemas.openxmlformats.org/officeDocument/2006/relationships/image" Target="../media/image440.png"/><Relationship Id="rId17" Type="http://schemas.openxmlformats.org/officeDocument/2006/relationships/image" Target="../media/image445.png"/><Relationship Id="rId2" Type="http://schemas.openxmlformats.org/officeDocument/2006/relationships/image" Target="../media/image437.png"/><Relationship Id="rId16" Type="http://schemas.openxmlformats.org/officeDocument/2006/relationships/image" Target="../media/image4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439.png"/><Relationship Id="rId5" Type="http://schemas.openxmlformats.org/officeDocument/2006/relationships/image" Target="../media/image293.png"/><Relationship Id="rId15" Type="http://schemas.openxmlformats.org/officeDocument/2006/relationships/image" Target="../media/image443.png"/><Relationship Id="rId10" Type="http://schemas.openxmlformats.org/officeDocument/2006/relationships/image" Target="../media/image438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44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448.png"/><Relationship Id="rId18" Type="http://schemas.openxmlformats.org/officeDocument/2006/relationships/image" Target="../media/image453.png"/><Relationship Id="rId3" Type="http://schemas.openxmlformats.org/officeDocument/2006/relationships/image" Target="../media/image2910.png"/><Relationship Id="rId21" Type="http://schemas.openxmlformats.org/officeDocument/2006/relationships/image" Target="../media/image455.png"/><Relationship Id="rId7" Type="http://schemas.openxmlformats.org/officeDocument/2006/relationships/image" Target="../media/image308.png"/><Relationship Id="rId12" Type="http://schemas.openxmlformats.org/officeDocument/2006/relationships/image" Target="../media/image447.png"/><Relationship Id="rId17" Type="http://schemas.openxmlformats.org/officeDocument/2006/relationships/image" Target="../media/image452.png"/><Relationship Id="rId2" Type="http://schemas.openxmlformats.org/officeDocument/2006/relationships/image" Target="../media/image437.png"/><Relationship Id="rId16" Type="http://schemas.openxmlformats.org/officeDocument/2006/relationships/image" Target="../media/image451.png"/><Relationship Id="rId20" Type="http://schemas.openxmlformats.org/officeDocument/2006/relationships/image" Target="../media/image4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446.png"/><Relationship Id="rId5" Type="http://schemas.openxmlformats.org/officeDocument/2006/relationships/image" Target="../media/image293.png"/><Relationship Id="rId15" Type="http://schemas.openxmlformats.org/officeDocument/2006/relationships/image" Target="../media/image450.png"/><Relationship Id="rId10" Type="http://schemas.openxmlformats.org/officeDocument/2006/relationships/image" Target="../media/image438.png"/><Relationship Id="rId19" Type="http://schemas.openxmlformats.org/officeDocument/2006/relationships/image" Target="../media/image454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44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456.png"/><Relationship Id="rId18" Type="http://schemas.openxmlformats.org/officeDocument/2006/relationships/image" Target="../media/image461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12" Type="http://schemas.openxmlformats.org/officeDocument/2006/relationships/image" Target="../media/image445.png"/><Relationship Id="rId17" Type="http://schemas.openxmlformats.org/officeDocument/2006/relationships/image" Target="../media/image460.png"/><Relationship Id="rId2" Type="http://schemas.openxmlformats.org/officeDocument/2006/relationships/image" Target="../media/image437.png"/><Relationship Id="rId16" Type="http://schemas.openxmlformats.org/officeDocument/2006/relationships/image" Target="../media/image4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454.png"/><Relationship Id="rId5" Type="http://schemas.openxmlformats.org/officeDocument/2006/relationships/image" Target="../media/image293.png"/><Relationship Id="rId15" Type="http://schemas.openxmlformats.org/officeDocument/2006/relationships/image" Target="../media/image458.png"/><Relationship Id="rId10" Type="http://schemas.openxmlformats.org/officeDocument/2006/relationships/image" Target="../media/image438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45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462.png"/><Relationship Id="rId18" Type="http://schemas.openxmlformats.org/officeDocument/2006/relationships/image" Target="../media/image467.png"/><Relationship Id="rId3" Type="http://schemas.openxmlformats.org/officeDocument/2006/relationships/image" Target="../media/image2910.png"/><Relationship Id="rId21" Type="http://schemas.openxmlformats.org/officeDocument/2006/relationships/image" Target="../media/image470.png"/><Relationship Id="rId7" Type="http://schemas.openxmlformats.org/officeDocument/2006/relationships/image" Target="../media/image308.png"/><Relationship Id="rId12" Type="http://schemas.openxmlformats.org/officeDocument/2006/relationships/image" Target="../media/image445.png"/><Relationship Id="rId17" Type="http://schemas.openxmlformats.org/officeDocument/2006/relationships/image" Target="../media/image466.png"/><Relationship Id="rId2" Type="http://schemas.openxmlformats.org/officeDocument/2006/relationships/image" Target="../media/image437.png"/><Relationship Id="rId16" Type="http://schemas.openxmlformats.org/officeDocument/2006/relationships/image" Target="../media/image465.png"/><Relationship Id="rId20" Type="http://schemas.openxmlformats.org/officeDocument/2006/relationships/image" Target="../media/image4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454.png"/><Relationship Id="rId5" Type="http://schemas.openxmlformats.org/officeDocument/2006/relationships/image" Target="../media/image293.png"/><Relationship Id="rId15" Type="http://schemas.openxmlformats.org/officeDocument/2006/relationships/image" Target="../media/image464.png"/><Relationship Id="rId10" Type="http://schemas.openxmlformats.org/officeDocument/2006/relationships/image" Target="../media/image438.png"/><Relationship Id="rId19" Type="http://schemas.openxmlformats.org/officeDocument/2006/relationships/image" Target="../media/image468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46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370.png"/><Relationship Id="rId18" Type="http://schemas.openxmlformats.org/officeDocument/2006/relationships/image" Target="../media/image375.png"/><Relationship Id="rId3" Type="http://schemas.openxmlformats.org/officeDocument/2006/relationships/image" Target="../media/image2910.png"/><Relationship Id="rId21" Type="http://schemas.openxmlformats.org/officeDocument/2006/relationships/image" Target="../media/image378.png"/><Relationship Id="rId7" Type="http://schemas.openxmlformats.org/officeDocument/2006/relationships/image" Target="../media/image308.png"/><Relationship Id="rId12" Type="http://schemas.openxmlformats.org/officeDocument/2006/relationships/image" Target="../media/image369.png"/><Relationship Id="rId17" Type="http://schemas.openxmlformats.org/officeDocument/2006/relationships/image" Target="../media/image374.png"/><Relationship Id="rId2" Type="http://schemas.openxmlformats.org/officeDocument/2006/relationships/image" Target="../media/image366.png"/><Relationship Id="rId16" Type="http://schemas.openxmlformats.org/officeDocument/2006/relationships/image" Target="../media/image373.png"/><Relationship Id="rId20" Type="http://schemas.openxmlformats.org/officeDocument/2006/relationships/image" Target="../media/image3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368.png"/><Relationship Id="rId5" Type="http://schemas.openxmlformats.org/officeDocument/2006/relationships/image" Target="../media/image293.png"/><Relationship Id="rId15" Type="http://schemas.openxmlformats.org/officeDocument/2006/relationships/image" Target="../media/image372.png"/><Relationship Id="rId10" Type="http://schemas.openxmlformats.org/officeDocument/2006/relationships/image" Target="../media/image367.png"/><Relationship Id="rId19" Type="http://schemas.openxmlformats.org/officeDocument/2006/relationships/image" Target="../media/image376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371.png"/><Relationship Id="rId22" Type="http://schemas.openxmlformats.org/officeDocument/2006/relationships/image" Target="../media/image37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384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12" Type="http://schemas.openxmlformats.org/officeDocument/2006/relationships/image" Target="../media/image383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382.png"/><Relationship Id="rId5" Type="http://schemas.openxmlformats.org/officeDocument/2006/relationships/image" Target="../media/image293.png"/><Relationship Id="rId15" Type="http://schemas.openxmlformats.org/officeDocument/2006/relationships/image" Target="../media/image386.png"/><Relationship Id="rId10" Type="http://schemas.openxmlformats.org/officeDocument/2006/relationships/image" Target="../media/image381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38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389.png"/><Relationship Id="rId18" Type="http://schemas.openxmlformats.org/officeDocument/2006/relationships/image" Target="../media/image394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12" Type="http://schemas.openxmlformats.org/officeDocument/2006/relationships/image" Target="../media/image386.png"/><Relationship Id="rId17" Type="http://schemas.openxmlformats.org/officeDocument/2006/relationships/image" Target="../media/image393.png"/><Relationship Id="rId2" Type="http://schemas.openxmlformats.org/officeDocument/2006/relationships/image" Target="../media/image380.png"/><Relationship Id="rId16" Type="http://schemas.openxmlformats.org/officeDocument/2006/relationships/image" Target="../media/image3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388.png"/><Relationship Id="rId5" Type="http://schemas.openxmlformats.org/officeDocument/2006/relationships/image" Target="../media/image293.png"/><Relationship Id="rId15" Type="http://schemas.openxmlformats.org/officeDocument/2006/relationships/image" Target="../media/image391.png"/><Relationship Id="rId10" Type="http://schemas.openxmlformats.org/officeDocument/2006/relationships/image" Target="../media/image387.png"/><Relationship Id="rId19" Type="http://schemas.openxmlformats.org/officeDocument/2006/relationships/image" Target="../media/image395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39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389.png"/><Relationship Id="rId18" Type="http://schemas.openxmlformats.org/officeDocument/2006/relationships/image" Target="../media/image399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12" Type="http://schemas.openxmlformats.org/officeDocument/2006/relationships/image" Target="../media/image386.png"/><Relationship Id="rId17" Type="http://schemas.openxmlformats.org/officeDocument/2006/relationships/image" Target="../media/image398.png"/><Relationship Id="rId2" Type="http://schemas.openxmlformats.org/officeDocument/2006/relationships/image" Target="../media/image380.png"/><Relationship Id="rId16" Type="http://schemas.openxmlformats.org/officeDocument/2006/relationships/image" Target="../media/image397.png"/><Relationship Id="rId20" Type="http://schemas.openxmlformats.org/officeDocument/2006/relationships/image" Target="../media/image4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388.png"/><Relationship Id="rId5" Type="http://schemas.openxmlformats.org/officeDocument/2006/relationships/image" Target="../media/image293.png"/><Relationship Id="rId15" Type="http://schemas.openxmlformats.org/officeDocument/2006/relationships/image" Target="../media/image396.png"/><Relationship Id="rId10" Type="http://schemas.openxmlformats.org/officeDocument/2006/relationships/image" Target="../media/image387.png"/><Relationship Id="rId19" Type="http://schemas.openxmlformats.org/officeDocument/2006/relationships/image" Target="../media/image400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39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405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12" Type="http://schemas.openxmlformats.org/officeDocument/2006/relationships/image" Target="../media/image404.png"/><Relationship Id="rId2" Type="http://schemas.openxmlformats.org/officeDocument/2006/relationships/image" Target="../media/image380.png"/><Relationship Id="rId16" Type="http://schemas.openxmlformats.org/officeDocument/2006/relationships/image" Target="../media/image4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403.png"/><Relationship Id="rId5" Type="http://schemas.openxmlformats.org/officeDocument/2006/relationships/image" Target="../media/image293.png"/><Relationship Id="rId15" Type="http://schemas.openxmlformats.org/officeDocument/2006/relationships/image" Target="../media/image407.png"/><Relationship Id="rId10" Type="http://schemas.openxmlformats.org/officeDocument/2006/relationships/image" Target="../media/image402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40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412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12" Type="http://schemas.openxmlformats.org/officeDocument/2006/relationships/image" Target="../media/image411.png"/><Relationship Id="rId17" Type="http://schemas.openxmlformats.org/officeDocument/2006/relationships/image" Target="../media/image416.png"/><Relationship Id="rId16" Type="http://schemas.openxmlformats.org/officeDocument/2006/relationships/image" Target="../media/image4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410.png"/><Relationship Id="rId5" Type="http://schemas.openxmlformats.org/officeDocument/2006/relationships/image" Target="../media/image293.png"/><Relationship Id="rId15" Type="http://schemas.openxmlformats.org/officeDocument/2006/relationships/image" Target="../media/image414.png"/><Relationship Id="rId10" Type="http://schemas.openxmlformats.org/officeDocument/2006/relationships/image" Target="../media/image409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4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13" Type="http://schemas.openxmlformats.org/officeDocument/2006/relationships/image" Target="../media/image421.png"/><Relationship Id="rId18" Type="http://schemas.openxmlformats.org/officeDocument/2006/relationships/image" Target="../media/image426.png"/><Relationship Id="rId26" Type="http://schemas.openxmlformats.org/officeDocument/2006/relationships/image" Target="../media/image434.png"/><Relationship Id="rId3" Type="http://schemas.openxmlformats.org/officeDocument/2006/relationships/image" Target="../media/image2910.png"/><Relationship Id="rId21" Type="http://schemas.openxmlformats.org/officeDocument/2006/relationships/image" Target="../media/image429.png"/><Relationship Id="rId7" Type="http://schemas.openxmlformats.org/officeDocument/2006/relationships/image" Target="../media/image308.png"/><Relationship Id="rId12" Type="http://schemas.openxmlformats.org/officeDocument/2006/relationships/image" Target="../media/image420.png"/><Relationship Id="rId17" Type="http://schemas.openxmlformats.org/officeDocument/2006/relationships/image" Target="../media/image425.png"/><Relationship Id="rId25" Type="http://schemas.openxmlformats.org/officeDocument/2006/relationships/image" Target="../media/image433.png"/><Relationship Id="rId2" Type="http://schemas.openxmlformats.org/officeDocument/2006/relationships/image" Target="../media/image417.png"/><Relationship Id="rId16" Type="http://schemas.openxmlformats.org/officeDocument/2006/relationships/image" Target="../media/image424.png"/><Relationship Id="rId20" Type="http://schemas.openxmlformats.org/officeDocument/2006/relationships/image" Target="../media/image4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419.png"/><Relationship Id="rId24" Type="http://schemas.openxmlformats.org/officeDocument/2006/relationships/image" Target="../media/image432.png"/><Relationship Id="rId5" Type="http://schemas.openxmlformats.org/officeDocument/2006/relationships/image" Target="../media/image293.png"/><Relationship Id="rId15" Type="http://schemas.openxmlformats.org/officeDocument/2006/relationships/image" Target="../media/image423.png"/><Relationship Id="rId23" Type="http://schemas.openxmlformats.org/officeDocument/2006/relationships/image" Target="../media/image431.png"/><Relationship Id="rId10" Type="http://schemas.openxmlformats.org/officeDocument/2006/relationships/image" Target="../media/image418.png"/><Relationship Id="rId19" Type="http://schemas.openxmlformats.org/officeDocument/2006/relationships/image" Target="../media/image427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Relationship Id="rId14" Type="http://schemas.openxmlformats.org/officeDocument/2006/relationships/image" Target="../media/image422.png"/><Relationship Id="rId22" Type="http://schemas.openxmlformats.org/officeDocument/2006/relationships/image" Target="../media/image4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png"/><Relationship Id="rId3" Type="http://schemas.openxmlformats.org/officeDocument/2006/relationships/image" Target="../media/image2910.png"/><Relationship Id="rId7" Type="http://schemas.openxmlformats.org/officeDocument/2006/relationships/image" Target="../media/image308.png"/><Relationship Id="rId12" Type="http://schemas.openxmlformats.org/officeDocument/2006/relationships/image" Target="../media/image436.png"/><Relationship Id="rId2" Type="http://schemas.openxmlformats.org/officeDocument/2006/relationships/image" Target="../media/image4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4.png"/><Relationship Id="rId11" Type="http://schemas.openxmlformats.org/officeDocument/2006/relationships/image" Target="../media/image1.png"/><Relationship Id="rId5" Type="http://schemas.openxmlformats.org/officeDocument/2006/relationships/image" Target="../media/image293.png"/><Relationship Id="rId10" Type="http://schemas.openxmlformats.org/officeDocument/2006/relationships/image" Target="../media/image418.png"/><Relationship Id="rId4" Type="http://schemas.openxmlformats.org/officeDocument/2006/relationships/image" Target="../media/image292.png"/><Relationship Id="rId9" Type="http://schemas.openxmlformats.org/officeDocument/2006/relationships/image" Target="../media/image3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0191FA8-4F35-4910-9227-A83D14FF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1" y="1600200"/>
            <a:ext cx="3654049" cy="50993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differential equations when working with forced harmonic motion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Forced harmonic motion involved situations when an outside force affects the motion.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For example, someone pushing a swing means the swing will oscillate differently to what it would do naturally.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Second-order non-homogenous differential equations can be used to model this…</a:t>
            </a:r>
            <a:endParaRPr lang="en-US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22E25C2-8DFD-4108-8877-92E595C9692C}"/>
                  </a:ext>
                </a:extLst>
              </p:cNvPr>
              <p:cNvSpPr txBox="1"/>
              <p:nvPr/>
            </p:nvSpPr>
            <p:spPr>
              <a:xfrm>
                <a:off x="1102311" y="5603289"/>
                <a:ext cx="1983300" cy="43223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22E25C2-8DFD-4108-8877-92E595C96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311" y="5603289"/>
                <a:ext cx="1983300" cy="4322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DD511D41-BAE7-4722-BAF6-0D87A7DF63BB}"/>
              </a:ext>
            </a:extLst>
          </p:cNvPr>
          <p:cNvCxnSpPr>
            <a:cxnSpLocks/>
          </p:cNvCxnSpPr>
          <p:nvPr/>
        </p:nvCxnSpPr>
        <p:spPr>
          <a:xfrm flipH="1">
            <a:off x="3115832" y="5122416"/>
            <a:ext cx="887997" cy="69177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6BAE0511-F075-4EC8-9DC5-4D6F927857EA}"/>
                  </a:ext>
                </a:extLst>
              </p:cNvPr>
              <p:cNvSpPr txBox="1"/>
              <p:nvPr/>
            </p:nvSpPr>
            <p:spPr>
              <a:xfrm>
                <a:off x="4182701" y="4788228"/>
                <a:ext cx="459916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used to include the  outside force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will therefore need to use particular integrals when solving these problems (as in the previous chapter)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6BAE0511-F075-4EC8-9DC5-4D6F927857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701" y="4788228"/>
                <a:ext cx="4599160" cy="1169551"/>
              </a:xfrm>
              <a:prstGeom prst="rect">
                <a:avLst/>
              </a:prstGeom>
              <a:blipFill>
                <a:blip r:embed="rId11"/>
                <a:stretch>
                  <a:fillRect l="-397" t="-521" r="-795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730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attached to end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a light elastic string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Initially the particle and the string lie at rest on a smooth horizontal plane.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the end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the string is set into motion and moves with constant speed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the direction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extension in the string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Air resistance acting 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proportional to its speed. The subsequent motion can be modelled by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l="-167"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/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𝑘𝑈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2CD85E-4939-4ACC-94C3-CF71D835F5E9}"/>
              </a:ext>
            </a:extLst>
          </p:cNvPr>
          <p:cNvSpPr txBox="1"/>
          <p:nvPr/>
        </p:nvSpPr>
        <p:spPr>
          <a:xfrm>
            <a:off x="4429957" y="1109709"/>
            <a:ext cx="4208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Before we start answering the question, what is going on here?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4132571-66DE-4EC6-97B8-EA6471F42CF8}"/>
              </a:ext>
            </a:extLst>
          </p:cNvPr>
          <p:cNvGrpSpPr/>
          <p:nvPr/>
        </p:nvGrpSpPr>
        <p:grpSpPr>
          <a:xfrm>
            <a:off x="7673266" y="1580226"/>
            <a:ext cx="565211" cy="1216241"/>
            <a:chOff x="7628878" y="2325950"/>
            <a:chExt cx="565211" cy="1216241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ED60DF24-5A75-4E45-A732-F7059A9CE64F}"/>
                </a:ext>
              </a:extLst>
            </p:cNvPr>
            <p:cNvSpPr/>
            <p:nvPr/>
          </p:nvSpPr>
          <p:spPr>
            <a:xfrm>
              <a:off x="7714695" y="2325950"/>
              <a:ext cx="363985" cy="37286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CA364B37-C86F-4653-8E0F-3211F6E69C3F}"/>
                </a:ext>
              </a:extLst>
            </p:cNvPr>
            <p:cNvCxnSpPr>
              <a:cxnSpLocks/>
            </p:cNvCxnSpPr>
            <p:nvPr/>
          </p:nvCxnSpPr>
          <p:spPr>
            <a:xfrm>
              <a:off x="7901126" y="2698812"/>
              <a:ext cx="0" cy="5770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343C7A92-64E8-4930-8BFD-AD7C694312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02606" y="2796466"/>
              <a:ext cx="291483" cy="2145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3AA5F6B-68FE-4BAD-A0AE-7739E8E75D3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8878" y="2797946"/>
              <a:ext cx="291483" cy="2145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DB8AECF3-212B-4CF9-8133-B98A1933833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7852300" y="3287698"/>
              <a:ext cx="291483" cy="2145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2D65FE60-2EC8-4250-BDD5-38FCABC6132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649592" y="3289178"/>
              <a:ext cx="291483" cy="2145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4A0902B-1A8D-4182-85C3-B25CABC281F9}"/>
              </a:ext>
            </a:extLst>
          </p:cNvPr>
          <p:cNvSpPr/>
          <p:nvPr/>
        </p:nvSpPr>
        <p:spPr>
          <a:xfrm>
            <a:off x="5308846" y="2352583"/>
            <a:ext cx="772358" cy="461639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FC4D5E1D-2D29-4BF2-9B28-55D795E1F154}"/>
              </a:ext>
            </a:extLst>
          </p:cNvPr>
          <p:cNvCxnSpPr>
            <a:endCxn id="12" idx="3"/>
          </p:cNvCxnSpPr>
          <p:nvPr/>
        </p:nvCxnSpPr>
        <p:spPr>
          <a:xfrm flipH="1">
            <a:off x="6081204" y="2059620"/>
            <a:ext cx="1580225" cy="5237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C13202AF-FA6D-4CC3-8EAF-57A19CFF71A3}"/>
              </a:ext>
            </a:extLst>
          </p:cNvPr>
          <p:cNvCxnSpPr>
            <a:cxnSpLocks/>
          </p:cNvCxnSpPr>
          <p:nvPr/>
        </p:nvCxnSpPr>
        <p:spPr>
          <a:xfrm>
            <a:off x="6862438" y="2450237"/>
            <a:ext cx="195309" cy="630315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FB10A26-A790-44FF-8391-2BD821A0DD8F}"/>
              </a:ext>
            </a:extLst>
          </p:cNvPr>
          <p:cNvSpPr txBox="1"/>
          <p:nvPr/>
        </p:nvSpPr>
        <p:spPr>
          <a:xfrm>
            <a:off x="6427433" y="3062797"/>
            <a:ext cx="1305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Elastic string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3405AC-3A67-4441-8CB0-936931F8D998}"/>
              </a:ext>
            </a:extLst>
          </p:cNvPr>
          <p:cNvSpPr txBox="1"/>
          <p:nvPr/>
        </p:nvSpPr>
        <p:spPr>
          <a:xfrm>
            <a:off x="4165107" y="3481526"/>
            <a:ext cx="49788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Imagine you start walking away from the box at a constant speed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the tension increases the box will start to move towards you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However, as the tension then decreases, as well as friction/air resistance coming into play, it then slows down again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end up with a movement where the box keeps moving, but with variable speed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is essentially what is happening in the question!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extension of the string will keep increasing and decreasing, which is what we are modelling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9F53C3-3043-4655-801C-4B110CC5B5C8}"/>
              </a:ext>
            </a:extLst>
          </p:cNvPr>
          <p:cNvSpPr txBox="1"/>
          <p:nvPr/>
        </p:nvSpPr>
        <p:spPr>
          <a:xfrm>
            <a:off x="162757" y="5871099"/>
            <a:ext cx="3601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Please note this question has been slightly modified from the book. Myself and several other </a:t>
            </a:r>
            <a:r>
              <a:rPr lang="en-US" sz="1200" b="1" dirty="0" err="1">
                <a:solidFill>
                  <a:srgbClr val="0000FF"/>
                </a:solidFill>
                <a:latin typeface="Comic Sans MS" panose="030F0702030302020204" pitchFamily="66" charset="0"/>
              </a:rPr>
              <a:t>Maths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 teachers felt that it didn’t quite make sense!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85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attached to end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a light elastic string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Initially the particle and the string lie at rest on a smooth horizontal plane.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the end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the string is set into motion and moves with constant speed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the direction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extension in the string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Air resistance acting 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proportional to its speed. The subsequent motion can be modelled by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l="-167"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/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𝑘𝑈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23AD51F-A56E-4CBC-A390-9E2A9D5B158D}"/>
              </a:ext>
            </a:extLst>
          </p:cNvPr>
          <p:cNvSpPr txBox="1"/>
          <p:nvPr/>
        </p:nvSpPr>
        <p:spPr>
          <a:xfrm>
            <a:off x="4101483" y="1526960"/>
            <a:ext cx="2206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Complementary function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79162C7A-D595-4915-BD4A-F996E8043790}"/>
                  </a:ext>
                </a:extLst>
              </p:cNvPr>
              <p:cNvSpPr txBox="1"/>
              <p:nvPr/>
            </p:nvSpPr>
            <p:spPr>
              <a:xfrm>
                <a:off x="3895076" y="1975254"/>
                <a:ext cx="2026328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79162C7A-D595-4915-BD4A-F996E8043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076" y="1975254"/>
                <a:ext cx="2026328" cy="5245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26EC473-5E0A-461B-B5EA-B409864601B6}"/>
                  </a:ext>
                </a:extLst>
              </p:cNvPr>
              <p:cNvSpPr txBox="1"/>
              <p:nvPr/>
            </p:nvSpPr>
            <p:spPr>
              <a:xfrm>
                <a:off x="4136250" y="2598170"/>
                <a:ext cx="176739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26EC473-5E0A-461B-B5EA-B409864601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250" y="2598170"/>
                <a:ext cx="176739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70A8FB6-6523-4D6E-9245-5A001A87308C}"/>
                  </a:ext>
                </a:extLst>
              </p:cNvPr>
              <p:cNvSpPr txBox="1"/>
              <p:nvPr/>
            </p:nvSpPr>
            <p:spPr>
              <a:xfrm>
                <a:off x="4119975" y="3070168"/>
                <a:ext cx="177479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70A8FB6-6523-4D6E-9245-5A001A873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975" y="3070168"/>
                <a:ext cx="177479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4">
                <a:extLst>
                  <a:ext uri="{FF2B5EF4-FFF2-40B4-BE49-F238E27FC236}">
                    <a16:creationId xmlns:a16="http://schemas.microsoft.com/office/drawing/2014/main" id="{13636C95-3053-45CD-B5E3-E3329FFC824A}"/>
                  </a:ext>
                </a:extLst>
              </p:cNvPr>
              <p:cNvSpPr txBox="1"/>
              <p:nvPr/>
            </p:nvSpPr>
            <p:spPr>
              <a:xfrm>
                <a:off x="5195781" y="3503506"/>
                <a:ext cx="852221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𝑘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4">
                <a:extLst>
                  <a:ext uri="{FF2B5EF4-FFF2-40B4-BE49-F238E27FC236}">
                    <a16:creationId xmlns:a16="http://schemas.microsoft.com/office/drawing/2014/main" id="{13636C95-3053-45CD-B5E3-E3329FFC8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781" y="3503506"/>
                <a:ext cx="85222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53">
            <a:extLst>
              <a:ext uri="{FF2B5EF4-FFF2-40B4-BE49-F238E27FC236}">
                <a16:creationId xmlns:a16="http://schemas.microsoft.com/office/drawing/2014/main" id="{0D11A95E-1A91-4FE7-A810-38EC71A97F53}"/>
              </a:ext>
            </a:extLst>
          </p:cNvPr>
          <p:cNvSpPr/>
          <p:nvPr/>
        </p:nvSpPr>
        <p:spPr>
          <a:xfrm>
            <a:off x="5739501" y="2278221"/>
            <a:ext cx="280173" cy="50233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4">
            <a:extLst>
              <a:ext uri="{FF2B5EF4-FFF2-40B4-BE49-F238E27FC236}">
                <a16:creationId xmlns:a16="http://schemas.microsoft.com/office/drawing/2014/main" id="{EA0A91B8-93CF-4DB7-ACC4-9139D2941637}"/>
              </a:ext>
            </a:extLst>
          </p:cNvPr>
          <p:cNvSpPr txBox="1"/>
          <p:nvPr/>
        </p:nvSpPr>
        <p:spPr>
          <a:xfrm>
            <a:off x="6003238" y="2252234"/>
            <a:ext cx="143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auxiliary equation</a:t>
            </a:r>
          </a:p>
        </p:txBody>
      </p:sp>
      <p:sp>
        <p:nvSpPr>
          <p:cNvPr id="25" name="Arc 53">
            <a:extLst>
              <a:ext uri="{FF2B5EF4-FFF2-40B4-BE49-F238E27FC236}">
                <a16:creationId xmlns:a16="http://schemas.microsoft.com/office/drawing/2014/main" id="{3903D6F6-5A84-4164-951F-95823EFADB5A}"/>
              </a:ext>
            </a:extLst>
          </p:cNvPr>
          <p:cNvSpPr/>
          <p:nvPr/>
        </p:nvSpPr>
        <p:spPr>
          <a:xfrm>
            <a:off x="6156752" y="2757615"/>
            <a:ext cx="270682" cy="47385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53">
            <a:extLst>
              <a:ext uri="{FF2B5EF4-FFF2-40B4-BE49-F238E27FC236}">
                <a16:creationId xmlns:a16="http://schemas.microsoft.com/office/drawing/2014/main" id="{E6EE5628-4FED-4A77-A7CE-9A0F5FD80346}"/>
              </a:ext>
            </a:extLst>
          </p:cNvPr>
          <p:cNvSpPr/>
          <p:nvPr/>
        </p:nvSpPr>
        <p:spPr>
          <a:xfrm>
            <a:off x="5899299" y="3245886"/>
            <a:ext cx="297315" cy="456102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54">
            <a:extLst>
              <a:ext uri="{FF2B5EF4-FFF2-40B4-BE49-F238E27FC236}">
                <a16:creationId xmlns:a16="http://schemas.microsoft.com/office/drawing/2014/main" id="{4EF49791-FFB3-4058-AC05-DF398135CF33}"/>
              </a:ext>
            </a:extLst>
          </p:cNvPr>
          <p:cNvSpPr txBox="1"/>
          <p:nvPr/>
        </p:nvSpPr>
        <p:spPr>
          <a:xfrm>
            <a:off x="6349467" y="2838160"/>
            <a:ext cx="10900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54">
            <a:extLst>
              <a:ext uri="{FF2B5EF4-FFF2-40B4-BE49-F238E27FC236}">
                <a16:creationId xmlns:a16="http://schemas.microsoft.com/office/drawing/2014/main" id="{44153051-0464-4101-AA16-6E3A7C431495}"/>
              </a:ext>
            </a:extLst>
          </p:cNvPr>
          <p:cNvSpPr txBox="1"/>
          <p:nvPr/>
        </p:nvSpPr>
        <p:spPr>
          <a:xfrm>
            <a:off x="6127523" y="3361944"/>
            <a:ext cx="681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3">
                <a:extLst>
                  <a:ext uri="{FF2B5EF4-FFF2-40B4-BE49-F238E27FC236}">
                    <a16:creationId xmlns:a16="http://schemas.microsoft.com/office/drawing/2014/main" id="{4582A5D1-5CF2-42EF-A041-00CEE0F12A2E}"/>
                  </a:ext>
                </a:extLst>
              </p:cNvPr>
              <p:cNvSpPr txBox="1"/>
              <p:nvPr/>
            </p:nvSpPr>
            <p:spPr>
              <a:xfrm>
                <a:off x="5243405" y="3947383"/>
                <a:ext cx="1572995" cy="311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3">
                <a:extLst>
                  <a:ext uri="{FF2B5EF4-FFF2-40B4-BE49-F238E27FC236}">
                    <a16:creationId xmlns:a16="http://schemas.microsoft.com/office/drawing/2014/main" id="{4582A5D1-5CF2-42EF-A041-00CEE0F12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3405" y="3947383"/>
                <a:ext cx="1572995" cy="311560"/>
              </a:xfrm>
              <a:prstGeom prst="rect">
                <a:avLst/>
              </a:prstGeom>
              <a:blipFill>
                <a:blip r:embed="rId15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53">
            <a:extLst>
              <a:ext uri="{FF2B5EF4-FFF2-40B4-BE49-F238E27FC236}">
                <a16:creationId xmlns:a16="http://schemas.microsoft.com/office/drawing/2014/main" id="{A241FD76-2132-43F1-B1F7-FD3313B24BA5}"/>
              </a:ext>
            </a:extLst>
          </p:cNvPr>
          <p:cNvSpPr/>
          <p:nvPr/>
        </p:nvSpPr>
        <p:spPr>
          <a:xfrm>
            <a:off x="6646503" y="3691249"/>
            <a:ext cx="297315" cy="456102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4">
                <a:extLst>
                  <a:ext uri="{FF2B5EF4-FFF2-40B4-BE49-F238E27FC236}">
                    <a16:creationId xmlns:a16="http://schemas.microsoft.com/office/drawing/2014/main" id="{7DEE0995-06AD-49C7-8860-FFD47BB20E92}"/>
                  </a:ext>
                </a:extLst>
              </p:cNvPr>
              <p:cNvSpPr txBox="1"/>
              <p:nvPr/>
            </p:nvSpPr>
            <p:spPr>
              <a:xfrm>
                <a:off x="6944269" y="3548375"/>
                <a:ext cx="189789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Choose the appropriate form. The is a repeated root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4">
                <a:extLst>
                  <a:ext uri="{FF2B5EF4-FFF2-40B4-BE49-F238E27FC236}">
                    <a16:creationId xmlns:a16="http://schemas.microsoft.com/office/drawing/2014/main" id="{7DEE0995-06AD-49C7-8860-FFD47BB20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269" y="3548375"/>
                <a:ext cx="1897891" cy="646331"/>
              </a:xfrm>
              <a:prstGeom prst="rect">
                <a:avLst/>
              </a:prstGeom>
              <a:blipFill>
                <a:blip r:embed="rId16"/>
                <a:stretch>
                  <a:fillRect r="-1608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3">
                <a:extLst>
                  <a:ext uri="{FF2B5EF4-FFF2-40B4-BE49-F238E27FC236}">
                    <a16:creationId xmlns:a16="http://schemas.microsoft.com/office/drawing/2014/main" id="{38A04111-B0E5-42E6-B8DC-F1CD643ED627}"/>
                  </a:ext>
                </a:extLst>
              </p:cNvPr>
              <p:cNvSpPr txBox="1"/>
              <p:nvPr/>
            </p:nvSpPr>
            <p:spPr>
              <a:xfrm>
                <a:off x="371042" y="5946338"/>
                <a:ext cx="1694759" cy="311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23">
                <a:extLst>
                  <a:ext uri="{FF2B5EF4-FFF2-40B4-BE49-F238E27FC236}">
                    <a16:creationId xmlns:a16="http://schemas.microsoft.com/office/drawing/2014/main" id="{38A04111-B0E5-42E6-B8DC-F1CD643ED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42" y="5946338"/>
                <a:ext cx="1694759" cy="311560"/>
              </a:xfrm>
              <a:prstGeom prst="rect">
                <a:avLst/>
              </a:prstGeom>
              <a:blipFill>
                <a:blip r:embed="rId17"/>
                <a:stretch>
                  <a:fillRect b="-576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64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/>
      <p:bldP spid="29" grpId="0"/>
      <p:bldP spid="30" grpId="0" animBg="1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attached to end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a light elastic string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Initially the particle and the string lie at rest on a smooth horizontal plane. At time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the end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the string is set into motion and moves with constant speed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the direction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extension in the string is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Air resistance acting 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proportional to its speed. The subsequent motion can be modelled by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l="-167"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/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𝑘𝑈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23AD51F-A56E-4CBC-A390-9E2A9D5B158D}"/>
              </a:ext>
            </a:extLst>
          </p:cNvPr>
          <p:cNvSpPr txBox="1"/>
          <p:nvPr/>
        </p:nvSpPr>
        <p:spPr>
          <a:xfrm>
            <a:off x="4101483" y="1526960"/>
            <a:ext cx="1754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Particular Integral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4E8D792-E5E6-4360-98C1-81EFECEA9F57}"/>
                  </a:ext>
                </a:extLst>
              </p:cNvPr>
              <p:cNvSpPr txBox="1"/>
              <p:nvPr/>
            </p:nvSpPr>
            <p:spPr>
              <a:xfrm>
                <a:off x="4402583" y="2509394"/>
                <a:ext cx="79973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4E8D792-E5E6-4360-98C1-81EFECEA9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583" y="2509394"/>
                <a:ext cx="799732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54">
                <a:extLst>
                  <a:ext uri="{FF2B5EF4-FFF2-40B4-BE49-F238E27FC236}">
                    <a16:creationId xmlns:a16="http://schemas.microsoft.com/office/drawing/2014/main" id="{A98DB94E-26C9-4573-9AB8-8A89C1D63BCC}"/>
                  </a:ext>
                </a:extLst>
              </p:cNvPr>
              <p:cNvSpPr txBox="1"/>
              <p:nvPr/>
            </p:nvSpPr>
            <p:spPr>
              <a:xfrm>
                <a:off x="4101483" y="1906006"/>
                <a:ext cx="47939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Since the right hand side of the equation is a constant, we should consider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possible form</a:t>
                </a:r>
              </a:p>
            </p:txBody>
          </p:sp>
        </mc:Choice>
        <mc:Fallback xmlns="">
          <p:sp>
            <p:nvSpPr>
              <p:cNvPr id="34" name="TextBox 54">
                <a:extLst>
                  <a:ext uri="{FF2B5EF4-FFF2-40B4-BE49-F238E27FC236}">
                    <a16:creationId xmlns:a16="http://schemas.microsoft.com/office/drawing/2014/main" id="{A98DB94E-26C9-4573-9AB8-8A89C1D63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483" y="1906006"/>
                <a:ext cx="4793941" cy="523220"/>
              </a:xfrm>
              <a:prstGeom prst="rect">
                <a:avLst/>
              </a:prstGeom>
              <a:blipFill>
                <a:blip r:embed="rId12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AAFD4224-DA38-4F2C-A5E0-DF585A86B527}"/>
                  </a:ext>
                </a:extLst>
              </p:cNvPr>
              <p:cNvSpPr txBox="1"/>
              <p:nvPr/>
            </p:nvSpPr>
            <p:spPr>
              <a:xfrm>
                <a:off x="4350796" y="2874860"/>
                <a:ext cx="799732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AAFD4224-DA38-4F2C-A5E0-DF585A86B5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796" y="2874860"/>
                <a:ext cx="799732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D96E15FC-9B5D-4526-BBCA-7391DBD87BEC}"/>
                  </a:ext>
                </a:extLst>
              </p:cNvPr>
              <p:cNvSpPr txBox="1"/>
              <p:nvPr/>
            </p:nvSpPr>
            <p:spPr>
              <a:xfrm>
                <a:off x="4262020" y="3389766"/>
                <a:ext cx="887029" cy="5376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D96E15FC-9B5D-4526-BBCA-7391DBD87B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020" y="3389766"/>
                <a:ext cx="887029" cy="53764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53">
            <a:extLst>
              <a:ext uri="{FF2B5EF4-FFF2-40B4-BE49-F238E27FC236}">
                <a16:creationId xmlns:a16="http://schemas.microsoft.com/office/drawing/2014/main" id="{127BB1FF-C51E-4D19-BECC-E97276B1943D}"/>
              </a:ext>
            </a:extLst>
          </p:cNvPr>
          <p:cNvSpPr/>
          <p:nvPr/>
        </p:nvSpPr>
        <p:spPr>
          <a:xfrm>
            <a:off x="4993779" y="2681056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54">
            <a:extLst>
              <a:ext uri="{FF2B5EF4-FFF2-40B4-BE49-F238E27FC236}">
                <a16:creationId xmlns:a16="http://schemas.microsoft.com/office/drawing/2014/main" id="{A2DCBB61-7EC2-4EA8-B1A6-BA02C1907D17}"/>
              </a:ext>
            </a:extLst>
          </p:cNvPr>
          <p:cNvSpPr txBox="1"/>
          <p:nvPr/>
        </p:nvSpPr>
        <p:spPr>
          <a:xfrm>
            <a:off x="5071083" y="2749384"/>
            <a:ext cx="1436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p:sp>
        <p:nvSpPr>
          <p:cNvPr id="39" name="Arc 53">
            <a:extLst>
              <a:ext uri="{FF2B5EF4-FFF2-40B4-BE49-F238E27FC236}">
                <a16:creationId xmlns:a16="http://schemas.microsoft.com/office/drawing/2014/main" id="{E772DA98-3397-4CB3-9398-A4A2DCB18452}"/>
              </a:ext>
            </a:extLst>
          </p:cNvPr>
          <p:cNvSpPr/>
          <p:nvPr/>
        </p:nvSpPr>
        <p:spPr>
          <a:xfrm>
            <a:off x="5021892" y="3197440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4">
            <a:extLst>
              <a:ext uri="{FF2B5EF4-FFF2-40B4-BE49-F238E27FC236}">
                <a16:creationId xmlns:a16="http://schemas.microsoft.com/office/drawing/2014/main" id="{0633AE18-71BA-4A33-9E9D-EFEC4369FF31}"/>
              </a:ext>
            </a:extLst>
          </p:cNvPr>
          <p:cNvSpPr txBox="1"/>
          <p:nvPr/>
        </p:nvSpPr>
        <p:spPr>
          <a:xfrm>
            <a:off x="5150982" y="3273167"/>
            <a:ext cx="1436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p:sp>
        <p:nvSpPr>
          <p:cNvPr id="41" name="TextBox 54">
            <a:extLst>
              <a:ext uri="{FF2B5EF4-FFF2-40B4-BE49-F238E27FC236}">
                <a16:creationId xmlns:a16="http://schemas.microsoft.com/office/drawing/2014/main" id="{50AE5210-A86A-4A79-98D9-479FA2029937}"/>
              </a:ext>
            </a:extLst>
          </p:cNvPr>
          <p:cNvSpPr txBox="1"/>
          <p:nvPr/>
        </p:nvSpPr>
        <p:spPr>
          <a:xfrm>
            <a:off x="4083728" y="4036646"/>
            <a:ext cx="4793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that these need to make the original equation work!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295B4B4-A8D6-48B4-AAC0-4E1EFD55F206}"/>
                  </a:ext>
                </a:extLst>
              </p:cNvPr>
              <p:cNvSpPr txBox="1"/>
              <p:nvPr/>
            </p:nvSpPr>
            <p:spPr>
              <a:xfrm>
                <a:off x="5273336" y="4674093"/>
                <a:ext cx="2055756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𝑘𝑈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295B4B4-A8D6-48B4-AAC0-4E1EFD55F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336" y="4674093"/>
                <a:ext cx="2055756" cy="43223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154D5A4-ECB6-4279-B417-C8E60ADFCBB7}"/>
                  </a:ext>
                </a:extLst>
              </p:cNvPr>
              <p:cNvSpPr txBox="1"/>
              <p:nvPr/>
            </p:nvSpPr>
            <p:spPr>
              <a:xfrm>
                <a:off x="6286869" y="5243743"/>
                <a:ext cx="10424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𝑘𝑈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154D5A4-ECB6-4279-B417-C8E60ADFCB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869" y="5243743"/>
                <a:ext cx="1042401" cy="215444"/>
              </a:xfrm>
              <a:prstGeom prst="rect">
                <a:avLst/>
              </a:prstGeom>
              <a:blipFill>
                <a:blip r:embed="rId16"/>
                <a:stretch>
                  <a:fillRect l="-3509" r="-3509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A4678112-25FB-4C83-B253-157248E1BCC8}"/>
                  </a:ext>
                </a:extLst>
              </p:cNvPr>
              <p:cNvSpPr txBox="1"/>
              <p:nvPr/>
            </p:nvSpPr>
            <p:spPr>
              <a:xfrm>
                <a:off x="6643455" y="5573697"/>
                <a:ext cx="604589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A4678112-25FB-4C83-B253-157248E1B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455" y="5573697"/>
                <a:ext cx="604589" cy="403316"/>
              </a:xfrm>
              <a:prstGeom prst="rect">
                <a:avLst/>
              </a:prstGeom>
              <a:blipFill>
                <a:blip r:embed="rId17"/>
                <a:stretch>
                  <a:fillRect l="-4040" r="-6061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47520AA-1829-4A6E-883F-644BA264C5F1}"/>
                  </a:ext>
                </a:extLst>
              </p:cNvPr>
              <p:cNvSpPr txBox="1"/>
              <p:nvPr/>
            </p:nvSpPr>
            <p:spPr>
              <a:xfrm>
                <a:off x="6561338" y="6088574"/>
                <a:ext cx="799732" cy="4970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47520AA-1829-4A6E-883F-644BA264C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338" y="6088574"/>
                <a:ext cx="799732" cy="497059"/>
              </a:xfrm>
              <a:prstGeom prst="rect">
                <a:avLst/>
              </a:prstGeom>
              <a:blipFill>
                <a:blip r:embed="rId18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A5B9941-F93A-4A75-9747-9992FD9E9B21}"/>
                  </a:ext>
                </a:extLst>
              </p:cNvPr>
              <p:cNvSpPr txBox="1"/>
              <p:nvPr/>
            </p:nvSpPr>
            <p:spPr>
              <a:xfrm>
                <a:off x="2381439" y="5832600"/>
                <a:ext cx="992080" cy="4970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A5B9941-F93A-4A75-9747-9992FD9E9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439" y="5832600"/>
                <a:ext cx="992080" cy="497059"/>
              </a:xfrm>
              <a:prstGeom prst="rect">
                <a:avLst/>
              </a:prstGeom>
              <a:blipFill>
                <a:blip r:embed="rId19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3">
                <a:extLst>
                  <a:ext uri="{FF2B5EF4-FFF2-40B4-BE49-F238E27FC236}">
                    <a16:creationId xmlns:a16="http://schemas.microsoft.com/office/drawing/2014/main" id="{08591690-D1BC-4623-9C23-314AFAE38CE7}"/>
                  </a:ext>
                </a:extLst>
              </p:cNvPr>
              <p:cNvSpPr txBox="1"/>
              <p:nvPr/>
            </p:nvSpPr>
            <p:spPr>
              <a:xfrm>
                <a:off x="371042" y="5946338"/>
                <a:ext cx="1694759" cy="311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23">
                <a:extLst>
                  <a:ext uri="{FF2B5EF4-FFF2-40B4-BE49-F238E27FC236}">
                    <a16:creationId xmlns:a16="http://schemas.microsoft.com/office/drawing/2014/main" id="{08591690-D1BC-4623-9C23-314AFAE38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42" y="5946338"/>
                <a:ext cx="1694759" cy="311560"/>
              </a:xfrm>
              <a:prstGeom prst="rect">
                <a:avLst/>
              </a:prstGeom>
              <a:blipFill>
                <a:blip r:embed="rId20"/>
                <a:stretch>
                  <a:fillRect b="-576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53">
            <a:extLst>
              <a:ext uri="{FF2B5EF4-FFF2-40B4-BE49-F238E27FC236}">
                <a16:creationId xmlns:a16="http://schemas.microsoft.com/office/drawing/2014/main" id="{7176B0B6-95DC-4B28-A6F8-DF75505B46D7}"/>
              </a:ext>
            </a:extLst>
          </p:cNvPr>
          <p:cNvSpPr/>
          <p:nvPr/>
        </p:nvSpPr>
        <p:spPr>
          <a:xfrm>
            <a:off x="7223554" y="4901953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54">
            <a:extLst>
              <a:ext uri="{FF2B5EF4-FFF2-40B4-BE49-F238E27FC236}">
                <a16:creationId xmlns:a16="http://schemas.microsoft.com/office/drawing/2014/main" id="{1E2C220E-4B1B-4F30-8473-62FA933A2850}"/>
              </a:ext>
            </a:extLst>
          </p:cNvPr>
          <p:cNvSpPr txBox="1"/>
          <p:nvPr/>
        </p:nvSpPr>
        <p:spPr>
          <a:xfrm>
            <a:off x="7397032" y="4862271"/>
            <a:ext cx="143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2 terms will cancel</a:t>
            </a:r>
          </a:p>
        </p:txBody>
      </p:sp>
      <p:sp>
        <p:nvSpPr>
          <p:cNvPr id="50" name="Arc 53">
            <a:extLst>
              <a:ext uri="{FF2B5EF4-FFF2-40B4-BE49-F238E27FC236}">
                <a16:creationId xmlns:a16="http://schemas.microsoft.com/office/drawing/2014/main" id="{861EB17D-7996-4036-A4F7-D6C08A3966D4}"/>
              </a:ext>
            </a:extLst>
          </p:cNvPr>
          <p:cNvSpPr/>
          <p:nvPr/>
        </p:nvSpPr>
        <p:spPr>
          <a:xfrm>
            <a:off x="7223554" y="5363592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3">
            <a:extLst>
              <a:ext uri="{FF2B5EF4-FFF2-40B4-BE49-F238E27FC236}">
                <a16:creationId xmlns:a16="http://schemas.microsoft.com/office/drawing/2014/main" id="{C962CBA9-7522-4629-AA3E-DBEDD7065DE2}"/>
              </a:ext>
            </a:extLst>
          </p:cNvPr>
          <p:cNvSpPr/>
          <p:nvPr/>
        </p:nvSpPr>
        <p:spPr>
          <a:xfrm>
            <a:off x="7223554" y="5860742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4">
                <a:extLst>
                  <a:ext uri="{FF2B5EF4-FFF2-40B4-BE49-F238E27FC236}">
                    <a16:creationId xmlns:a16="http://schemas.microsoft.com/office/drawing/2014/main" id="{487D3DC6-AF54-4289-B00F-04F1304E55DC}"/>
                  </a:ext>
                </a:extLst>
              </p:cNvPr>
              <p:cNvSpPr txBox="1"/>
              <p:nvPr/>
            </p:nvSpPr>
            <p:spPr>
              <a:xfrm>
                <a:off x="7432543" y="5465952"/>
                <a:ext cx="10722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4">
                <a:extLst>
                  <a:ext uri="{FF2B5EF4-FFF2-40B4-BE49-F238E27FC236}">
                    <a16:creationId xmlns:a16="http://schemas.microsoft.com/office/drawing/2014/main" id="{487D3DC6-AF54-4289-B00F-04F1304E5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543" y="5465952"/>
                <a:ext cx="1072265" cy="276999"/>
              </a:xfrm>
              <a:prstGeom prst="rect">
                <a:avLst/>
              </a:prstGeom>
              <a:blipFill>
                <a:blip r:embed="rId2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4">
            <a:extLst>
              <a:ext uri="{FF2B5EF4-FFF2-40B4-BE49-F238E27FC236}">
                <a16:creationId xmlns:a16="http://schemas.microsoft.com/office/drawing/2014/main" id="{1CDF7B7D-EE14-4F03-B73B-96E210B70152}"/>
              </a:ext>
            </a:extLst>
          </p:cNvPr>
          <p:cNvSpPr txBox="1"/>
          <p:nvPr/>
        </p:nvSpPr>
        <p:spPr>
          <a:xfrm>
            <a:off x="7388155" y="5847692"/>
            <a:ext cx="1596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particular integral</a:t>
            </a:r>
          </a:p>
        </p:txBody>
      </p:sp>
    </p:spTree>
    <p:extLst>
      <p:ext uri="{BB962C8B-B14F-4D97-AF65-F5344CB8AC3E}">
        <p14:creationId xmlns:p14="http://schemas.microsoft.com/office/powerpoint/2010/main" val="56799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 animBg="1"/>
      <p:bldP spid="49" grpId="0"/>
      <p:bldP spid="50" grpId="0" animBg="1"/>
      <p:bldP spid="51" grpId="0" animBg="1"/>
      <p:bldP spid="52" grpId="0"/>
      <p:bldP spid="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attached to end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a light elastic string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Initially the particle and the string lie at rest on a smooth horizontal plane. At time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the end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the string is set into motion and moves with constant speed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the direction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extension in the string is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Air resistance acting 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proportional to its speed. The subsequent motion can be modelled by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l="-167"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/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𝑘𝑈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A5B9941-F93A-4A75-9747-9992FD9E9B21}"/>
                  </a:ext>
                </a:extLst>
              </p:cNvPr>
              <p:cNvSpPr txBox="1"/>
              <p:nvPr/>
            </p:nvSpPr>
            <p:spPr>
              <a:xfrm>
                <a:off x="2381439" y="5832600"/>
                <a:ext cx="992080" cy="4970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A5B9941-F93A-4A75-9747-9992FD9E9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439" y="5832600"/>
                <a:ext cx="992080" cy="497059"/>
              </a:xfrm>
              <a:prstGeom prst="rect">
                <a:avLst/>
              </a:prstGeom>
              <a:blipFill>
                <a:blip r:embed="rId11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3">
                <a:extLst>
                  <a:ext uri="{FF2B5EF4-FFF2-40B4-BE49-F238E27FC236}">
                    <a16:creationId xmlns:a16="http://schemas.microsoft.com/office/drawing/2014/main" id="{08591690-D1BC-4623-9C23-314AFAE38CE7}"/>
                  </a:ext>
                </a:extLst>
              </p:cNvPr>
              <p:cNvSpPr txBox="1"/>
              <p:nvPr/>
            </p:nvSpPr>
            <p:spPr>
              <a:xfrm>
                <a:off x="371042" y="5946338"/>
                <a:ext cx="1694759" cy="311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23">
                <a:extLst>
                  <a:ext uri="{FF2B5EF4-FFF2-40B4-BE49-F238E27FC236}">
                    <a16:creationId xmlns:a16="http://schemas.microsoft.com/office/drawing/2014/main" id="{08591690-D1BC-4623-9C23-314AFAE38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42" y="5946338"/>
                <a:ext cx="1694759" cy="311560"/>
              </a:xfrm>
              <a:prstGeom prst="rect">
                <a:avLst/>
              </a:prstGeom>
              <a:blipFill>
                <a:blip r:embed="rId12"/>
                <a:stretch>
                  <a:fillRect b="-576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CA9BA96-B3BD-4448-9622-E56CA1F0EF88}"/>
                  </a:ext>
                </a:extLst>
              </p:cNvPr>
              <p:cNvSpPr txBox="1"/>
              <p:nvPr/>
            </p:nvSpPr>
            <p:spPr>
              <a:xfrm>
                <a:off x="4270159" y="2010792"/>
                <a:ext cx="1830629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𝐵𝑡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CA9BA96-B3BD-4448-9622-E56CA1F0EF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0159" y="2010792"/>
                <a:ext cx="1830629" cy="404726"/>
              </a:xfrm>
              <a:prstGeom prst="rect">
                <a:avLst/>
              </a:prstGeom>
              <a:blipFill>
                <a:blip r:embed="rId13"/>
                <a:stretch>
                  <a:fillRect l="-664" r="-132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22A5D97-0DBA-4CF2-A1C8-E09F6AE02B91}"/>
                  </a:ext>
                </a:extLst>
              </p:cNvPr>
              <p:cNvSpPr txBox="1"/>
              <p:nvPr/>
            </p:nvSpPr>
            <p:spPr>
              <a:xfrm>
                <a:off x="4271638" y="2553810"/>
                <a:ext cx="213212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22A5D97-0DBA-4CF2-A1C8-E09F6AE02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638" y="2553810"/>
                <a:ext cx="2132122" cy="404726"/>
              </a:xfrm>
              <a:prstGeom prst="rect">
                <a:avLst/>
              </a:prstGeom>
              <a:blipFill>
                <a:blip r:embed="rId14"/>
                <a:stretch>
                  <a:fillRect l="-1433" r="-143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4A88545-1DC9-44E7-BC7B-8B5B011AF2C2}"/>
                  </a:ext>
                </a:extLst>
              </p:cNvPr>
              <p:cNvSpPr txBox="1"/>
              <p:nvPr/>
            </p:nvSpPr>
            <p:spPr>
              <a:xfrm>
                <a:off x="3989032" y="3087950"/>
                <a:ext cx="780983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4A88545-1DC9-44E7-BC7B-8B5B011AF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032" y="3087950"/>
                <a:ext cx="780983" cy="404726"/>
              </a:xfrm>
              <a:prstGeom prst="rect">
                <a:avLst/>
              </a:prstGeom>
              <a:blipFill>
                <a:blip r:embed="rId15"/>
                <a:stretch>
                  <a:fillRect l="-781" t="-1515" r="-3906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53">
            <a:extLst>
              <a:ext uri="{FF2B5EF4-FFF2-40B4-BE49-F238E27FC236}">
                <a16:creationId xmlns:a16="http://schemas.microsoft.com/office/drawing/2014/main" id="{350E11BA-E5EB-4746-9FBE-31BB56F66258}"/>
              </a:ext>
            </a:extLst>
          </p:cNvPr>
          <p:cNvSpPr/>
          <p:nvPr/>
        </p:nvSpPr>
        <p:spPr>
          <a:xfrm>
            <a:off x="6424563" y="2274161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4">
                <a:extLst>
                  <a:ext uri="{FF2B5EF4-FFF2-40B4-BE49-F238E27FC236}">
                    <a16:creationId xmlns:a16="http://schemas.microsoft.com/office/drawing/2014/main" id="{7C8DF023-E525-44DC-9FD5-BC3C9CE9047C}"/>
                  </a:ext>
                </a:extLst>
              </p:cNvPr>
              <p:cNvSpPr txBox="1"/>
              <p:nvPr/>
            </p:nvSpPr>
            <p:spPr>
              <a:xfrm>
                <a:off x="6571408" y="2207845"/>
                <a:ext cx="21642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extension in the string is 0</a:t>
                </a:r>
              </a:p>
            </p:txBody>
          </p:sp>
        </mc:Choice>
        <mc:Fallback xmlns="">
          <p:sp>
            <p:nvSpPr>
              <p:cNvPr id="22" name="TextBox 54">
                <a:extLst>
                  <a:ext uri="{FF2B5EF4-FFF2-40B4-BE49-F238E27FC236}">
                    <a16:creationId xmlns:a16="http://schemas.microsoft.com/office/drawing/2014/main" id="{7C8DF023-E525-44DC-9FD5-BC3C9CE90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408" y="2207845"/>
                <a:ext cx="2164219" cy="461665"/>
              </a:xfrm>
              <a:prstGeom prst="rect">
                <a:avLst/>
              </a:prstGeom>
              <a:blipFill>
                <a:blip r:embed="rId1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53">
            <a:extLst>
              <a:ext uri="{FF2B5EF4-FFF2-40B4-BE49-F238E27FC236}">
                <a16:creationId xmlns:a16="http://schemas.microsoft.com/office/drawing/2014/main" id="{1AB51727-E5DC-46AA-9C94-1E38184C2E01}"/>
              </a:ext>
            </a:extLst>
          </p:cNvPr>
          <p:cNvSpPr/>
          <p:nvPr/>
        </p:nvSpPr>
        <p:spPr>
          <a:xfrm>
            <a:off x="6399409" y="2808301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590E331-3465-49F8-822F-580ECC9D7A31}"/>
                  </a:ext>
                </a:extLst>
              </p:cNvPr>
              <p:cNvSpPr txBox="1"/>
              <p:nvPr/>
            </p:nvSpPr>
            <p:spPr>
              <a:xfrm>
                <a:off x="4271638" y="3592496"/>
                <a:ext cx="2192908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𝐵𝑡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590E331-3465-49F8-822F-580ECC9D7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638" y="3592496"/>
                <a:ext cx="2192908" cy="484043"/>
              </a:xfrm>
              <a:prstGeom prst="rect">
                <a:avLst/>
              </a:prstGeom>
              <a:blipFill>
                <a:blip r:embed="rId17"/>
                <a:stretch>
                  <a:fillRect l="-836" r="-13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53">
            <a:extLst>
              <a:ext uri="{FF2B5EF4-FFF2-40B4-BE49-F238E27FC236}">
                <a16:creationId xmlns:a16="http://schemas.microsoft.com/office/drawing/2014/main" id="{181EFAA0-83EA-4515-8F42-9927D4076E92}"/>
              </a:ext>
            </a:extLst>
          </p:cNvPr>
          <p:cNvSpPr/>
          <p:nvPr/>
        </p:nvSpPr>
        <p:spPr>
          <a:xfrm>
            <a:off x="6418644" y="3351319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54">
                <a:extLst>
                  <a:ext uri="{FF2B5EF4-FFF2-40B4-BE49-F238E27FC236}">
                    <a16:creationId xmlns:a16="http://schemas.microsoft.com/office/drawing/2014/main" id="{943CF59D-391A-4DE5-BD39-C1B956BB40BA}"/>
                  </a:ext>
                </a:extLst>
              </p:cNvPr>
              <p:cNvSpPr txBox="1"/>
              <p:nvPr/>
            </p:nvSpPr>
            <p:spPr>
              <a:xfrm>
                <a:off x="6562531" y="2882548"/>
                <a:ext cx="10988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54">
                <a:extLst>
                  <a:ext uri="{FF2B5EF4-FFF2-40B4-BE49-F238E27FC236}">
                    <a16:creationId xmlns:a16="http://schemas.microsoft.com/office/drawing/2014/main" id="{943CF59D-391A-4DE5-BD39-C1B956BB4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531" y="2882548"/>
                <a:ext cx="1098899" cy="276999"/>
              </a:xfrm>
              <a:prstGeom prst="rect">
                <a:avLst/>
              </a:prstGeom>
              <a:blipFill>
                <a:blip r:embed="rId18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54">
            <a:extLst>
              <a:ext uri="{FF2B5EF4-FFF2-40B4-BE49-F238E27FC236}">
                <a16:creationId xmlns:a16="http://schemas.microsoft.com/office/drawing/2014/main" id="{6977B402-7CFE-4EBD-AAFE-662AB2516D8B}"/>
              </a:ext>
            </a:extLst>
          </p:cNvPr>
          <p:cNvSpPr txBox="1"/>
          <p:nvPr/>
        </p:nvSpPr>
        <p:spPr>
          <a:xfrm>
            <a:off x="6525088" y="3335310"/>
            <a:ext cx="1953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now know more of the relationship</a:t>
            </a:r>
          </a:p>
        </p:txBody>
      </p:sp>
      <p:sp>
        <p:nvSpPr>
          <p:cNvPr id="28" name="TextBox 54">
            <a:extLst>
              <a:ext uri="{FF2B5EF4-FFF2-40B4-BE49-F238E27FC236}">
                <a16:creationId xmlns:a16="http://schemas.microsoft.com/office/drawing/2014/main" id="{463722B4-F1CF-41C3-815A-A360412709F4}"/>
              </a:ext>
            </a:extLst>
          </p:cNvPr>
          <p:cNvSpPr txBox="1"/>
          <p:nvPr/>
        </p:nvSpPr>
        <p:spPr>
          <a:xfrm>
            <a:off x="3959441" y="1364466"/>
            <a:ext cx="4953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together the Complementary Function and the Particular Integral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E9962D2-D499-4704-8569-4BA23835A413}"/>
              </a:ext>
            </a:extLst>
          </p:cNvPr>
          <p:cNvSpPr/>
          <p:nvPr/>
        </p:nvSpPr>
        <p:spPr>
          <a:xfrm>
            <a:off x="4252404" y="1944209"/>
            <a:ext cx="1882066" cy="55041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9609188-8095-4477-A07B-C9BB82FBFC30}"/>
              </a:ext>
            </a:extLst>
          </p:cNvPr>
          <p:cNvSpPr/>
          <p:nvPr/>
        </p:nvSpPr>
        <p:spPr>
          <a:xfrm>
            <a:off x="4262761" y="3525913"/>
            <a:ext cx="2217938" cy="55041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66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/>
      <p:bldP spid="28" grpId="0"/>
      <p:bldP spid="4" grpId="0" animBg="1"/>
      <p:bldP spid="4" grpId="1" animBg="1"/>
      <p:bldP spid="29" grpId="0" animBg="1"/>
      <p:bldP spid="2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attached to end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a light elastic string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Initially the particle and the string lie at rest on a smooth horizontal plane. At time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the end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the string is set into motion and moves with constant speed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the direction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extension in the string is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Air resistance acting 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proportional to its speed. The subsequent motion can be modelled by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l="-167"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/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𝑘𝑈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83F408-AC17-44B0-BDE0-0C812729E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33" y="4833891"/>
                <a:ext cx="2348592" cy="494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A5B9941-F93A-4A75-9747-9992FD9E9B21}"/>
                  </a:ext>
                </a:extLst>
              </p:cNvPr>
              <p:cNvSpPr txBox="1"/>
              <p:nvPr/>
            </p:nvSpPr>
            <p:spPr>
              <a:xfrm>
                <a:off x="2381439" y="5832600"/>
                <a:ext cx="992080" cy="4970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A5B9941-F93A-4A75-9747-9992FD9E9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439" y="5832600"/>
                <a:ext cx="992080" cy="497059"/>
              </a:xfrm>
              <a:prstGeom prst="rect">
                <a:avLst/>
              </a:prstGeom>
              <a:blipFill>
                <a:blip r:embed="rId11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3">
                <a:extLst>
                  <a:ext uri="{FF2B5EF4-FFF2-40B4-BE49-F238E27FC236}">
                    <a16:creationId xmlns:a16="http://schemas.microsoft.com/office/drawing/2014/main" id="{08591690-D1BC-4623-9C23-314AFAE38CE7}"/>
                  </a:ext>
                </a:extLst>
              </p:cNvPr>
              <p:cNvSpPr txBox="1"/>
              <p:nvPr/>
            </p:nvSpPr>
            <p:spPr>
              <a:xfrm>
                <a:off x="371042" y="5946338"/>
                <a:ext cx="1694759" cy="311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23">
                <a:extLst>
                  <a:ext uri="{FF2B5EF4-FFF2-40B4-BE49-F238E27FC236}">
                    <a16:creationId xmlns:a16="http://schemas.microsoft.com/office/drawing/2014/main" id="{08591690-D1BC-4623-9C23-314AFAE38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42" y="5946338"/>
                <a:ext cx="1694759" cy="311560"/>
              </a:xfrm>
              <a:prstGeom prst="rect">
                <a:avLst/>
              </a:prstGeom>
              <a:blipFill>
                <a:blip r:embed="rId12"/>
                <a:stretch>
                  <a:fillRect b="-576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590E331-3465-49F8-822F-580ECC9D7A31}"/>
                  </a:ext>
                </a:extLst>
              </p:cNvPr>
              <p:cNvSpPr txBox="1"/>
              <p:nvPr/>
            </p:nvSpPr>
            <p:spPr>
              <a:xfrm>
                <a:off x="4138472" y="1479610"/>
                <a:ext cx="2192908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𝐵𝑡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590E331-3465-49F8-822F-580ECC9D7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472" y="1479610"/>
                <a:ext cx="2192908" cy="484043"/>
              </a:xfrm>
              <a:prstGeom prst="rect">
                <a:avLst/>
              </a:prstGeom>
              <a:blipFill>
                <a:blip r:embed="rId13"/>
                <a:stretch>
                  <a:fillRect l="-833" r="-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CFFCF96-B61F-44FB-BF9B-4752C71507A5}"/>
                  </a:ext>
                </a:extLst>
              </p:cNvPr>
              <p:cNvSpPr txBox="1"/>
              <p:nvPr/>
            </p:nvSpPr>
            <p:spPr>
              <a:xfrm>
                <a:off x="4042298" y="2120281"/>
                <a:ext cx="4153766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𝐵𝑡</m:t>
                          </m:r>
                        </m:e>
                      </m:d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𝐵𝑡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CFFCF96-B61F-44FB-BF9B-4752C7150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298" y="2120281"/>
                <a:ext cx="4153766" cy="484043"/>
              </a:xfrm>
              <a:prstGeom prst="rect">
                <a:avLst/>
              </a:prstGeom>
              <a:blipFill>
                <a:blip r:embed="rId14"/>
                <a:stretch>
                  <a:fillRect l="-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75DC32F-288F-4A38-8EB7-27D03669814F}"/>
                  </a:ext>
                </a:extLst>
              </p:cNvPr>
              <p:cNvSpPr txBox="1"/>
              <p:nvPr/>
            </p:nvSpPr>
            <p:spPr>
              <a:xfrm>
                <a:off x="4043777" y="2752075"/>
                <a:ext cx="2804679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𝐵𝑡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75DC32F-288F-4A38-8EB7-27D036698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777" y="2752075"/>
                <a:ext cx="2804679" cy="484043"/>
              </a:xfrm>
              <a:prstGeom prst="rect">
                <a:avLst/>
              </a:prstGeom>
              <a:blipFill>
                <a:blip r:embed="rId15"/>
                <a:stretch>
                  <a:fillRect l="-1087" r="-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0B6DA31-8599-417A-B8EE-C41AF83E59F4}"/>
                  </a:ext>
                </a:extLst>
              </p:cNvPr>
              <p:cNvSpPr txBox="1"/>
              <p:nvPr/>
            </p:nvSpPr>
            <p:spPr>
              <a:xfrm>
                <a:off x="4116278" y="3401624"/>
                <a:ext cx="315650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0B6DA31-8599-417A-B8EE-C41AF83E5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278" y="3401624"/>
                <a:ext cx="3156505" cy="484043"/>
              </a:xfrm>
              <a:prstGeom prst="rect">
                <a:avLst/>
              </a:prstGeom>
              <a:blipFill>
                <a:blip r:embed="rId16"/>
                <a:stretch>
                  <a:fillRect l="-772" r="-772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48EA3D5-3E55-45C9-9AF1-FF9BB7802403}"/>
                  </a:ext>
                </a:extLst>
              </p:cNvPr>
              <p:cNvSpPr txBox="1"/>
              <p:nvPr/>
            </p:nvSpPr>
            <p:spPr>
              <a:xfrm>
                <a:off x="4117758" y="4184338"/>
                <a:ext cx="9656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48EA3D5-3E55-45C9-9AF1-FF9BB7802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758" y="4184338"/>
                <a:ext cx="965649" cy="215444"/>
              </a:xfrm>
              <a:prstGeom prst="rect">
                <a:avLst/>
              </a:prstGeom>
              <a:blipFill>
                <a:blip r:embed="rId17"/>
                <a:stretch>
                  <a:fillRect l="-3774" r="-2516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851012C-3E26-42F3-8325-12FD7BE5F0A3}"/>
                  </a:ext>
                </a:extLst>
              </p:cNvPr>
              <p:cNvSpPr txBox="1"/>
              <p:nvPr/>
            </p:nvSpPr>
            <p:spPr>
              <a:xfrm>
                <a:off x="3986073" y="4718480"/>
                <a:ext cx="659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851012C-3E26-42F3-8325-12FD7BE5F0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73" y="4718480"/>
                <a:ext cx="659540" cy="215444"/>
              </a:xfrm>
              <a:prstGeom prst="rect">
                <a:avLst/>
              </a:prstGeom>
              <a:blipFill>
                <a:blip r:embed="rId18"/>
                <a:stretch>
                  <a:fillRect l="-926" r="-463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286C256-D347-4CCA-BB2E-DFD335DB01ED}"/>
                  </a:ext>
                </a:extLst>
              </p:cNvPr>
              <p:cNvSpPr txBox="1"/>
              <p:nvPr/>
            </p:nvSpPr>
            <p:spPr>
              <a:xfrm>
                <a:off x="4139950" y="5156445"/>
                <a:ext cx="2197718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𝑈𝑡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286C256-D347-4CCA-BB2E-DFD335DB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0" y="5156445"/>
                <a:ext cx="2197718" cy="484043"/>
              </a:xfrm>
              <a:prstGeom prst="rect">
                <a:avLst/>
              </a:prstGeom>
              <a:blipFill>
                <a:blip r:embed="rId19"/>
                <a:stretch>
                  <a:fillRect l="-554" r="-1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53">
            <a:extLst>
              <a:ext uri="{FF2B5EF4-FFF2-40B4-BE49-F238E27FC236}">
                <a16:creationId xmlns:a16="http://schemas.microsoft.com/office/drawing/2014/main" id="{F55132CF-A530-4208-B653-704A8A1E741D}"/>
              </a:ext>
            </a:extLst>
          </p:cNvPr>
          <p:cNvSpPr/>
          <p:nvPr/>
        </p:nvSpPr>
        <p:spPr>
          <a:xfrm>
            <a:off x="8052135" y="1859871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54">
            <a:extLst>
              <a:ext uri="{FF2B5EF4-FFF2-40B4-BE49-F238E27FC236}">
                <a16:creationId xmlns:a16="http://schemas.microsoft.com/office/drawing/2014/main" id="{9E9BBC54-E43B-44DA-A874-F6772501AD7A}"/>
              </a:ext>
            </a:extLst>
          </p:cNvPr>
          <p:cNvSpPr txBox="1"/>
          <p:nvPr/>
        </p:nvSpPr>
        <p:spPr>
          <a:xfrm>
            <a:off x="8114188" y="1701820"/>
            <a:ext cx="1189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product rule where needed</a:t>
            </a:r>
          </a:p>
        </p:txBody>
      </p:sp>
      <p:sp>
        <p:nvSpPr>
          <p:cNvPr id="39" name="Arc 53">
            <a:extLst>
              <a:ext uri="{FF2B5EF4-FFF2-40B4-BE49-F238E27FC236}">
                <a16:creationId xmlns:a16="http://schemas.microsoft.com/office/drawing/2014/main" id="{034AD069-BBAB-4F32-AB7E-A1E0CAFC6A6C}"/>
              </a:ext>
            </a:extLst>
          </p:cNvPr>
          <p:cNvSpPr/>
          <p:nvPr/>
        </p:nvSpPr>
        <p:spPr>
          <a:xfrm>
            <a:off x="8052135" y="2445798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53">
            <a:extLst>
              <a:ext uri="{FF2B5EF4-FFF2-40B4-BE49-F238E27FC236}">
                <a16:creationId xmlns:a16="http://schemas.microsoft.com/office/drawing/2014/main" id="{E4CB501C-867A-4D7C-A3B5-94782CB915FC}"/>
              </a:ext>
            </a:extLst>
          </p:cNvPr>
          <p:cNvSpPr/>
          <p:nvPr/>
        </p:nvSpPr>
        <p:spPr>
          <a:xfrm>
            <a:off x="7191002" y="3084990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53">
            <a:extLst>
              <a:ext uri="{FF2B5EF4-FFF2-40B4-BE49-F238E27FC236}">
                <a16:creationId xmlns:a16="http://schemas.microsoft.com/office/drawing/2014/main" id="{181D1EDC-A459-410F-A8B8-5A6A03CD753D}"/>
              </a:ext>
            </a:extLst>
          </p:cNvPr>
          <p:cNvSpPr/>
          <p:nvPr/>
        </p:nvSpPr>
        <p:spPr>
          <a:xfrm>
            <a:off x="7173247" y="3617650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53">
            <a:extLst>
              <a:ext uri="{FF2B5EF4-FFF2-40B4-BE49-F238E27FC236}">
                <a16:creationId xmlns:a16="http://schemas.microsoft.com/office/drawing/2014/main" id="{36F9CC8E-5062-413D-9903-7A75AF8281F6}"/>
              </a:ext>
            </a:extLst>
          </p:cNvPr>
          <p:cNvSpPr/>
          <p:nvPr/>
        </p:nvSpPr>
        <p:spPr>
          <a:xfrm>
            <a:off x="4989340" y="4310108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53">
            <a:extLst>
              <a:ext uri="{FF2B5EF4-FFF2-40B4-BE49-F238E27FC236}">
                <a16:creationId xmlns:a16="http://schemas.microsoft.com/office/drawing/2014/main" id="{318C625F-385F-4002-B82B-712447EEB0AA}"/>
              </a:ext>
            </a:extLst>
          </p:cNvPr>
          <p:cNvSpPr/>
          <p:nvPr/>
        </p:nvSpPr>
        <p:spPr>
          <a:xfrm>
            <a:off x="6267724" y="4931545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54">
            <a:extLst>
              <a:ext uri="{FF2B5EF4-FFF2-40B4-BE49-F238E27FC236}">
                <a16:creationId xmlns:a16="http://schemas.microsoft.com/office/drawing/2014/main" id="{16C36006-ADEE-4E0E-AE79-FFDCE1FD5320}"/>
              </a:ext>
            </a:extLst>
          </p:cNvPr>
          <p:cNvSpPr txBox="1"/>
          <p:nvPr/>
        </p:nvSpPr>
        <p:spPr>
          <a:xfrm>
            <a:off x="8140822" y="2465299"/>
            <a:ext cx="11896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differentials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54">
                <a:extLst>
                  <a:ext uri="{FF2B5EF4-FFF2-40B4-BE49-F238E27FC236}">
                    <a16:creationId xmlns:a16="http://schemas.microsoft.com/office/drawing/2014/main" id="{AA2C41FD-7234-40BA-AFFA-F308B22C9282}"/>
                  </a:ext>
                </a:extLst>
              </p:cNvPr>
              <p:cNvSpPr txBox="1"/>
              <p:nvPr/>
            </p:nvSpPr>
            <p:spPr>
              <a:xfrm>
                <a:off x="7412853" y="3077859"/>
                <a:ext cx="10386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54">
                <a:extLst>
                  <a:ext uri="{FF2B5EF4-FFF2-40B4-BE49-F238E27FC236}">
                    <a16:creationId xmlns:a16="http://schemas.microsoft.com/office/drawing/2014/main" id="{AA2C41FD-7234-40BA-AFFA-F308B22C9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853" y="3077859"/>
                <a:ext cx="1038689" cy="461665"/>
              </a:xfrm>
              <a:prstGeom prst="rect">
                <a:avLst/>
              </a:prstGeom>
              <a:blipFill>
                <a:blip r:embed="rId20"/>
                <a:stretch>
                  <a:fillRect t="-1316" r="-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4">
            <a:extLst>
              <a:ext uri="{FF2B5EF4-FFF2-40B4-BE49-F238E27FC236}">
                <a16:creationId xmlns:a16="http://schemas.microsoft.com/office/drawing/2014/main" id="{56DBD484-3A04-43B2-BB71-DA114AF7D9FA}"/>
              </a:ext>
            </a:extLst>
          </p:cNvPr>
          <p:cNvSpPr txBox="1"/>
          <p:nvPr/>
        </p:nvSpPr>
        <p:spPr>
          <a:xfrm>
            <a:off x="7307800" y="3665264"/>
            <a:ext cx="1038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54">
                <a:extLst>
                  <a:ext uri="{FF2B5EF4-FFF2-40B4-BE49-F238E27FC236}">
                    <a16:creationId xmlns:a16="http://schemas.microsoft.com/office/drawing/2014/main" id="{4E15DF0C-1C6A-4FCF-BE44-A403E5CA8480}"/>
                  </a:ext>
                </a:extLst>
              </p:cNvPr>
              <p:cNvSpPr txBox="1"/>
              <p:nvPr/>
            </p:nvSpPr>
            <p:spPr>
              <a:xfrm>
                <a:off x="5150527" y="4375477"/>
                <a:ext cx="12325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54">
                <a:extLst>
                  <a:ext uri="{FF2B5EF4-FFF2-40B4-BE49-F238E27FC236}">
                    <a16:creationId xmlns:a16="http://schemas.microsoft.com/office/drawing/2014/main" id="{4E15DF0C-1C6A-4FCF-BE44-A403E5CA8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527" y="4375477"/>
                <a:ext cx="1232518" cy="276999"/>
              </a:xfrm>
              <a:prstGeom prst="rect">
                <a:avLst/>
              </a:prstGeom>
              <a:blipFill>
                <a:blip r:embed="rId2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54">
            <a:extLst>
              <a:ext uri="{FF2B5EF4-FFF2-40B4-BE49-F238E27FC236}">
                <a16:creationId xmlns:a16="http://schemas.microsoft.com/office/drawing/2014/main" id="{198503F7-33FB-443A-ABBE-FCB5B6FD3A1B}"/>
              </a:ext>
            </a:extLst>
          </p:cNvPr>
          <p:cNvSpPr txBox="1"/>
          <p:nvPr/>
        </p:nvSpPr>
        <p:spPr>
          <a:xfrm>
            <a:off x="6418556" y="4943648"/>
            <a:ext cx="1597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now know the full relationship!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9A73A8B-3FD7-4F03-8CD3-41D060DBBC28}"/>
              </a:ext>
            </a:extLst>
          </p:cNvPr>
          <p:cNvSpPr/>
          <p:nvPr/>
        </p:nvSpPr>
        <p:spPr>
          <a:xfrm>
            <a:off x="4111841" y="1448538"/>
            <a:ext cx="2217938" cy="55041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4FFF1432-6687-41A7-ADCE-215701D4370F}"/>
              </a:ext>
            </a:extLst>
          </p:cNvPr>
          <p:cNvSpPr/>
          <p:nvPr/>
        </p:nvSpPr>
        <p:spPr>
          <a:xfrm>
            <a:off x="4129596" y="5123893"/>
            <a:ext cx="2217938" cy="55041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63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0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8" grpId="0"/>
      <p:bldP spid="49" grpId="0"/>
      <p:bldP spid="50" grpId="0"/>
      <p:bldP spid="51" grpId="0" animBg="1"/>
      <p:bldP spid="51" grpId="1" animBg="1"/>
      <p:bldP spid="52" grpId="0" animBg="1"/>
      <p:bldP spid="5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mass 1.5kg is moving along the x-axis.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the displacement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 and 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. Three forces act 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namely a restoring force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7.5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 resistance to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a force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acting in the direction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7498C7A5-E405-4858-B008-EAD6A0D8732F}"/>
              </a:ext>
            </a:extLst>
          </p:cNvPr>
          <p:cNvCxnSpPr>
            <a:cxnSpLocks/>
          </p:cNvCxnSpPr>
          <p:nvPr/>
        </p:nvCxnSpPr>
        <p:spPr>
          <a:xfrm flipH="1" flipV="1">
            <a:off x="2004423" y="3626924"/>
            <a:ext cx="1768412" cy="131104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C710F5B-F8C4-4871-8E61-B01345F301D2}"/>
                  </a:ext>
                </a:extLst>
              </p:cNvPr>
              <p:cNvSpPr txBox="1"/>
              <p:nvPr/>
            </p:nvSpPr>
            <p:spPr>
              <a:xfrm>
                <a:off x="3701813" y="4898892"/>
                <a:ext cx="30872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‘restoring force’ is a force which acts to bring the particle into equilibrium. So in this case it acts in the direction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𝑃𝑂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C710F5B-F8C4-4871-8E61-B01345F301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813" y="4898892"/>
                <a:ext cx="3087231" cy="646331"/>
              </a:xfrm>
              <a:prstGeom prst="rect">
                <a:avLst/>
              </a:prstGeom>
              <a:blipFill>
                <a:blip r:embed="rId10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F9623E5-4199-4D1E-B4DA-73A5116794CD}"/>
              </a:ext>
            </a:extLst>
          </p:cNvPr>
          <p:cNvSpPr txBox="1"/>
          <p:nvPr/>
        </p:nvSpPr>
        <p:spPr>
          <a:xfrm>
            <a:off x="4953125" y="1316972"/>
            <a:ext cx="29033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Draw a diagram, including forces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8170906-DFE1-431C-898A-7CEA12C2DFBC}"/>
              </a:ext>
            </a:extLst>
          </p:cNvPr>
          <p:cNvCxnSpPr>
            <a:cxnSpLocks/>
          </p:cNvCxnSpPr>
          <p:nvPr/>
        </p:nvCxnSpPr>
        <p:spPr>
          <a:xfrm>
            <a:off x="5024761" y="2876365"/>
            <a:ext cx="276983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2E382FD-8C37-4DBB-A95C-01BDF7B929B6}"/>
              </a:ext>
            </a:extLst>
          </p:cNvPr>
          <p:cNvGrpSpPr/>
          <p:nvPr/>
        </p:nvGrpSpPr>
        <p:grpSpPr>
          <a:xfrm>
            <a:off x="5211192" y="2787588"/>
            <a:ext cx="152400" cy="170156"/>
            <a:chOff x="5060272" y="3329126"/>
            <a:chExt cx="152400" cy="170156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34B23BA9-D016-48D9-91FD-B650910C167B}"/>
                </a:ext>
              </a:extLst>
            </p:cNvPr>
            <p:cNvCxnSpPr>
              <a:cxnSpLocks/>
            </p:cNvCxnSpPr>
            <p:nvPr/>
          </p:nvCxnSpPr>
          <p:spPr>
            <a:xfrm>
              <a:off x="5060272" y="3329126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32580264-684E-4756-87A7-B4B7A81B15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61752" y="3330606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A57F25-E335-4A5C-BBA2-CA9C698FE216}"/>
                  </a:ext>
                </a:extLst>
              </p:cNvPr>
              <p:cNvSpPr txBox="1"/>
              <p:nvPr/>
            </p:nvSpPr>
            <p:spPr>
              <a:xfrm>
                <a:off x="5113539" y="2938509"/>
                <a:ext cx="363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A57F25-E335-4A5C-BBA2-CA9C698FE2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539" y="2938509"/>
                <a:ext cx="36375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BC53CAD3-87E0-44FD-BACA-4634DBAB5960}"/>
              </a:ext>
            </a:extLst>
          </p:cNvPr>
          <p:cNvGrpSpPr/>
          <p:nvPr/>
        </p:nvGrpSpPr>
        <p:grpSpPr>
          <a:xfrm>
            <a:off x="7369946" y="2797945"/>
            <a:ext cx="152400" cy="170156"/>
            <a:chOff x="5060272" y="3329126"/>
            <a:chExt cx="152400" cy="170156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53A43F6B-2FDA-462A-AAE1-A44C13F79209}"/>
                </a:ext>
              </a:extLst>
            </p:cNvPr>
            <p:cNvCxnSpPr>
              <a:cxnSpLocks/>
            </p:cNvCxnSpPr>
            <p:nvPr/>
          </p:nvCxnSpPr>
          <p:spPr>
            <a:xfrm>
              <a:off x="5060272" y="3329126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12E87368-3713-4172-A4DB-CC3BFB2EDF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61752" y="3330606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E7FC2FF-C8D3-498B-8533-93F78AD87255}"/>
                  </a:ext>
                </a:extLst>
              </p:cNvPr>
              <p:cNvSpPr txBox="1"/>
              <p:nvPr/>
            </p:nvSpPr>
            <p:spPr>
              <a:xfrm>
                <a:off x="7279690" y="2938509"/>
                <a:ext cx="363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E7FC2FF-C8D3-498B-8533-93F78AD87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690" y="2938509"/>
                <a:ext cx="363753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11CB3552-EC60-4B3C-A7A3-BEDE75A46F3C}"/>
              </a:ext>
            </a:extLst>
          </p:cNvPr>
          <p:cNvCxnSpPr>
            <a:cxnSpLocks/>
          </p:cNvCxnSpPr>
          <p:nvPr/>
        </p:nvCxnSpPr>
        <p:spPr>
          <a:xfrm>
            <a:off x="5246702" y="3231471"/>
            <a:ext cx="225492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5E251E6-12D8-430D-BBB8-CA21EBE45C5B}"/>
                  </a:ext>
                </a:extLst>
              </p:cNvPr>
              <p:cNvSpPr txBox="1"/>
              <p:nvPr/>
            </p:nvSpPr>
            <p:spPr>
              <a:xfrm>
                <a:off x="6161103" y="3160452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5E251E6-12D8-430D-BBB8-CA21EBE45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103" y="3160452"/>
                <a:ext cx="33919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0019E3D7-4388-4954-A24B-9AF9B1E6BCC9}"/>
              </a:ext>
            </a:extLst>
          </p:cNvPr>
          <p:cNvCxnSpPr>
            <a:cxnSpLocks/>
          </p:cNvCxnSpPr>
          <p:nvPr/>
        </p:nvCxnSpPr>
        <p:spPr>
          <a:xfrm>
            <a:off x="6782540" y="2602636"/>
            <a:ext cx="65694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F39BDA6A-4FCC-4363-BC00-9184ECE7192F}"/>
              </a:ext>
            </a:extLst>
          </p:cNvPr>
          <p:cNvCxnSpPr>
            <a:cxnSpLocks/>
          </p:cNvCxnSpPr>
          <p:nvPr/>
        </p:nvCxnSpPr>
        <p:spPr>
          <a:xfrm>
            <a:off x="6784019" y="2231253"/>
            <a:ext cx="65694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E01EE28-BCB9-4DC8-85AD-86162ECD325A}"/>
                  </a:ext>
                </a:extLst>
              </p:cNvPr>
              <p:cNvSpPr txBox="1"/>
              <p:nvPr/>
            </p:nvSpPr>
            <p:spPr>
              <a:xfrm>
                <a:off x="6897948" y="2370340"/>
                <a:ext cx="5748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7.5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E01EE28-BCB9-4DC8-85AD-86162ECD3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7948" y="2370340"/>
                <a:ext cx="57483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5505A4D-B4F6-4C53-BEE3-B12FDD7D8607}"/>
                  </a:ext>
                </a:extLst>
              </p:cNvPr>
              <p:cNvSpPr txBox="1"/>
              <p:nvPr/>
            </p:nvSpPr>
            <p:spPr>
              <a:xfrm>
                <a:off x="6933460" y="1997479"/>
                <a:ext cx="4399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5505A4D-B4F6-4C53-BEE3-B12FDD7D8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460" y="1997479"/>
                <a:ext cx="439992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F7CFBF6F-FB7C-43B9-B727-AC12D1CBA85A}"/>
              </a:ext>
            </a:extLst>
          </p:cNvPr>
          <p:cNvCxnSpPr>
            <a:cxnSpLocks/>
          </p:cNvCxnSpPr>
          <p:nvPr/>
        </p:nvCxnSpPr>
        <p:spPr>
          <a:xfrm flipH="1">
            <a:off x="7788674" y="2410286"/>
            <a:ext cx="70725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88BCDE39-999B-4727-9CCA-DCD858C908BD}"/>
              </a:ext>
            </a:extLst>
          </p:cNvPr>
          <p:cNvCxnSpPr>
            <a:cxnSpLocks/>
          </p:cNvCxnSpPr>
          <p:nvPr/>
        </p:nvCxnSpPr>
        <p:spPr>
          <a:xfrm flipH="1">
            <a:off x="7874492" y="2410033"/>
            <a:ext cx="489753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2F66A635-212C-44BB-981C-FD8827E24759}"/>
                  </a:ext>
                </a:extLst>
              </p:cNvPr>
              <p:cNvSpPr txBox="1"/>
              <p:nvPr/>
            </p:nvSpPr>
            <p:spPr>
              <a:xfrm>
                <a:off x="7954392" y="2157275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2F66A635-212C-44BB-981C-FD8827E24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4392" y="2157275"/>
                <a:ext cx="339195" cy="307777"/>
              </a:xfrm>
              <a:prstGeom prst="rect">
                <a:avLst/>
              </a:prstGeom>
              <a:blipFill>
                <a:blip r:embed="rId16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26A01DD9-AC8A-48BE-BAAA-12F6A2F19136}"/>
              </a:ext>
            </a:extLst>
          </p:cNvPr>
          <p:cNvCxnSpPr>
            <a:cxnSpLocks/>
          </p:cNvCxnSpPr>
          <p:nvPr/>
        </p:nvCxnSpPr>
        <p:spPr>
          <a:xfrm flipH="1">
            <a:off x="6785497" y="1868740"/>
            <a:ext cx="65694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DF2845E7-4853-4F1B-B554-943F00BA81F7}"/>
                  </a:ext>
                </a:extLst>
              </p:cNvPr>
              <p:cNvSpPr txBox="1"/>
              <p:nvPr/>
            </p:nvSpPr>
            <p:spPr>
              <a:xfrm>
                <a:off x="6730750" y="1626088"/>
                <a:ext cx="7532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DF2845E7-4853-4F1B-B554-943F00BA8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750" y="1626088"/>
                <a:ext cx="75328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8FC60FC-9767-4975-BAC2-0BD933538728}"/>
              </a:ext>
            </a:extLst>
          </p:cNvPr>
          <p:cNvSpPr txBox="1"/>
          <p:nvPr/>
        </p:nvSpPr>
        <p:spPr>
          <a:xfrm>
            <a:off x="4208016" y="3568823"/>
            <a:ext cx="2214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Resolve horizontally (</a:t>
            </a:r>
            <a:r>
              <a:rPr lang="en-US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)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FB1C2C22-8389-4F45-8AC8-B8973D260983}"/>
                  </a:ext>
                </a:extLst>
              </p:cNvPr>
              <p:cNvSpPr txBox="1"/>
              <p:nvPr/>
            </p:nvSpPr>
            <p:spPr>
              <a:xfrm>
                <a:off x="5601811" y="4017145"/>
                <a:ext cx="6449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FB1C2C22-8389-4F45-8AC8-B8973D260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811" y="4017145"/>
                <a:ext cx="644920" cy="215444"/>
              </a:xfrm>
              <a:prstGeom prst="rect">
                <a:avLst/>
              </a:prstGeom>
              <a:blipFill>
                <a:blip r:embed="rId18"/>
                <a:stretch>
                  <a:fillRect l="-5660" r="-18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53">
            <a:extLst>
              <a:ext uri="{FF2B5EF4-FFF2-40B4-BE49-F238E27FC236}">
                <a16:creationId xmlns:a16="http://schemas.microsoft.com/office/drawing/2014/main" id="{3AADBE0D-8C0D-486D-B362-0E8ECD90D07B}"/>
              </a:ext>
            </a:extLst>
          </p:cNvPr>
          <p:cNvSpPr/>
          <p:nvPr/>
        </p:nvSpPr>
        <p:spPr>
          <a:xfrm>
            <a:off x="6313914" y="4154750"/>
            <a:ext cx="246686" cy="41002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54">
            <a:extLst>
              <a:ext uri="{FF2B5EF4-FFF2-40B4-BE49-F238E27FC236}">
                <a16:creationId xmlns:a16="http://schemas.microsoft.com/office/drawing/2014/main" id="{37BE574A-85D9-483E-AB13-C6D0465A26FF}"/>
              </a:ext>
            </a:extLst>
          </p:cNvPr>
          <p:cNvSpPr txBox="1"/>
          <p:nvPr/>
        </p:nvSpPr>
        <p:spPr>
          <a:xfrm>
            <a:off x="6525088" y="4200942"/>
            <a:ext cx="1136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7D5E5F71-0061-4E31-A7B7-DCA539BFFB5D}"/>
                  </a:ext>
                </a:extLst>
              </p:cNvPr>
              <p:cNvSpPr txBox="1"/>
              <p:nvPr/>
            </p:nvSpPr>
            <p:spPr>
              <a:xfrm>
                <a:off x="4234650" y="4443274"/>
                <a:ext cx="20960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−7.5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=1.5</m:t>
                      </m:r>
                      <m:acc>
                        <m:accPr>
                          <m:chr m:val="̈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7D5E5F71-0061-4E31-A7B7-DCA539BFF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650" y="4443274"/>
                <a:ext cx="2096022" cy="215444"/>
              </a:xfrm>
              <a:prstGeom prst="rect">
                <a:avLst/>
              </a:prstGeom>
              <a:blipFill>
                <a:blip r:embed="rId19"/>
                <a:stretch>
                  <a:fillRect l="-1749" r="-1107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C7B1F6A-B109-46E5-B119-A6F010182190}"/>
                  </a:ext>
                </a:extLst>
              </p:cNvPr>
              <p:cNvSpPr txBox="1"/>
              <p:nvPr/>
            </p:nvSpPr>
            <p:spPr>
              <a:xfrm>
                <a:off x="5194921" y="4844252"/>
                <a:ext cx="20960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=1.5</m:t>
                      </m:r>
                      <m:acc>
                        <m:accPr>
                          <m:chr m:val="̈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+7.5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C7B1F6A-B109-46E5-B119-A6F010182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921" y="4844252"/>
                <a:ext cx="2096022" cy="215444"/>
              </a:xfrm>
              <a:prstGeom prst="rect">
                <a:avLst/>
              </a:prstGeom>
              <a:blipFill>
                <a:blip r:embed="rId20"/>
                <a:stretch>
                  <a:fillRect l="-1453" r="-116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D63A994E-DB04-4947-ABDD-D677051DB79C}"/>
                  </a:ext>
                </a:extLst>
              </p:cNvPr>
              <p:cNvSpPr txBox="1"/>
              <p:nvPr/>
            </p:nvSpPr>
            <p:spPr>
              <a:xfrm>
                <a:off x="5285176" y="5254105"/>
                <a:ext cx="16247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̈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D63A994E-DB04-4947-ABDD-D677051DB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176" y="5254105"/>
                <a:ext cx="1624740" cy="215444"/>
              </a:xfrm>
              <a:prstGeom prst="rect">
                <a:avLst/>
              </a:prstGeom>
              <a:blipFill>
                <a:blip r:embed="rId21"/>
                <a:stretch>
                  <a:fillRect l="-2622" r="-112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0A91BEB5-73D7-4679-8C68-2D8195E20057}"/>
                  </a:ext>
                </a:extLst>
              </p:cNvPr>
              <p:cNvSpPr txBox="1"/>
              <p:nvPr/>
            </p:nvSpPr>
            <p:spPr>
              <a:xfrm>
                <a:off x="5286655" y="5575179"/>
                <a:ext cx="1950149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0A91BEB5-73D7-4679-8C68-2D8195E20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655" y="5575179"/>
                <a:ext cx="1950149" cy="43223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53">
            <a:extLst>
              <a:ext uri="{FF2B5EF4-FFF2-40B4-BE49-F238E27FC236}">
                <a16:creationId xmlns:a16="http://schemas.microsoft.com/office/drawing/2014/main" id="{7B4655F8-582E-42D3-9EF3-CC86E7EB1E39}"/>
              </a:ext>
            </a:extLst>
          </p:cNvPr>
          <p:cNvSpPr/>
          <p:nvPr/>
        </p:nvSpPr>
        <p:spPr>
          <a:xfrm>
            <a:off x="7176527" y="4564602"/>
            <a:ext cx="246686" cy="41002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3">
            <a:extLst>
              <a:ext uri="{FF2B5EF4-FFF2-40B4-BE49-F238E27FC236}">
                <a16:creationId xmlns:a16="http://schemas.microsoft.com/office/drawing/2014/main" id="{1703FFC0-739A-4F03-BAC3-26C2C3C73A59}"/>
              </a:ext>
            </a:extLst>
          </p:cNvPr>
          <p:cNvSpPr/>
          <p:nvPr/>
        </p:nvSpPr>
        <p:spPr>
          <a:xfrm>
            <a:off x="7141016" y="4972975"/>
            <a:ext cx="246686" cy="41002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c 53">
            <a:extLst>
              <a:ext uri="{FF2B5EF4-FFF2-40B4-BE49-F238E27FC236}">
                <a16:creationId xmlns:a16="http://schemas.microsoft.com/office/drawing/2014/main" id="{1121115C-1B1A-409D-A0E9-186317E6AC51}"/>
              </a:ext>
            </a:extLst>
          </p:cNvPr>
          <p:cNvSpPr/>
          <p:nvPr/>
        </p:nvSpPr>
        <p:spPr>
          <a:xfrm>
            <a:off x="7149894" y="5443491"/>
            <a:ext cx="246686" cy="41002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4">
            <a:extLst>
              <a:ext uri="{FF2B5EF4-FFF2-40B4-BE49-F238E27FC236}">
                <a16:creationId xmlns:a16="http://schemas.microsoft.com/office/drawing/2014/main" id="{A6B7508A-8921-4AD6-B628-9B856F3F2C50}"/>
              </a:ext>
            </a:extLst>
          </p:cNvPr>
          <p:cNvSpPr txBox="1"/>
          <p:nvPr/>
        </p:nvSpPr>
        <p:spPr>
          <a:xfrm>
            <a:off x="7324078" y="4627070"/>
            <a:ext cx="1136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54" name="TextBox 54">
            <a:extLst>
              <a:ext uri="{FF2B5EF4-FFF2-40B4-BE49-F238E27FC236}">
                <a16:creationId xmlns:a16="http://schemas.microsoft.com/office/drawing/2014/main" id="{3E1FE542-FA9E-4BD6-BD49-8C2797567656}"/>
              </a:ext>
            </a:extLst>
          </p:cNvPr>
          <p:cNvSpPr txBox="1"/>
          <p:nvPr/>
        </p:nvSpPr>
        <p:spPr>
          <a:xfrm>
            <a:off x="7359590" y="5026566"/>
            <a:ext cx="1136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1.5</a:t>
            </a:r>
          </a:p>
        </p:txBody>
      </p:sp>
      <p:sp>
        <p:nvSpPr>
          <p:cNvPr id="59" name="TextBox 54">
            <a:extLst>
              <a:ext uri="{FF2B5EF4-FFF2-40B4-BE49-F238E27FC236}">
                <a16:creationId xmlns:a16="http://schemas.microsoft.com/office/drawing/2014/main" id="{78EDE3AD-7FD0-4AE1-945A-2EA10548631F}"/>
              </a:ext>
            </a:extLst>
          </p:cNvPr>
          <p:cNvSpPr txBox="1"/>
          <p:nvPr/>
        </p:nvSpPr>
        <p:spPr>
          <a:xfrm>
            <a:off x="7306323" y="5417183"/>
            <a:ext cx="174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with equivalent notation</a:t>
            </a:r>
          </a:p>
        </p:txBody>
      </p:sp>
    </p:spTree>
    <p:extLst>
      <p:ext uri="{BB962C8B-B14F-4D97-AF65-F5344CB8AC3E}">
        <p14:creationId xmlns:p14="http://schemas.microsoft.com/office/powerpoint/2010/main" val="12804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7" grpId="0"/>
      <p:bldP spid="24" grpId="0"/>
      <p:bldP spid="28" grpId="0"/>
      <p:bldP spid="30" grpId="0"/>
      <p:bldP spid="33" grpId="0"/>
      <p:bldP spid="34" grpId="0"/>
      <p:bldP spid="37" grpId="0"/>
      <p:bldP spid="41" grpId="0"/>
      <p:bldP spid="42" grpId="0"/>
      <p:bldP spid="43" grpId="0"/>
      <p:bldP spid="44" grpId="0" animBg="1"/>
      <p:bldP spid="45" grpId="0"/>
      <p:bldP spid="46" grpId="0"/>
      <p:bldP spid="47" grpId="0"/>
      <p:bldP spid="48" grpId="0"/>
      <p:bldP spid="49" grpId="0"/>
      <p:bldP spid="50" grpId="0" animBg="1"/>
      <p:bldP spid="51" grpId="0" animBg="1"/>
      <p:bldP spid="52" grpId="0" animBg="1"/>
      <p:bldP spid="53" grpId="0"/>
      <p:bldP spid="54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mass 1.5kg is moving along the x-axis.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the displacement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 and 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. Three forces act 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namely a restoring force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7.5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 resistance to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a force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acting in the direction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D33475-4C83-4DD9-AA45-695CA4F172F5}"/>
              </a:ext>
            </a:extLst>
          </p:cNvPr>
          <p:cNvSpPr txBox="1"/>
          <p:nvPr/>
        </p:nvSpPr>
        <p:spPr>
          <a:xfrm>
            <a:off x="4287914" y="1526960"/>
            <a:ext cx="2206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Complementary function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C5E12698-CA04-4E5B-9BE3-B48B779B397F}"/>
                  </a:ext>
                </a:extLst>
              </p:cNvPr>
              <p:cNvSpPr txBox="1"/>
              <p:nvPr/>
            </p:nvSpPr>
            <p:spPr>
              <a:xfrm>
                <a:off x="4285695" y="1975254"/>
                <a:ext cx="1831020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C5E12698-CA04-4E5B-9BE3-B48B779B39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695" y="1975254"/>
                <a:ext cx="1831020" cy="5245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54573C3-1FC7-4BFD-9AEE-4DC8095477C8}"/>
                  </a:ext>
                </a:extLst>
              </p:cNvPr>
              <p:cNvSpPr txBox="1"/>
              <p:nvPr/>
            </p:nvSpPr>
            <p:spPr>
              <a:xfrm>
                <a:off x="4438093" y="2598170"/>
                <a:ext cx="176739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54573C3-1FC7-4BFD-9AEE-4DC809547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093" y="2598170"/>
                <a:ext cx="1767397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2260BDFC-FE58-4B71-AD9E-B71535EFE205}"/>
                  </a:ext>
                </a:extLst>
              </p:cNvPr>
              <p:cNvSpPr txBox="1"/>
              <p:nvPr/>
            </p:nvSpPr>
            <p:spPr>
              <a:xfrm>
                <a:off x="5158661" y="3052413"/>
                <a:ext cx="159724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=−2±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2260BDFC-FE58-4B71-AD9E-B71535EFE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661" y="3052413"/>
                <a:ext cx="1597243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4">
                <a:extLst>
                  <a:ext uri="{FF2B5EF4-FFF2-40B4-BE49-F238E27FC236}">
                    <a16:creationId xmlns:a16="http://schemas.microsoft.com/office/drawing/2014/main" id="{57E4C6F2-96BC-4710-BEB1-30900986234A}"/>
                  </a:ext>
                </a:extLst>
              </p:cNvPr>
              <p:cNvSpPr txBox="1"/>
              <p:nvPr/>
            </p:nvSpPr>
            <p:spPr>
              <a:xfrm>
                <a:off x="5444356" y="3503502"/>
                <a:ext cx="214943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4">
                <a:extLst>
                  <a:ext uri="{FF2B5EF4-FFF2-40B4-BE49-F238E27FC236}">
                    <a16:creationId xmlns:a16="http://schemas.microsoft.com/office/drawing/2014/main" id="{57E4C6F2-96BC-4710-BEB1-309009862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356" y="3503502"/>
                <a:ext cx="214943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53">
            <a:extLst>
              <a:ext uri="{FF2B5EF4-FFF2-40B4-BE49-F238E27FC236}">
                <a16:creationId xmlns:a16="http://schemas.microsoft.com/office/drawing/2014/main" id="{C4359E39-BAC7-4DAE-BE49-FC54DA0381CF}"/>
              </a:ext>
            </a:extLst>
          </p:cNvPr>
          <p:cNvSpPr/>
          <p:nvPr/>
        </p:nvSpPr>
        <p:spPr>
          <a:xfrm>
            <a:off x="5925932" y="2278221"/>
            <a:ext cx="280173" cy="50233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4">
            <a:extLst>
              <a:ext uri="{FF2B5EF4-FFF2-40B4-BE49-F238E27FC236}">
                <a16:creationId xmlns:a16="http://schemas.microsoft.com/office/drawing/2014/main" id="{20E43030-6213-4E6C-AF6B-BD70012B1F4C}"/>
              </a:ext>
            </a:extLst>
          </p:cNvPr>
          <p:cNvSpPr txBox="1"/>
          <p:nvPr/>
        </p:nvSpPr>
        <p:spPr>
          <a:xfrm>
            <a:off x="6189669" y="2252234"/>
            <a:ext cx="143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auxiliary equation</a:t>
            </a:r>
          </a:p>
        </p:txBody>
      </p:sp>
      <p:sp>
        <p:nvSpPr>
          <p:cNvPr id="25" name="Arc 53">
            <a:extLst>
              <a:ext uri="{FF2B5EF4-FFF2-40B4-BE49-F238E27FC236}">
                <a16:creationId xmlns:a16="http://schemas.microsoft.com/office/drawing/2014/main" id="{61B96772-7D10-42FC-819F-F6A6F2C9894F}"/>
              </a:ext>
            </a:extLst>
          </p:cNvPr>
          <p:cNvSpPr/>
          <p:nvPr/>
        </p:nvSpPr>
        <p:spPr>
          <a:xfrm>
            <a:off x="6343182" y="2757615"/>
            <a:ext cx="280173" cy="50233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53">
            <a:extLst>
              <a:ext uri="{FF2B5EF4-FFF2-40B4-BE49-F238E27FC236}">
                <a16:creationId xmlns:a16="http://schemas.microsoft.com/office/drawing/2014/main" id="{5F68F687-170E-4D51-8509-8353594F2763}"/>
              </a:ext>
            </a:extLst>
          </p:cNvPr>
          <p:cNvSpPr/>
          <p:nvPr/>
        </p:nvSpPr>
        <p:spPr>
          <a:xfrm>
            <a:off x="7364114" y="3183743"/>
            <a:ext cx="280173" cy="50233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54">
            <a:extLst>
              <a:ext uri="{FF2B5EF4-FFF2-40B4-BE49-F238E27FC236}">
                <a16:creationId xmlns:a16="http://schemas.microsoft.com/office/drawing/2014/main" id="{17322D87-2B94-4430-8154-7D1F74613BFD}"/>
              </a:ext>
            </a:extLst>
          </p:cNvPr>
          <p:cNvSpPr txBox="1"/>
          <p:nvPr/>
        </p:nvSpPr>
        <p:spPr>
          <a:xfrm>
            <a:off x="6562531" y="2891426"/>
            <a:ext cx="65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54">
                <a:extLst>
                  <a:ext uri="{FF2B5EF4-FFF2-40B4-BE49-F238E27FC236}">
                    <a16:creationId xmlns:a16="http://schemas.microsoft.com/office/drawing/2014/main" id="{0EEBC959-5AD6-49A5-B8B6-D0A606BD2BA6}"/>
                  </a:ext>
                </a:extLst>
              </p:cNvPr>
              <p:cNvSpPr txBox="1"/>
              <p:nvPr/>
            </p:nvSpPr>
            <p:spPr>
              <a:xfrm>
                <a:off x="7601217" y="3068981"/>
                <a:ext cx="15427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Roots are complex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54">
                <a:extLst>
                  <a:ext uri="{FF2B5EF4-FFF2-40B4-BE49-F238E27FC236}">
                    <a16:creationId xmlns:a16="http://schemas.microsoft.com/office/drawing/2014/main" id="{0EEBC959-5AD6-49A5-B8B6-D0A606BD2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217" y="3068981"/>
                <a:ext cx="1542783" cy="646331"/>
              </a:xfrm>
              <a:prstGeom prst="rect">
                <a:avLst/>
              </a:prstGeom>
              <a:blipFill>
                <a:blip r:embed="rId14"/>
                <a:stretch>
                  <a:fillRect r="-1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4">
                <a:extLst>
                  <a:ext uri="{FF2B5EF4-FFF2-40B4-BE49-F238E27FC236}">
                    <a16:creationId xmlns:a16="http://schemas.microsoft.com/office/drawing/2014/main" id="{7E340F3A-58FD-4477-8C18-FD5AEF7C2BE8}"/>
                  </a:ext>
                </a:extLst>
              </p:cNvPr>
              <p:cNvSpPr txBox="1"/>
              <p:nvPr/>
            </p:nvSpPr>
            <p:spPr>
              <a:xfrm>
                <a:off x="971490" y="5653378"/>
                <a:ext cx="227119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𝐶𝐹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𝐴𝑐𝑜𝑠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4">
                <a:extLst>
                  <a:ext uri="{FF2B5EF4-FFF2-40B4-BE49-F238E27FC236}">
                    <a16:creationId xmlns:a16="http://schemas.microsoft.com/office/drawing/2014/main" id="{7E340F3A-58FD-4477-8C18-FD5AEF7C2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90" y="5653378"/>
                <a:ext cx="227119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024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mass 1.5kg is moving along the x-axis.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the displacement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 and 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. Three forces act 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namely a restoring force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7.5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 resistance to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a force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acting in the direction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D33475-4C83-4DD9-AA45-695CA4F172F5}"/>
              </a:ext>
            </a:extLst>
          </p:cNvPr>
          <p:cNvSpPr txBox="1"/>
          <p:nvPr/>
        </p:nvSpPr>
        <p:spPr>
          <a:xfrm>
            <a:off x="4287914" y="1526960"/>
            <a:ext cx="1754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Particular Integral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54573C3-1FC7-4BFD-9AEE-4DC8095477C8}"/>
                  </a:ext>
                </a:extLst>
              </p:cNvPr>
              <p:cNvSpPr txBox="1"/>
              <p:nvPr/>
            </p:nvSpPr>
            <p:spPr>
              <a:xfrm>
                <a:off x="4180641" y="2491639"/>
                <a:ext cx="176739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𝑝𝑠𝑖𝑛𝑡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𝑞𝑐𝑜𝑠𝑡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54573C3-1FC7-4BFD-9AEE-4DC809547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641" y="2491639"/>
                <a:ext cx="1767397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53">
            <a:extLst>
              <a:ext uri="{FF2B5EF4-FFF2-40B4-BE49-F238E27FC236}">
                <a16:creationId xmlns:a16="http://schemas.microsoft.com/office/drawing/2014/main" id="{C4359E39-BAC7-4DAE-BE49-FC54DA0381CF}"/>
              </a:ext>
            </a:extLst>
          </p:cNvPr>
          <p:cNvSpPr/>
          <p:nvPr/>
        </p:nvSpPr>
        <p:spPr>
          <a:xfrm>
            <a:off x="5712868" y="2659962"/>
            <a:ext cx="280173" cy="50233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20E43030-6213-4E6C-AF6B-BD70012B1F4C}"/>
                  </a:ext>
                </a:extLst>
              </p:cNvPr>
              <p:cNvSpPr txBox="1"/>
              <p:nvPr/>
            </p:nvSpPr>
            <p:spPr>
              <a:xfrm>
                <a:off x="4101483" y="1906006"/>
                <a:ext cx="47939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Since the function involves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should consider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𝑝𝑠𝑖𝑛𝑡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𝑞𝑐𝑜𝑠𝑡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possible form</a:t>
                </a:r>
              </a:p>
            </p:txBody>
          </p:sp>
        </mc:Choice>
        <mc:Fallback xmlns="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20E43030-6213-4E6C-AF6B-BD70012B1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483" y="1906006"/>
                <a:ext cx="4793941" cy="523220"/>
              </a:xfrm>
              <a:prstGeom prst="rect">
                <a:avLst/>
              </a:prstGeom>
              <a:blipFill>
                <a:blip r:embed="rId11"/>
                <a:stretch>
                  <a:fillRect t="-2353" r="-127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54">
            <a:extLst>
              <a:ext uri="{FF2B5EF4-FFF2-40B4-BE49-F238E27FC236}">
                <a16:creationId xmlns:a16="http://schemas.microsoft.com/office/drawing/2014/main" id="{17322D87-2B94-4430-8154-7D1F74613BFD}"/>
              </a:ext>
            </a:extLst>
          </p:cNvPr>
          <p:cNvSpPr txBox="1"/>
          <p:nvPr/>
        </p:nvSpPr>
        <p:spPr>
          <a:xfrm>
            <a:off x="6001304" y="2776016"/>
            <a:ext cx="1207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4">
                <a:extLst>
                  <a:ext uri="{FF2B5EF4-FFF2-40B4-BE49-F238E27FC236}">
                    <a16:creationId xmlns:a16="http://schemas.microsoft.com/office/drawing/2014/main" id="{7E340F3A-58FD-4477-8C18-FD5AEF7C2BE8}"/>
                  </a:ext>
                </a:extLst>
              </p:cNvPr>
              <p:cNvSpPr txBox="1"/>
              <p:nvPr/>
            </p:nvSpPr>
            <p:spPr>
              <a:xfrm>
                <a:off x="971490" y="5653378"/>
                <a:ext cx="227119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𝐶𝐹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𝐴𝑐𝑜𝑠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4">
                <a:extLst>
                  <a:ext uri="{FF2B5EF4-FFF2-40B4-BE49-F238E27FC236}">
                    <a16:creationId xmlns:a16="http://schemas.microsoft.com/office/drawing/2014/main" id="{7E340F3A-58FD-4477-8C18-FD5AEF7C2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90" y="5653378"/>
                <a:ext cx="227119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5EE1AFA-BDB0-4D00-B404-8723BB8B9CF1}"/>
                  </a:ext>
                </a:extLst>
              </p:cNvPr>
              <p:cNvSpPr txBox="1"/>
              <p:nvPr/>
            </p:nvSpPr>
            <p:spPr>
              <a:xfrm>
                <a:off x="4128855" y="2857103"/>
                <a:ext cx="1767397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𝑝𝑐𝑜𝑠𝑡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5EE1AFA-BDB0-4D00-B404-8723BB8B9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55" y="2857103"/>
                <a:ext cx="1767397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31E6C94-4C2A-405E-8779-600279D6A4A7}"/>
                  </a:ext>
                </a:extLst>
              </p:cNvPr>
              <p:cNvSpPr txBox="1"/>
              <p:nvPr/>
            </p:nvSpPr>
            <p:spPr>
              <a:xfrm>
                <a:off x="3961658" y="3364610"/>
                <a:ext cx="2163933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𝑝𝑠𝑖𝑛𝑡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𝑞𝑐𝑜𝑠𝑡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31E6C94-4C2A-405E-8779-600279D6A4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658" y="3364610"/>
                <a:ext cx="2163933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53">
            <a:extLst>
              <a:ext uri="{FF2B5EF4-FFF2-40B4-BE49-F238E27FC236}">
                <a16:creationId xmlns:a16="http://schemas.microsoft.com/office/drawing/2014/main" id="{A5707287-0939-45C9-B954-5FBB3CA06541}"/>
              </a:ext>
            </a:extLst>
          </p:cNvPr>
          <p:cNvSpPr/>
          <p:nvPr/>
        </p:nvSpPr>
        <p:spPr>
          <a:xfrm>
            <a:off x="5872666" y="3165989"/>
            <a:ext cx="280173" cy="50233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54">
            <a:extLst>
              <a:ext uri="{FF2B5EF4-FFF2-40B4-BE49-F238E27FC236}">
                <a16:creationId xmlns:a16="http://schemas.microsoft.com/office/drawing/2014/main" id="{497B398D-1B4C-4C57-8556-8E06214DAC82}"/>
              </a:ext>
            </a:extLst>
          </p:cNvPr>
          <p:cNvSpPr txBox="1"/>
          <p:nvPr/>
        </p:nvSpPr>
        <p:spPr>
          <a:xfrm>
            <a:off x="6098957" y="3282044"/>
            <a:ext cx="1669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2C77C400-0BBD-42FF-BCA5-460EDDD794DF}"/>
                  </a:ext>
                </a:extLst>
              </p:cNvPr>
              <p:cNvSpPr txBox="1"/>
              <p:nvPr/>
            </p:nvSpPr>
            <p:spPr>
              <a:xfrm>
                <a:off x="6363070" y="4611923"/>
                <a:ext cx="2088472" cy="4628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+4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2C77C400-0BBD-42FF-BCA5-460EDDD79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070" y="4611923"/>
                <a:ext cx="2088472" cy="462884"/>
              </a:xfrm>
              <a:prstGeom prst="rect">
                <a:avLst/>
              </a:prstGeom>
              <a:blipFill>
                <a:blip r:embed="rId1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54">
            <a:extLst>
              <a:ext uri="{FF2B5EF4-FFF2-40B4-BE49-F238E27FC236}">
                <a16:creationId xmlns:a16="http://schemas.microsoft.com/office/drawing/2014/main" id="{546ABEAF-7E44-4D4E-9636-A9C6ED7A6F89}"/>
              </a:ext>
            </a:extLst>
          </p:cNvPr>
          <p:cNvSpPr txBox="1"/>
          <p:nvPr/>
        </p:nvSpPr>
        <p:spPr>
          <a:xfrm>
            <a:off x="4083728" y="4036646"/>
            <a:ext cx="4793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that these need to make the original equation work!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D8615B3-7CE0-46F0-A3FF-9247B9159A22}"/>
                  </a:ext>
                </a:extLst>
              </p:cNvPr>
              <p:cNvSpPr txBox="1"/>
              <p:nvPr/>
            </p:nvSpPr>
            <p:spPr>
              <a:xfrm>
                <a:off x="3835155" y="5190452"/>
                <a:ext cx="449210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𝑝𝑠𝑖𝑛𝑡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𝑞𝑐𝑜𝑠𝑡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+4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𝑝𝑐𝑜𝑠𝑡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𝑞𝑠𝑖𝑛𝑡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+5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𝑝𝑠𝑖𝑛𝑡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𝑞𝑐𝑜𝑠𝑡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D8615B3-7CE0-46F0-A3FF-9247B9159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155" y="5190452"/>
                <a:ext cx="4492100" cy="276999"/>
              </a:xfrm>
              <a:prstGeom prst="rect">
                <a:avLst/>
              </a:prstGeom>
              <a:blipFill>
                <a:blip r:embed="rId16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25C3FEF-FF8E-4760-ADCC-A6E1965CEFE3}"/>
                  </a:ext>
                </a:extLst>
              </p:cNvPr>
              <p:cNvSpPr txBox="1"/>
              <p:nvPr/>
            </p:nvSpPr>
            <p:spPr>
              <a:xfrm>
                <a:off x="5523392" y="5644693"/>
                <a:ext cx="281274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25C3FEF-FF8E-4760-ADCC-A6E1965CEF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392" y="5644693"/>
                <a:ext cx="2812740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21680E5-84C4-4850-9E60-DFE9840BF75A}"/>
                  </a:ext>
                </a:extLst>
              </p:cNvPr>
              <p:cNvSpPr txBox="1"/>
              <p:nvPr/>
            </p:nvSpPr>
            <p:spPr>
              <a:xfrm>
                <a:off x="5125380" y="6143320"/>
                <a:ext cx="109786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21680E5-84C4-4850-9E60-DFE9840BF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380" y="6143320"/>
                <a:ext cx="1097869" cy="276999"/>
              </a:xfrm>
              <a:prstGeom prst="rect">
                <a:avLst/>
              </a:prstGeom>
              <a:blipFill>
                <a:blip r:embed="rId1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668B7C5-685B-4FB4-87E3-6665B63DAE75}"/>
                  </a:ext>
                </a:extLst>
              </p:cNvPr>
              <p:cNvSpPr txBox="1"/>
              <p:nvPr/>
            </p:nvSpPr>
            <p:spPr>
              <a:xfrm>
                <a:off x="6954176" y="6143322"/>
                <a:ext cx="109786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668B7C5-685B-4FB4-87E3-6665B63DA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76" y="6143322"/>
                <a:ext cx="1097869" cy="276999"/>
              </a:xfrm>
              <a:prstGeom prst="rect">
                <a:avLst/>
              </a:prstGeom>
              <a:blipFill>
                <a:blip r:embed="rId1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72F663C5-24D7-43AF-9222-96B50DC69499}"/>
              </a:ext>
            </a:extLst>
          </p:cNvPr>
          <p:cNvCxnSpPr>
            <a:cxnSpLocks/>
          </p:cNvCxnSpPr>
          <p:nvPr/>
        </p:nvCxnSpPr>
        <p:spPr>
          <a:xfrm flipH="1">
            <a:off x="5717036" y="5894773"/>
            <a:ext cx="239881" cy="2414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0F84754C-D86F-463F-9869-A6110F152297}"/>
              </a:ext>
            </a:extLst>
          </p:cNvPr>
          <p:cNvCxnSpPr>
            <a:cxnSpLocks/>
          </p:cNvCxnSpPr>
          <p:nvPr/>
        </p:nvCxnSpPr>
        <p:spPr>
          <a:xfrm>
            <a:off x="7112308" y="5896254"/>
            <a:ext cx="239881" cy="2414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7827A1-EE3B-4ED2-93C5-16D99A4D4458}"/>
              </a:ext>
            </a:extLst>
          </p:cNvPr>
          <p:cNvSpPr txBox="1"/>
          <p:nvPr/>
        </p:nvSpPr>
        <p:spPr>
          <a:xfrm>
            <a:off x="5885896" y="5823752"/>
            <a:ext cx="1313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coefficients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53">
            <a:extLst>
              <a:ext uri="{FF2B5EF4-FFF2-40B4-BE49-F238E27FC236}">
                <a16:creationId xmlns:a16="http://schemas.microsoft.com/office/drawing/2014/main" id="{58739290-2875-446F-B44F-05FCBFC779D8}"/>
              </a:ext>
            </a:extLst>
          </p:cNvPr>
          <p:cNvSpPr/>
          <p:nvPr/>
        </p:nvSpPr>
        <p:spPr>
          <a:xfrm>
            <a:off x="8137951" y="4900474"/>
            <a:ext cx="251447" cy="4117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53">
            <a:extLst>
              <a:ext uri="{FF2B5EF4-FFF2-40B4-BE49-F238E27FC236}">
                <a16:creationId xmlns:a16="http://schemas.microsoft.com/office/drawing/2014/main" id="{9D5C85D5-E756-4D6B-AB21-7DE9024E9C5A}"/>
              </a:ext>
            </a:extLst>
          </p:cNvPr>
          <p:cNvSpPr/>
          <p:nvPr/>
        </p:nvSpPr>
        <p:spPr>
          <a:xfrm>
            <a:off x="8174941" y="5372470"/>
            <a:ext cx="251447" cy="4117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54">
            <a:extLst>
              <a:ext uri="{FF2B5EF4-FFF2-40B4-BE49-F238E27FC236}">
                <a16:creationId xmlns:a16="http://schemas.microsoft.com/office/drawing/2014/main" id="{96854263-9D43-4961-9A58-746122D5DD5E}"/>
              </a:ext>
            </a:extLst>
          </p:cNvPr>
          <p:cNvSpPr txBox="1"/>
          <p:nvPr/>
        </p:nvSpPr>
        <p:spPr>
          <a:xfrm>
            <a:off x="8238478" y="4693595"/>
            <a:ext cx="97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from above</a:t>
            </a:r>
          </a:p>
        </p:txBody>
      </p:sp>
      <p:sp>
        <p:nvSpPr>
          <p:cNvPr id="46" name="TextBox 54">
            <a:extLst>
              <a:ext uri="{FF2B5EF4-FFF2-40B4-BE49-F238E27FC236}">
                <a16:creationId xmlns:a16="http://schemas.microsoft.com/office/drawing/2014/main" id="{2F83B728-05F6-4A7C-A46E-845CBA065BF0}"/>
              </a:ext>
            </a:extLst>
          </p:cNvPr>
          <p:cNvSpPr txBox="1"/>
          <p:nvPr/>
        </p:nvSpPr>
        <p:spPr>
          <a:xfrm>
            <a:off x="8327256" y="5448196"/>
            <a:ext cx="870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F6629EAC-BA50-46FF-B359-4600348E211F}"/>
              </a:ext>
            </a:extLst>
          </p:cNvPr>
          <p:cNvSpPr/>
          <p:nvPr/>
        </p:nvSpPr>
        <p:spPr>
          <a:xfrm>
            <a:off x="4328303" y="2553559"/>
            <a:ext cx="1504326" cy="2162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01E7DFD-A59D-4456-8E1B-8ECCCE4771FB}"/>
              </a:ext>
            </a:extLst>
          </p:cNvPr>
          <p:cNvSpPr/>
          <p:nvPr/>
        </p:nvSpPr>
        <p:spPr>
          <a:xfrm>
            <a:off x="4232129" y="2856879"/>
            <a:ext cx="1556112" cy="4988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126092D-093A-4F9B-A953-B6DD1152F1D1}"/>
              </a:ext>
            </a:extLst>
          </p:cNvPr>
          <p:cNvSpPr/>
          <p:nvPr/>
        </p:nvSpPr>
        <p:spPr>
          <a:xfrm>
            <a:off x="4153709" y="3399896"/>
            <a:ext cx="1794329" cy="4988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41135BC1-3F06-46C9-A13D-1A4FB110CE40}"/>
              </a:ext>
            </a:extLst>
          </p:cNvPr>
          <p:cNvSpPr/>
          <p:nvPr/>
        </p:nvSpPr>
        <p:spPr>
          <a:xfrm>
            <a:off x="6525527" y="4635372"/>
            <a:ext cx="363546" cy="4988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77303D64-1E9B-4785-8C82-257336DE3573}"/>
              </a:ext>
            </a:extLst>
          </p:cNvPr>
          <p:cNvSpPr/>
          <p:nvPr/>
        </p:nvSpPr>
        <p:spPr>
          <a:xfrm>
            <a:off x="7015279" y="4627975"/>
            <a:ext cx="363546" cy="4988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947471E1-F7CC-449C-ABC3-A4E56C734D6C}"/>
              </a:ext>
            </a:extLst>
          </p:cNvPr>
          <p:cNvSpPr/>
          <p:nvPr/>
        </p:nvSpPr>
        <p:spPr>
          <a:xfrm>
            <a:off x="7469520" y="4780375"/>
            <a:ext cx="227420" cy="2443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E4AE050-F8C0-41A7-B84D-BDB3E32ED5F0}"/>
              </a:ext>
            </a:extLst>
          </p:cNvPr>
          <p:cNvSpPr/>
          <p:nvPr/>
        </p:nvSpPr>
        <p:spPr>
          <a:xfrm>
            <a:off x="6516209" y="5216860"/>
            <a:ext cx="1164455" cy="2443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03CD981B-7D2A-473C-B556-8FD93B8A649C}"/>
              </a:ext>
            </a:extLst>
          </p:cNvPr>
          <p:cNvSpPr/>
          <p:nvPr/>
        </p:nvSpPr>
        <p:spPr>
          <a:xfrm>
            <a:off x="5230426" y="5209462"/>
            <a:ext cx="1164455" cy="2443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05A46955-1CE8-4154-B65F-981BCB1B8DF1}"/>
              </a:ext>
            </a:extLst>
          </p:cNvPr>
          <p:cNvSpPr/>
          <p:nvPr/>
        </p:nvSpPr>
        <p:spPr>
          <a:xfrm>
            <a:off x="3918010" y="5210942"/>
            <a:ext cx="1164455" cy="2443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92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3" grpId="0" animBg="1"/>
      <p:bldP spid="24" grpId="0"/>
      <p:bldP spid="27" grpId="0"/>
      <p:bldP spid="30" grpId="0"/>
      <p:bldP spid="31" grpId="0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5" grpId="0"/>
      <p:bldP spid="43" grpId="0" animBg="1"/>
      <p:bldP spid="44" grpId="0" animBg="1"/>
      <p:bldP spid="45" grpId="0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9" grpId="0" animBg="1"/>
      <p:bldP spid="5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mass 1.5kg is moving along the x-axis.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the displacement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 and 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. Three forces act 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namely a restoring force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7.5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 resistance to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a force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acting in the direction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D33475-4C83-4DD9-AA45-695CA4F172F5}"/>
              </a:ext>
            </a:extLst>
          </p:cNvPr>
          <p:cNvSpPr txBox="1"/>
          <p:nvPr/>
        </p:nvSpPr>
        <p:spPr>
          <a:xfrm>
            <a:off x="4287914" y="1526960"/>
            <a:ext cx="1754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Particular Integral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54573C3-1FC7-4BFD-9AEE-4DC8095477C8}"/>
                  </a:ext>
                </a:extLst>
              </p:cNvPr>
              <p:cNvSpPr txBox="1"/>
              <p:nvPr/>
            </p:nvSpPr>
            <p:spPr>
              <a:xfrm>
                <a:off x="4180641" y="2491639"/>
                <a:ext cx="176739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𝑝𝑠𝑖𝑛𝑡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𝑞𝑐𝑜𝑠𝑡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54573C3-1FC7-4BFD-9AEE-4DC809547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641" y="2491639"/>
                <a:ext cx="1767397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53">
            <a:extLst>
              <a:ext uri="{FF2B5EF4-FFF2-40B4-BE49-F238E27FC236}">
                <a16:creationId xmlns:a16="http://schemas.microsoft.com/office/drawing/2014/main" id="{C4359E39-BAC7-4DAE-BE49-FC54DA0381CF}"/>
              </a:ext>
            </a:extLst>
          </p:cNvPr>
          <p:cNvSpPr/>
          <p:nvPr/>
        </p:nvSpPr>
        <p:spPr>
          <a:xfrm>
            <a:off x="5712868" y="2659962"/>
            <a:ext cx="280173" cy="50233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20E43030-6213-4E6C-AF6B-BD70012B1F4C}"/>
                  </a:ext>
                </a:extLst>
              </p:cNvPr>
              <p:cNvSpPr txBox="1"/>
              <p:nvPr/>
            </p:nvSpPr>
            <p:spPr>
              <a:xfrm>
                <a:off x="4101483" y="1906006"/>
                <a:ext cx="47939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Since the function involves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should consider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𝑝𝑠𝑖𝑛𝑡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𝑞𝑐𝑜𝑠𝑡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possible form</a:t>
                </a:r>
              </a:p>
            </p:txBody>
          </p:sp>
        </mc:Choice>
        <mc:Fallback xmlns="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20E43030-6213-4E6C-AF6B-BD70012B1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483" y="1906006"/>
                <a:ext cx="4793941" cy="523220"/>
              </a:xfrm>
              <a:prstGeom prst="rect">
                <a:avLst/>
              </a:prstGeom>
              <a:blipFill>
                <a:blip r:embed="rId11"/>
                <a:stretch>
                  <a:fillRect t="-2353" r="-127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54">
            <a:extLst>
              <a:ext uri="{FF2B5EF4-FFF2-40B4-BE49-F238E27FC236}">
                <a16:creationId xmlns:a16="http://schemas.microsoft.com/office/drawing/2014/main" id="{17322D87-2B94-4430-8154-7D1F74613BFD}"/>
              </a:ext>
            </a:extLst>
          </p:cNvPr>
          <p:cNvSpPr txBox="1"/>
          <p:nvPr/>
        </p:nvSpPr>
        <p:spPr>
          <a:xfrm>
            <a:off x="6001304" y="2776016"/>
            <a:ext cx="1207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4">
                <a:extLst>
                  <a:ext uri="{FF2B5EF4-FFF2-40B4-BE49-F238E27FC236}">
                    <a16:creationId xmlns:a16="http://schemas.microsoft.com/office/drawing/2014/main" id="{7E340F3A-58FD-4477-8C18-FD5AEF7C2BE8}"/>
                  </a:ext>
                </a:extLst>
              </p:cNvPr>
              <p:cNvSpPr txBox="1"/>
              <p:nvPr/>
            </p:nvSpPr>
            <p:spPr>
              <a:xfrm>
                <a:off x="971490" y="5653378"/>
                <a:ext cx="227119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𝐶𝐹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𝐴𝑐𝑜𝑠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4">
                <a:extLst>
                  <a:ext uri="{FF2B5EF4-FFF2-40B4-BE49-F238E27FC236}">
                    <a16:creationId xmlns:a16="http://schemas.microsoft.com/office/drawing/2014/main" id="{7E340F3A-58FD-4477-8C18-FD5AEF7C2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90" y="5653378"/>
                <a:ext cx="227119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5EE1AFA-BDB0-4D00-B404-8723BB8B9CF1}"/>
                  </a:ext>
                </a:extLst>
              </p:cNvPr>
              <p:cNvSpPr txBox="1"/>
              <p:nvPr/>
            </p:nvSpPr>
            <p:spPr>
              <a:xfrm>
                <a:off x="4128855" y="2857103"/>
                <a:ext cx="1767397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𝑝𝑐𝑜𝑠𝑡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5EE1AFA-BDB0-4D00-B404-8723BB8B9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55" y="2857103"/>
                <a:ext cx="1767397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31E6C94-4C2A-405E-8779-600279D6A4A7}"/>
                  </a:ext>
                </a:extLst>
              </p:cNvPr>
              <p:cNvSpPr txBox="1"/>
              <p:nvPr/>
            </p:nvSpPr>
            <p:spPr>
              <a:xfrm>
                <a:off x="3961658" y="3364610"/>
                <a:ext cx="2163933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𝑝𝑠𝑖𝑛𝑡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𝑞𝑐𝑜𝑠𝑡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31E6C94-4C2A-405E-8779-600279D6A4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658" y="3364610"/>
                <a:ext cx="2163933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53">
            <a:extLst>
              <a:ext uri="{FF2B5EF4-FFF2-40B4-BE49-F238E27FC236}">
                <a16:creationId xmlns:a16="http://schemas.microsoft.com/office/drawing/2014/main" id="{A5707287-0939-45C9-B954-5FBB3CA06541}"/>
              </a:ext>
            </a:extLst>
          </p:cNvPr>
          <p:cNvSpPr/>
          <p:nvPr/>
        </p:nvSpPr>
        <p:spPr>
          <a:xfrm>
            <a:off x="5872666" y="3165989"/>
            <a:ext cx="280173" cy="50233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54">
            <a:extLst>
              <a:ext uri="{FF2B5EF4-FFF2-40B4-BE49-F238E27FC236}">
                <a16:creationId xmlns:a16="http://schemas.microsoft.com/office/drawing/2014/main" id="{497B398D-1B4C-4C57-8556-8E06214DAC82}"/>
              </a:ext>
            </a:extLst>
          </p:cNvPr>
          <p:cNvSpPr txBox="1"/>
          <p:nvPr/>
        </p:nvSpPr>
        <p:spPr>
          <a:xfrm>
            <a:off x="6098957" y="3282044"/>
            <a:ext cx="1669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21680E5-84C4-4850-9E60-DFE9840BF75A}"/>
                  </a:ext>
                </a:extLst>
              </p:cNvPr>
              <p:cNvSpPr txBox="1"/>
              <p:nvPr/>
            </p:nvSpPr>
            <p:spPr>
              <a:xfrm>
                <a:off x="4717007" y="4119211"/>
                <a:ext cx="166603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21680E5-84C4-4850-9E60-DFE9840BF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007" y="4119211"/>
                <a:ext cx="1666037" cy="307777"/>
              </a:xfrm>
              <a:prstGeom prst="rect">
                <a:avLst/>
              </a:prstGeom>
              <a:blipFill>
                <a:blip r:embed="rId1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668B7C5-685B-4FB4-87E3-6665B63DAE75}"/>
                  </a:ext>
                </a:extLst>
              </p:cNvPr>
              <p:cNvSpPr txBox="1"/>
              <p:nvPr/>
            </p:nvSpPr>
            <p:spPr>
              <a:xfrm>
                <a:off x="6545803" y="4119213"/>
                <a:ext cx="159502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668B7C5-685B-4FB4-87E3-6665B63DA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803" y="4119213"/>
                <a:ext cx="1595020" cy="307777"/>
              </a:xfrm>
              <a:prstGeom prst="rect">
                <a:avLst/>
              </a:prstGeom>
              <a:blipFill>
                <a:blip r:embed="rId1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4">
                <a:extLst>
                  <a:ext uri="{FF2B5EF4-FFF2-40B4-BE49-F238E27FC236}">
                    <a16:creationId xmlns:a16="http://schemas.microsoft.com/office/drawing/2014/main" id="{15F6F87D-7FB0-457F-9E34-E44AE95B4D24}"/>
                  </a:ext>
                </a:extLst>
              </p:cNvPr>
              <p:cNvSpPr txBox="1"/>
              <p:nvPr/>
            </p:nvSpPr>
            <p:spPr>
              <a:xfrm>
                <a:off x="3737498" y="4462775"/>
                <a:ext cx="540650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Solving the simultaneous equations gives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we now know the particular integral…</a:t>
                </a:r>
              </a:p>
            </p:txBody>
          </p:sp>
        </mc:Choice>
        <mc:Fallback xmlns="">
          <p:sp>
            <p:nvSpPr>
              <p:cNvPr id="60" name="TextBox 54">
                <a:extLst>
                  <a:ext uri="{FF2B5EF4-FFF2-40B4-BE49-F238E27FC236}">
                    <a16:creationId xmlns:a16="http://schemas.microsoft.com/office/drawing/2014/main" id="{15F6F87D-7FB0-457F-9E34-E44AE95B4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98" y="4462775"/>
                <a:ext cx="5406502" cy="738664"/>
              </a:xfrm>
              <a:prstGeom prst="rect">
                <a:avLst/>
              </a:prstGeom>
              <a:blipFill>
                <a:blip r:embed="rId17"/>
                <a:stretch>
                  <a:fillRect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4A67EAD-FE01-4A3B-BD1C-C0722A5F80F3}"/>
              </a:ext>
            </a:extLst>
          </p:cNvPr>
          <p:cNvCxnSpPr/>
          <p:nvPr/>
        </p:nvCxnSpPr>
        <p:spPr>
          <a:xfrm>
            <a:off x="4199138" y="4048217"/>
            <a:ext cx="470516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F8FDCE87-275B-4513-B4AE-917D9E82C07D}"/>
                  </a:ext>
                </a:extLst>
              </p:cNvPr>
              <p:cNvSpPr txBox="1"/>
              <p:nvPr/>
            </p:nvSpPr>
            <p:spPr>
              <a:xfrm>
                <a:off x="5531527" y="5262952"/>
                <a:ext cx="176739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F8FDCE87-275B-4513-B4AE-917D9E82C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527" y="5262952"/>
                <a:ext cx="1767397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465B22C1-8130-43ED-B0C8-36C34F7AED78}"/>
              </a:ext>
            </a:extLst>
          </p:cNvPr>
          <p:cNvSpPr/>
          <p:nvPr/>
        </p:nvSpPr>
        <p:spPr>
          <a:xfrm>
            <a:off x="4313507" y="2521007"/>
            <a:ext cx="1492489" cy="2488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6A0A3468-9E39-4450-9B2F-4BCDE4D3F5D3}"/>
              </a:ext>
            </a:extLst>
          </p:cNvPr>
          <p:cNvSpPr/>
          <p:nvPr/>
        </p:nvSpPr>
        <p:spPr>
          <a:xfrm>
            <a:off x="5762047" y="5310075"/>
            <a:ext cx="1331211" cy="2488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24">
                <a:extLst>
                  <a:ext uri="{FF2B5EF4-FFF2-40B4-BE49-F238E27FC236}">
                    <a16:creationId xmlns:a16="http://schemas.microsoft.com/office/drawing/2014/main" id="{C6FBADC4-B3A1-44F9-A07A-BBC7EABD2BE3}"/>
                  </a:ext>
                </a:extLst>
              </p:cNvPr>
              <p:cNvSpPr txBox="1"/>
              <p:nvPr/>
            </p:nvSpPr>
            <p:spPr>
              <a:xfrm>
                <a:off x="1017360" y="5983331"/>
                <a:ext cx="15119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𝑃𝐼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𝑖𝑛𝑡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4" name="TextBox 24">
                <a:extLst>
                  <a:ext uri="{FF2B5EF4-FFF2-40B4-BE49-F238E27FC236}">
                    <a16:creationId xmlns:a16="http://schemas.microsoft.com/office/drawing/2014/main" id="{C6FBADC4-B3A1-44F9-A07A-BBC7EABD2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360" y="5983331"/>
                <a:ext cx="1511952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54">
            <a:extLst>
              <a:ext uri="{FF2B5EF4-FFF2-40B4-BE49-F238E27FC236}">
                <a16:creationId xmlns:a16="http://schemas.microsoft.com/office/drawing/2014/main" id="{89F52725-150E-4A9F-BB62-A3D97A803FD9}"/>
              </a:ext>
            </a:extLst>
          </p:cNvPr>
          <p:cNvSpPr txBox="1"/>
          <p:nvPr/>
        </p:nvSpPr>
        <p:spPr>
          <a:xfrm>
            <a:off x="5603288" y="5653863"/>
            <a:ext cx="1614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Therefore…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60D750A-4E0C-4FDA-A0B9-EA28D28006FC}"/>
                  </a:ext>
                </a:extLst>
              </p:cNvPr>
              <p:cNvSpPr txBox="1"/>
              <p:nvPr/>
            </p:nvSpPr>
            <p:spPr>
              <a:xfrm>
                <a:off x="4609729" y="6010156"/>
                <a:ext cx="331803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𝐴𝑐𝑜𝑠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60D750A-4E0C-4FDA-A0B9-EA28D2800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729" y="6010156"/>
                <a:ext cx="331803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23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 animBg="1"/>
      <p:bldP spid="62" grpId="1" animBg="1"/>
      <p:bldP spid="63" grpId="0" animBg="1"/>
      <p:bldP spid="63" grpId="1" animBg="1"/>
      <p:bldP spid="64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mass 1.5kg is moving along the x-axis.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the displacement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 and 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. Three forces act 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namely a restoring force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7.5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 resistance to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a force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acting in the direction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60D750A-4E0C-4FDA-A0B9-EA28D28006FC}"/>
                  </a:ext>
                </a:extLst>
              </p:cNvPr>
              <p:cNvSpPr txBox="1"/>
              <p:nvPr/>
            </p:nvSpPr>
            <p:spPr>
              <a:xfrm>
                <a:off x="375081" y="5717193"/>
                <a:ext cx="331803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𝐴𝑐𝑜𝑠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60D750A-4E0C-4FDA-A0B9-EA28D2800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81" y="5717193"/>
                <a:ext cx="331803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CAC2C9F-A2D8-4CEF-816B-A73B1396CC41}"/>
                  </a:ext>
                </a:extLst>
              </p:cNvPr>
              <p:cNvSpPr txBox="1"/>
              <p:nvPr/>
            </p:nvSpPr>
            <p:spPr>
              <a:xfrm>
                <a:off x="4158447" y="1466270"/>
                <a:ext cx="331803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𝐴𝑐𝑜𝑠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CAC2C9F-A2D8-4CEF-816B-A73B1396C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447" y="1466270"/>
                <a:ext cx="331803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088035E-4155-42A4-8903-170C1B7B40BC}"/>
                  </a:ext>
                </a:extLst>
              </p:cNvPr>
              <p:cNvSpPr txBox="1"/>
              <p:nvPr/>
            </p:nvSpPr>
            <p:spPr>
              <a:xfrm>
                <a:off x="4142169" y="1920511"/>
                <a:ext cx="4149571" cy="316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(0)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𝐴𝑐𝑜𝑠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(0)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𝐵𝑠𝑖𝑛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(0)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⁡(0)−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⁡(0)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088035E-4155-42A4-8903-170C1B7B4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169" y="1920511"/>
                <a:ext cx="4149571" cy="316690"/>
              </a:xfrm>
              <a:prstGeom prst="rect">
                <a:avLst/>
              </a:prstGeom>
              <a:blipFill>
                <a:blip r:embed="rId1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4ED64BA-3FD6-4327-ADA1-D64E6A121634}"/>
                  </a:ext>
                </a:extLst>
              </p:cNvPr>
              <p:cNvSpPr txBox="1"/>
              <p:nvPr/>
            </p:nvSpPr>
            <p:spPr>
              <a:xfrm>
                <a:off x="4232425" y="2339244"/>
                <a:ext cx="961011" cy="316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𝐴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4ED64BA-3FD6-4327-ADA1-D64E6A1216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425" y="2339244"/>
                <a:ext cx="961011" cy="31669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492EDF5F-FF5D-418C-AF7E-F3A527619AF1}"/>
                  </a:ext>
                </a:extLst>
              </p:cNvPr>
              <p:cNvSpPr txBox="1"/>
              <p:nvPr/>
            </p:nvSpPr>
            <p:spPr>
              <a:xfrm>
                <a:off x="4225027" y="2731341"/>
                <a:ext cx="675447" cy="316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6=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492EDF5F-FF5D-418C-AF7E-F3A527619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027" y="2731341"/>
                <a:ext cx="675447" cy="31669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C2FB256-91FE-4565-A016-EE4F56616599}"/>
                  </a:ext>
                </a:extLst>
              </p:cNvPr>
              <p:cNvSpPr txBox="1"/>
              <p:nvPr/>
            </p:nvSpPr>
            <p:spPr>
              <a:xfrm>
                <a:off x="4167324" y="3135271"/>
                <a:ext cx="331803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C2FB256-91FE-4565-A016-EE4F56616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324" y="3135271"/>
                <a:ext cx="331803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53">
            <a:extLst>
              <a:ext uri="{FF2B5EF4-FFF2-40B4-BE49-F238E27FC236}">
                <a16:creationId xmlns:a16="http://schemas.microsoft.com/office/drawing/2014/main" id="{BE70A793-F148-4949-A1A8-C4FF3A6984BB}"/>
              </a:ext>
            </a:extLst>
          </p:cNvPr>
          <p:cNvSpPr/>
          <p:nvPr/>
        </p:nvSpPr>
        <p:spPr>
          <a:xfrm>
            <a:off x="8021063" y="1677879"/>
            <a:ext cx="270682" cy="39246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89662A58-316F-4793-8B64-59A63A1AEC4D}"/>
                  </a:ext>
                </a:extLst>
              </p:cNvPr>
              <p:cNvSpPr txBox="1"/>
              <p:nvPr/>
            </p:nvSpPr>
            <p:spPr>
              <a:xfrm>
                <a:off x="8194089" y="1621919"/>
                <a:ext cx="10298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89662A58-316F-4793-8B64-59A63A1AE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089" y="1621919"/>
                <a:ext cx="1029811" cy="461665"/>
              </a:xfrm>
              <a:prstGeom prst="rect">
                <a:avLst/>
              </a:prstGeom>
              <a:blipFill>
                <a:blip r:embed="rId16"/>
                <a:stretch>
                  <a:fillRect r="-47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53">
            <a:extLst>
              <a:ext uri="{FF2B5EF4-FFF2-40B4-BE49-F238E27FC236}">
                <a16:creationId xmlns:a16="http://schemas.microsoft.com/office/drawing/2014/main" id="{0CA8F1DF-183B-4A02-A794-8BA4368031C5}"/>
              </a:ext>
            </a:extLst>
          </p:cNvPr>
          <p:cNvSpPr/>
          <p:nvPr/>
        </p:nvSpPr>
        <p:spPr>
          <a:xfrm>
            <a:off x="7967797" y="2112885"/>
            <a:ext cx="270682" cy="39246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53">
            <a:extLst>
              <a:ext uri="{FF2B5EF4-FFF2-40B4-BE49-F238E27FC236}">
                <a16:creationId xmlns:a16="http://schemas.microsoft.com/office/drawing/2014/main" id="{F73C0692-DBEE-427B-BE67-E856EB217BB8}"/>
              </a:ext>
            </a:extLst>
          </p:cNvPr>
          <p:cNvSpPr/>
          <p:nvPr/>
        </p:nvSpPr>
        <p:spPr>
          <a:xfrm>
            <a:off x="5011533" y="2521258"/>
            <a:ext cx="270682" cy="39246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53">
            <a:extLst>
              <a:ext uri="{FF2B5EF4-FFF2-40B4-BE49-F238E27FC236}">
                <a16:creationId xmlns:a16="http://schemas.microsoft.com/office/drawing/2014/main" id="{E9F81EE4-D570-4273-8CDE-805C85CFA30B}"/>
              </a:ext>
            </a:extLst>
          </p:cNvPr>
          <p:cNvSpPr/>
          <p:nvPr/>
        </p:nvSpPr>
        <p:spPr>
          <a:xfrm>
            <a:off x="7222073" y="2920753"/>
            <a:ext cx="270682" cy="39246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54">
            <a:extLst>
              <a:ext uri="{FF2B5EF4-FFF2-40B4-BE49-F238E27FC236}">
                <a16:creationId xmlns:a16="http://schemas.microsoft.com/office/drawing/2014/main" id="{4E77A858-6E35-451A-95A2-36ABE36812F4}"/>
              </a:ext>
            </a:extLst>
          </p:cNvPr>
          <p:cNvSpPr txBox="1"/>
          <p:nvPr/>
        </p:nvSpPr>
        <p:spPr>
          <a:xfrm>
            <a:off x="8114189" y="2138303"/>
            <a:ext cx="1029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29" name="TextBox 54">
            <a:extLst>
              <a:ext uri="{FF2B5EF4-FFF2-40B4-BE49-F238E27FC236}">
                <a16:creationId xmlns:a16="http://schemas.microsoft.com/office/drawing/2014/main" id="{9E2B7A74-9279-46AA-8EE9-D2620E74A749}"/>
              </a:ext>
            </a:extLst>
          </p:cNvPr>
          <p:cNvSpPr txBox="1"/>
          <p:nvPr/>
        </p:nvSpPr>
        <p:spPr>
          <a:xfrm>
            <a:off x="5237825" y="2555553"/>
            <a:ext cx="630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1</a:t>
            </a:r>
          </a:p>
        </p:txBody>
      </p:sp>
      <p:sp>
        <p:nvSpPr>
          <p:cNvPr id="30" name="TextBox 54">
            <a:extLst>
              <a:ext uri="{FF2B5EF4-FFF2-40B4-BE49-F238E27FC236}">
                <a16:creationId xmlns:a16="http://schemas.microsoft.com/office/drawing/2014/main" id="{8591B70E-7798-4E49-9924-DF10299CBAEA}"/>
              </a:ext>
            </a:extLst>
          </p:cNvPr>
          <p:cNvSpPr txBox="1"/>
          <p:nvPr/>
        </p:nvSpPr>
        <p:spPr>
          <a:xfrm>
            <a:off x="4829452" y="3674139"/>
            <a:ext cx="3417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need to use the other piece of information…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035F0AC-B1E0-47CC-ADE8-376C4C0FCAC8}"/>
              </a:ext>
            </a:extLst>
          </p:cNvPr>
          <p:cNvSpPr/>
          <p:nvPr/>
        </p:nvSpPr>
        <p:spPr>
          <a:xfrm>
            <a:off x="4295751" y="3133567"/>
            <a:ext cx="3037204" cy="2932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2C0BCD0-EABB-409B-AB4C-D8ADD85D9A4F}"/>
              </a:ext>
            </a:extLst>
          </p:cNvPr>
          <p:cNvSpPr/>
          <p:nvPr/>
        </p:nvSpPr>
        <p:spPr>
          <a:xfrm>
            <a:off x="4288353" y="1483800"/>
            <a:ext cx="3037204" cy="2932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34C9AA1F-A36A-45B2-9DD6-032F59809C48}"/>
              </a:ext>
            </a:extLst>
          </p:cNvPr>
          <p:cNvCxnSpPr>
            <a:cxnSpLocks/>
          </p:cNvCxnSpPr>
          <p:nvPr/>
        </p:nvCxnSpPr>
        <p:spPr>
          <a:xfrm flipH="1">
            <a:off x="2759027" y="3900239"/>
            <a:ext cx="2052670" cy="44577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89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 animBg="1"/>
      <p:bldP spid="31" grpId="1" animBg="1"/>
      <p:bldP spid="32" grpId="0" animBg="1"/>
      <p:bldP spid="3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0191FA8-4F35-4910-9227-A83D14FF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1" y="1600200"/>
            <a:ext cx="3654049" cy="50993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differential equations when working with forced harmonic motion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CAC2C9F-A2D8-4CEF-816B-A73B1396CC41}"/>
                  </a:ext>
                </a:extLst>
              </p:cNvPr>
              <p:cNvSpPr txBox="1"/>
              <p:nvPr/>
            </p:nvSpPr>
            <p:spPr>
              <a:xfrm>
                <a:off x="1184428" y="2629246"/>
                <a:ext cx="331803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CAC2C9F-A2D8-4CEF-816B-A73B1396C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428" y="2629246"/>
                <a:ext cx="331803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093F612-4194-495C-964C-1C79830A845B}"/>
                  </a:ext>
                </a:extLst>
              </p:cNvPr>
              <p:cNvSpPr txBox="1"/>
              <p:nvPr/>
            </p:nvSpPr>
            <p:spPr>
              <a:xfrm>
                <a:off x="1020933" y="3056854"/>
                <a:ext cx="5894772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093F612-4194-495C-964C-1C79830A8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933" y="3056854"/>
                <a:ext cx="5894772" cy="501356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3C957C1-575B-46A8-890C-33CF5235D67D}"/>
                  </a:ext>
                </a:extLst>
              </p:cNvPr>
              <p:cNvSpPr txBox="1"/>
              <p:nvPr/>
            </p:nvSpPr>
            <p:spPr>
              <a:xfrm>
                <a:off x="844860" y="3679770"/>
                <a:ext cx="5894772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𝑠𝑖𝑛𝑡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𝐵𝑐𝑜𝑠𝑡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𝐵𝑠𝑖𝑛𝑡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3C957C1-575B-46A8-890C-33CF5235D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860" y="3679770"/>
                <a:ext cx="5894772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C6B92E3-91A9-4573-A145-01A51DE93857}"/>
                  </a:ext>
                </a:extLst>
              </p:cNvPr>
              <p:cNvSpPr txBox="1"/>
              <p:nvPr/>
            </p:nvSpPr>
            <p:spPr>
              <a:xfrm>
                <a:off x="1219201" y="4329320"/>
                <a:ext cx="6513249" cy="316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−2(0)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⁡(0)+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−2(0)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(0)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(0)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C6B92E3-91A9-4573-A145-01A51DE938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1" y="4329320"/>
                <a:ext cx="6513249" cy="316690"/>
              </a:xfrm>
              <a:prstGeom prst="rect">
                <a:avLst/>
              </a:prstGeom>
              <a:blipFill>
                <a:blip r:embed="rId1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74DD14E3-DD58-400A-8869-89DBD5B1A11E}"/>
                  </a:ext>
                </a:extLst>
              </p:cNvPr>
              <p:cNvSpPr txBox="1"/>
              <p:nvPr/>
            </p:nvSpPr>
            <p:spPr>
              <a:xfrm>
                <a:off x="1194047" y="4863461"/>
                <a:ext cx="152251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−12+1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74DD14E3-DD58-400A-8869-89DBD5B1A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047" y="4863461"/>
                <a:ext cx="152251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66E36390-02AA-4EE4-8DE8-C6BEA9E67B35}"/>
                  </a:ext>
                </a:extLst>
              </p:cNvPr>
              <p:cNvSpPr txBox="1"/>
              <p:nvPr/>
            </p:nvSpPr>
            <p:spPr>
              <a:xfrm>
                <a:off x="1088992" y="5379847"/>
                <a:ext cx="90848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13=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66E36390-02AA-4EE4-8DE8-C6BEA9E67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992" y="5379847"/>
                <a:ext cx="90848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53">
            <a:extLst>
              <a:ext uri="{FF2B5EF4-FFF2-40B4-BE49-F238E27FC236}">
                <a16:creationId xmlns:a16="http://schemas.microsoft.com/office/drawing/2014/main" id="{19C3C731-E53F-4412-A49C-CD80A4B3A3DE}"/>
              </a:ext>
            </a:extLst>
          </p:cNvPr>
          <p:cNvSpPr/>
          <p:nvPr/>
        </p:nvSpPr>
        <p:spPr>
          <a:xfrm>
            <a:off x="6636146" y="2823101"/>
            <a:ext cx="270681" cy="50787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54">
            <a:extLst>
              <a:ext uri="{FF2B5EF4-FFF2-40B4-BE49-F238E27FC236}">
                <a16:creationId xmlns:a16="http://schemas.microsoft.com/office/drawing/2014/main" id="{FFA6FB49-96DD-4D5B-9BC7-DD7B973A4481}"/>
              </a:ext>
            </a:extLst>
          </p:cNvPr>
          <p:cNvSpPr txBox="1"/>
          <p:nvPr/>
        </p:nvSpPr>
        <p:spPr>
          <a:xfrm>
            <a:off x="6729274" y="2722753"/>
            <a:ext cx="1811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product rule where needed</a:t>
            </a:r>
          </a:p>
        </p:txBody>
      </p:sp>
      <p:sp>
        <p:nvSpPr>
          <p:cNvPr id="42" name="Arc 53">
            <a:extLst>
              <a:ext uri="{FF2B5EF4-FFF2-40B4-BE49-F238E27FC236}">
                <a16:creationId xmlns:a16="http://schemas.microsoft.com/office/drawing/2014/main" id="{BC8E1915-255E-48D6-A5A0-2C37F731D3EA}"/>
              </a:ext>
            </a:extLst>
          </p:cNvPr>
          <p:cNvSpPr/>
          <p:nvPr/>
        </p:nvSpPr>
        <p:spPr>
          <a:xfrm>
            <a:off x="6591758" y="3417905"/>
            <a:ext cx="270681" cy="50787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53">
            <a:extLst>
              <a:ext uri="{FF2B5EF4-FFF2-40B4-BE49-F238E27FC236}">
                <a16:creationId xmlns:a16="http://schemas.microsoft.com/office/drawing/2014/main" id="{8D676DA9-6A9D-46DA-8965-290C4B469B4B}"/>
              </a:ext>
            </a:extLst>
          </p:cNvPr>
          <p:cNvSpPr/>
          <p:nvPr/>
        </p:nvSpPr>
        <p:spPr>
          <a:xfrm>
            <a:off x="7532791" y="3994953"/>
            <a:ext cx="270681" cy="50787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53">
            <a:extLst>
              <a:ext uri="{FF2B5EF4-FFF2-40B4-BE49-F238E27FC236}">
                <a16:creationId xmlns:a16="http://schemas.microsoft.com/office/drawing/2014/main" id="{C65ED431-A908-416F-BAAF-52CDC994228B}"/>
              </a:ext>
            </a:extLst>
          </p:cNvPr>
          <p:cNvSpPr/>
          <p:nvPr/>
        </p:nvSpPr>
        <p:spPr>
          <a:xfrm>
            <a:off x="7479525" y="4527614"/>
            <a:ext cx="270681" cy="50787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53">
            <a:extLst>
              <a:ext uri="{FF2B5EF4-FFF2-40B4-BE49-F238E27FC236}">
                <a16:creationId xmlns:a16="http://schemas.microsoft.com/office/drawing/2014/main" id="{7F770B58-3671-48BA-ABF1-C9A88280F8D4}"/>
              </a:ext>
            </a:extLst>
          </p:cNvPr>
          <p:cNvSpPr/>
          <p:nvPr/>
        </p:nvSpPr>
        <p:spPr>
          <a:xfrm>
            <a:off x="2472519" y="5033641"/>
            <a:ext cx="270681" cy="50787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39D4BEC-706D-4C71-BC42-6C3F44431224}"/>
              </a:ext>
            </a:extLst>
          </p:cNvPr>
          <p:cNvSpPr/>
          <p:nvPr/>
        </p:nvSpPr>
        <p:spPr>
          <a:xfrm>
            <a:off x="1641329" y="2645295"/>
            <a:ext cx="1616776" cy="2488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F2459FED-7C48-4A35-9001-EE2AC6B08BB2}"/>
              </a:ext>
            </a:extLst>
          </p:cNvPr>
          <p:cNvSpPr/>
          <p:nvPr/>
        </p:nvSpPr>
        <p:spPr>
          <a:xfrm>
            <a:off x="1642808" y="3072901"/>
            <a:ext cx="3967880" cy="4781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6D13715-683C-4E94-8315-FEDFD8C30718}"/>
              </a:ext>
            </a:extLst>
          </p:cNvPr>
          <p:cNvSpPr/>
          <p:nvPr/>
        </p:nvSpPr>
        <p:spPr>
          <a:xfrm>
            <a:off x="2008272" y="3074381"/>
            <a:ext cx="1471775" cy="4781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511D9BE-5594-455D-8F9E-ED92A5213241}"/>
              </a:ext>
            </a:extLst>
          </p:cNvPr>
          <p:cNvSpPr/>
          <p:nvPr/>
        </p:nvSpPr>
        <p:spPr>
          <a:xfrm>
            <a:off x="2045263" y="3812709"/>
            <a:ext cx="1346008" cy="27989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B498E938-BF3A-4DD1-A9B6-FBA41584B7DB}"/>
              </a:ext>
            </a:extLst>
          </p:cNvPr>
          <p:cNvSpPr/>
          <p:nvPr/>
        </p:nvSpPr>
        <p:spPr>
          <a:xfrm>
            <a:off x="3635846" y="3095097"/>
            <a:ext cx="731968" cy="4382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7CBEB762-EF50-4029-97E0-839D48D74193}"/>
              </a:ext>
            </a:extLst>
          </p:cNvPr>
          <p:cNvSpPr/>
          <p:nvPr/>
        </p:nvSpPr>
        <p:spPr>
          <a:xfrm>
            <a:off x="3379874" y="3780158"/>
            <a:ext cx="668344" cy="28581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4">
            <a:extLst>
              <a:ext uri="{FF2B5EF4-FFF2-40B4-BE49-F238E27FC236}">
                <a16:creationId xmlns:a16="http://schemas.microsoft.com/office/drawing/2014/main" id="{1ECC0FC3-CB85-4E76-BBCA-91118DB6E402}"/>
              </a:ext>
            </a:extLst>
          </p:cNvPr>
          <p:cNvSpPr txBox="1"/>
          <p:nvPr/>
        </p:nvSpPr>
        <p:spPr>
          <a:xfrm>
            <a:off x="6560598" y="3415211"/>
            <a:ext cx="1811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differentials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4">
                <a:extLst>
                  <a:ext uri="{FF2B5EF4-FFF2-40B4-BE49-F238E27FC236}">
                    <a16:creationId xmlns:a16="http://schemas.microsoft.com/office/drawing/2014/main" id="{551615A5-FF7E-4D19-B7BD-E6EFEF8399C3}"/>
                  </a:ext>
                </a:extLst>
              </p:cNvPr>
              <p:cNvSpPr txBox="1"/>
              <p:nvPr/>
            </p:nvSpPr>
            <p:spPr>
              <a:xfrm>
                <a:off x="7670306" y="3938994"/>
                <a:ext cx="1100832" cy="54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4">
                <a:extLst>
                  <a:ext uri="{FF2B5EF4-FFF2-40B4-BE49-F238E27FC236}">
                    <a16:creationId xmlns:a16="http://schemas.microsoft.com/office/drawing/2014/main" id="{551615A5-FF7E-4D19-B7BD-E6EFEF839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306" y="3938994"/>
                <a:ext cx="1100832" cy="542969"/>
              </a:xfrm>
              <a:prstGeom prst="rect">
                <a:avLst/>
              </a:prstGeom>
              <a:blipFill>
                <a:blip r:embed="rId16"/>
                <a:stretch>
                  <a:fillRect r="-1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4">
            <a:extLst>
              <a:ext uri="{FF2B5EF4-FFF2-40B4-BE49-F238E27FC236}">
                <a16:creationId xmlns:a16="http://schemas.microsoft.com/office/drawing/2014/main" id="{7B9237D6-1074-4EE3-8906-6015859BF09C}"/>
              </a:ext>
            </a:extLst>
          </p:cNvPr>
          <p:cNvSpPr txBox="1"/>
          <p:nvPr/>
        </p:nvSpPr>
        <p:spPr>
          <a:xfrm>
            <a:off x="7554898" y="4524920"/>
            <a:ext cx="1100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parts</a:t>
            </a:r>
          </a:p>
        </p:txBody>
      </p:sp>
      <p:sp>
        <p:nvSpPr>
          <p:cNvPr id="59" name="TextBox 54">
            <a:extLst>
              <a:ext uri="{FF2B5EF4-FFF2-40B4-BE49-F238E27FC236}">
                <a16:creationId xmlns:a16="http://schemas.microsoft.com/office/drawing/2014/main" id="{08105830-1531-4809-A12B-ED060EF8B2F6}"/>
              </a:ext>
            </a:extLst>
          </p:cNvPr>
          <p:cNvSpPr txBox="1"/>
          <p:nvPr/>
        </p:nvSpPr>
        <p:spPr>
          <a:xfrm>
            <a:off x="2752077" y="5119725"/>
            <a:ext cx="834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B2E57C0-DA93-458C-82DC-4BB2F319DC1C}"/>
                  </a:ext>
                </a:extLst>
              </p:cNvPr>
              <p:cNvSpPr txBox="1"/>
              <p:nvPr/>
            </p:nvSpPr>
            <p:spPr>
              <a:xfrm>
                <a:off x="1230298" y="5897708"/>
                <a:ext cx="331803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13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B2E57C0-DA93-458C-82DC-4BB2F319D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298" y="5897708"/>
                <a:ext cx="331803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53">
            <a:extLst>
              <a:ext uri="{FF2B5EF4-FFF2-40B4-BE49-F238E27FC236}">
                <a16:creationId xmlns:a16="http://schemas.microsoft.com/office/drawing/2014/main" id="{F7E56988-313C-47F4-91C8-C82A3CE98F40}"/>
              </a:ext>
            </a:extLst>
          </p:cNvPr>
          <p:cNvSpPr/>
          <p:nvPr/>
        </p:nvSpPr>
        <p:spPr>
          <a:xfrm>
            <a:off x="4347187" y="5558903"/>
            <a:ext cx="270681" cy="50787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54">
            <a:extLst>
              <a:ext uri="{FF2B5EF4-FFF2-40B4-BE49-F238E27FC236}">
                <a16:creationId xmlns:a16="http://schemas.microsoft.com/office/drawing/2014/main" id="{8ECB6AFF-8094-4E8C-A4E2-05C1FF0D3D61}"/>
              </a:ext>
            </a:extLst>
          </p:cNvPr>
          <p:cNvSpPr txBox="1"/>
          <p:nvPr/>
        </p:nvSpPr>
        <p:spPr>
          <a:xfrm>
            <a:off x="4546847" y="5582843"/>
            <a:ext cx="1862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know the full relationship!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4634333B-04EA-4B2E-A879-0CE34553854D}"/>
              </a:ext>
            </a:extLst>
          </p:cNvPr>
          <p:cNvSpPr/>
          <p:nvPr/>
        </p:nvSpPr>
        <p:spPr>
          <a:xfrm>
            <a:off x="1305017" y="5912529"/>
            <a:ext cx="3135297" cy="2589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4B3C969-15D7-48FA-BF2D-63A3128DA07D}"/>
              </a:ext>
            </a:extLst>
          </p:cNvPr>
          <p:cNvSpPr/>
          <p:nvPr/>
        </p:nvSpPr>
        <p:spPr>
          <a:xfrm>
            <a:off x="1342007" y="2620393"/>
            <a:ext cx="3114583" cy="31811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78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 animBg="1"/>
      <p:bldP spid="39" grpId="0"/>
      <p:bldP spid="42" grpId="0" animBg="1"/>
      <p:bldP spid="43" grpId="0" animBg="1"/>
      <p:bldP spid="44" grpId="0" animBg="1"/>
      <p:bldP spid="45" grpId="0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/>
      <p:bldP spid="53" grpId="0"/>
      <p:bldP spid="54" grpId="0"/>
      <p:bldP spid="59" grpId="0"/>
      <p:bldP spid="60" grpId="0"/>
      <p:bldP spid="61" grpId="0" animBg="1"/>
      <p:bldP spid="62" grpId="0"/>
      <p:bldP spid="63" grpId="0" animBg="1"/>
      <p:bldP spid="63" grpId="1" animBg="1"/>
      <p:bldP spid="64" grpId="0" animBg="1"/>
      <p:bldP spid="6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mass 1.5kg is moving along the x-axis.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the displacement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 and 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. Three forces act 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namely a restoring force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7.5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 resistance to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a force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acting in the direction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Describe the motion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large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2E4034B-5405-46DA-B5CE-5DD79C3E31B5}"/>
                  </a:ext>
                </a:extLst>
              </p:cNvPr>
              <p:cNvSpPr txBox="1"/>
              <p:nvPr/>
            </p:nvSpPr>
            <p:spPr>
              <a:xfrm>
                <a:off x="378041" y="5622500"/>
                <a:ext cx="331803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13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2E4034B-5405-46DA-B5CE-5DD79C3E3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41" y="5622500"/>
                <a:ext cx="331803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C426125-ABAE-4483-BC55-A3CDC02391E4}"/>
                  </a:ext>
                </a:extLst>
              </p:cNvPr>
              <p:cNvSpPr txBox="1"/>
              <p:nvPr/>
            </p:nvSpPr>
            <p:spPr>
              <a:xfrm>
                <a:off x="5519692" y="1389331"/>
                <a:ext cx="331803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13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C426125-ABAE-4483-BC55-A3CDC0239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692" y="1389331"/>
                <a:ext cx="331803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0BAD5C02-EB78-47E7-9E85-2BCA734E2350}"/>
              </a:ext>
            </a:extLst>
          </p:cNvPr>
          <p:cNvCxnSpPr>
            <a:cxnSpLocks/>
          </p:cNvCxnSpPr>
          <p:nvPr/>
        </p:nvCxnSpPr>
        <p:spPr>
          <a:xfrm flipH="1" flipV="1">
            <a:off x="6168052" y="1664962"/>
            <a:ext cx="197237" cy="59884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54">
                <a:extLst>
                  <a:ext uri="{FF2B5EF4-FFF2-40B4-BE49-F238E27FC236}">
                    <a16:creationId xmlns:a16="http://schemas.microsoft.com/office/drawing/2014/main" id="{7BB2BBC1-AE9A-4EFD-BC1F-E66D57E62DE0}"/>
                  </a:ext>
                </a:extLst>
              </p:cNvPr>
              <p:cNvSpPr txBox="1"/>
              <p:nvPr/>
            </p:nvSpPr>
            <p:spPr>
              <a:xfrm>
                <a:off x="6169982" y="1719577"/>
                <a:ext cx="11008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54">
                <a:extLst>
                  <a:ext uri="{FF2B5EF4-FFF2-40B4-BE49-F238E27FC236}">
                    <a16:creationId xmlns:a16="http://schemas.microsoft.com/office/drawing/2014/main" id="{7BB2BBC1-AE9A-4EFD-BC1F-E66D57E62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982" y="1719577"/>
                <a:ext cx="1100832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62B719B-62C0-4578-8D34-571FA72921C6}"/>
                  </a:ext>
                </a:extLst>
              </p:cNvPr>
              <p:cNvSpPr txBox="1"/>
              <p:nvPr/>
            </p:nvSpPr>
            <p:spPr>
              <a:xfrm>
                <a:off x="5547805" y="2349599"/>
                <a:ext cx="142116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62B719B-62C0-4578-8D34-571FA7292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805" y="2349599"/>
                <a:ext cx="142116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3209697-2D3F-49E3-8CE2-43B5DC251B0F}"/>
                  </a:ext>
                </a:extLst>
              </p:cNvPr>
              <p:cNvSpPr txBox="1"/>
              <p:nvPr/>
            </p:nvSpPr>
            <p:spPr>
              <a:xfrm>
                <a:off x="4590495" y="2786085"/>
                <a:ext cx="254715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3209697-2D3F-49E3-8CE2-43B5DC251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95" y="2786085"/>
                <a:ext cx="2547151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400B082-D5F7-4DD3-A89D-564D796AB433}"/>
                  </a:ext>
                </a:extLst>
              </p:cNvPr>
              <p:cNvSpPr txBox="1"/>
              <p:nvPr/>
            </p:nvSpPr>
            <p:spPr>
              <a:xfrm>
                <a:off x="3855127" y="3204816"/>
                <a:ext cx="312272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𝑅𝑠𝑖𝑛𝑡𝑐𝑜𝑠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400B082-D5F7-4DD3-A89D-564D796AB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127" y="3204816"/>
                <a:ext cx="312272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8573241-4956-402B-87C1-FAF389CE2EEE}"/>
                  </a:ext>
                </a:extLst>
              </p:cNvPr>
              <p:cNvSpPr txBox="1"/>
              <p:nvPr/>
            </p:nvSpPr>
            <p:spPr>
              <a:xfrm>
                <a:off x="4771005" y="3623546"/>
                <a:ext cx="104386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8573241-4956-402B-87C1-FAF389CE2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005" y="3623546"/>
                <a:ext cx="104386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9887F99-9F78-4B97-8E50-A89EF381EA62}"/>
                  </a:ext>
                </a:extLst>
              </p:cNvPr>
              <p:cNvSpPr txBox="1"/>
              <p:nvPr/>
            </p:nvSpPr>
            <p:spPr>
              <a:xfrm>
                <a:off x="5775664" y="3625026"/>
                <a:ext cx="104386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9887F99-9F78-4B97-8E50-A89EF381E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664" y="3625026"/>
                <a:ext cx="1043867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F7D75B8-894B-4938-B1E1-DCEBD7353E17}"/>
                  </a:ext>
                </a:extLst>
              </p:cNvPr>
              <p:cNvSpPr txBox="1"/>
              <p:nvPr/>
            </p:nvSpPr>
            <p:spPr>
              <a:xfrm>
                <a:off x="5225244" y="4051148"/>
                <a:ext cx="104386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F7D75B8-894B-4938-B1E1-DCEBD7353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244" y="4051148"/>
                <a:ext cx="1043867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2FBF0C30-8FEE-4BF1-B43C-5385624EC67F}"/>
                  </a:ext>
                </a:extLst>
              </p:cNvPr>
              <p:cNvSpPr txBox="1"/>
              <p:nvPr/>
            </p:nvSpPr>
            <p:spPr>
              <a:xfrm>
                <a:off x="5377644" y="4407735"/>
                <a:ext cx="1043867" cy="458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2FBF0C30-8FEE-4BF1-B43C-5385624EC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644" y="4407735"/>
                <a:ext cx="1043867" cy="458395"/>
              </a:xfrm>
              <a:prstGeom prst="rect">
                <a:avLst/>
              </a:prstGeom>
              <a:blipFill>
                <a:blip r:embed="rId19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CC0BFE2-3CA9-46B8-A23C-351D4EB947A8}"/>
                  </a:ext>
                </a:extLst>
              </p:cNvPr>
              <p:cNvSpPr txBox="1"/>
              <p:nvPr/>
            </p:nvSpPr>
            <p:spPr>
              <a:xfrm>
                <a:off x="5432389" y="4924119"/>
                <a:ext cx="1043867" cy="3331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CC0BFE2-3CA9-46B8-A23C-351D4EB947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389" y="4924119"/>
                <a:ext cx="1043867" cy="33316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1E75B2E-AB0B-47DA-96B8-998BC071875E}"/>
                  </a:ext>
                </a:extLst>
              </p:cNvPr>
              <p:cNvSpPr txBox="1"/>
              <p:nvPr/>
            </p:nvSpPr>
            <p:spPr>
              <a:xfrm>
                <a:off x="5433873" y="5307337"/>
                <a:ext cx="1907960" cy="458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1E75B2E-AB0B-47DA-96B8-998BC0718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873" y="5307337"/>
                <a:ext cx="1907960" cy="458395"/>
              </a:xfrm>
              <a:prstGeom prst="rect">
                <a:avLst/>
              </a:prstGeom>
              <a:blipFill>
                <a:blip r:embed="rId21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53">
            <a:extLst>
              <a:ext uri="{FF2B5EF4-FFF2-40B4-BE49-F238E27FC236}">
                <a16:creationId xmlns:a16="http://schemas.microsoft.com/office/drawing/2014/main" id="{FDF1AAB7-CFB7-496B-8976-0AFCE45C5903}"/>
              </a:ext>
            </a:extLst>
          </p:cNvPr>
          <p:cNvSpPr/>
          <p:nvPr/>
        </p:nvSpPr>
        <p:spPr>
          <a:xfrm>
            <a:off x="6787067" y="2521259"/>
            <a:ext cx="297314" cy="38173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4">
                <a:extLst>
                  <a:ext uri="{FF2B5EF4-FFF2-40B4-BE49-F238E27FC236}">
                    <a16:creationId xmlns:a16="http://schemas.microsoft.com/office/drawing/2014/main" id="{5506F23D-A14E-4B5A-B449-09CC8434A362}"/>
                  </a:ext>
                </a:extLst>
              </p:cNvPr>
              <p:cNvSpPr txBox="1"/>
              <p:nvPr/>
            </p:nvSpPr>
            <p:spPr>
              <a:xfrm>
                <a:off x="6924582" y="2429789"/>
                <a:ext cx="18110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Write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single trig function</a:t>
                </a:r>
              </a:p>
            </p:txBody>
          </p:sp>
        </mc:Choice>
        <mc:Fallback xmlns="">
          <p:sp>
            <p:nvSpPr>
              <p:cNvPr id="31" name="TextBox 54">
                <a:extLst>
                  <a:ext uri="{FF2B5EF4-FFF2-40B4-BE49-F238E27FC236}">
                    <a16:creationId xmlns:a16="http://schemas.microsoft.com/office/drawing/2014/main" id="{5506F23D-A14E-4B5A-B449-09CC8434A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582" y="2429789"/>
                <a:ext cx="1811045" cy="461665"/>
              </a:xfrm>
              <a:prstGeom prst="rect">
                <a:avLst/>
              </a:prstGeom>
              <a:blipFill>
                <a:blip r:embed="rId22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53">
            <a:extLst>
              <a:ext uri="{FF2B5EF4-FFF2-40B4-BE49-F238E27FC236}">
                <a16:creationId xmlns:a16="http://schemas.microsoft.com/office/drawing/2014/main" id="{6E48CAC8-9988-4AB3-A083-D6F789FC63AC}"/>
              </a:ext>
            </a:extLst>
          </p:cNvPr>
          <p:cNvSpPr/>
          <p:nvPr/>
        </p:nvSpPr>
        <p:spPr>
          <a:xfrm>
            <a:off x="6769312" y="2982898"/>
            <a:ext cx="297314" cy="38173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53">
            <a:extLst>
              <a:ext uri="{FF2B5EF4-FFF2-40B4-BE49-F238E27FC236}">
                <a16:creationId xmlns:a16="http://schemas.microsoft.com/office/drawing/2014/main" id="{21FEF5A1-047E-4770-9B1E-219318C6A660}"/>
              </a:ext>
            </a:extLst>
          </p:cNvPr>
          <p:cNvSpPr/>
          <p:nvPr/>
        </p:nvSpPr>
        <p:spPr>
          <a:xfrm>
            <a:off x="6716046" y="3400148"/>
            <a:ext cx="297314" cy="38173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53">
            <a:extLst>
              <a:ext uri="{FF2B5EF4-FFF2-40B4-BE49-F238E27FC236}">
                <a16:creationId xmlns:a16="http://schemas.microsoft.com/office/drawing/2014/main" id="{CA7CE91B-4553-4BBD-A9F8-5E17682686D6}"/>
              </a:ext>
            </a:extLst>
          </p:cNvPr>
          <p:cNvSpPr/>
          <p:nvPr/>
        </p:nvSpPr>
        <p:spPr>
          <a:xfrm>
            <a:off x="6609514" y="3817399"/>
            <a:ext cx="297314" cy="38173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53">
            <a:extLst>
              <a:ext uri="{FF2B5EF4-FFF2-40B4-BE49-F238E27FC236}">
                <a16:creationId xmlns:a16="http://schemas.microsoft.com/office/drawing/2014/main" id="{B38CB107-024B-44E7-AC7E-6003DA359D43}"/>
              </a:ext>
            </a:extLst>
          </p:cNvPr>
          <p:cNvSpPr/>
          <p:nvPr/>
        </p:nvSpPr>
        <p:spPr>
          <a:xfrm>
            <a:off x="6059098" y="4243527"/>
            <a:ext cx="297314" cy="38173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53">
            <a:extLst>
              <a:ext uri="{FF2B5EF4-FFF2-40B4-BE49-F238E27FC236}">
                <a16:creationId xmlns:a16="http://schemas.microsoft.com/office/drawing/2014/main" id="{AEFA7163-3056-4791-A5A0-78EF700C480A}"/>
              </a:ext>
            </a:extLst>
          </p:cNvPr>
          <p:cNvSpPr/>
          <p:nvPr/>
        </p:nvSpPr>
        <p:spPr>
          <a:xfrm>
            <a:off x="6201141" y="4678533"/>
            <a:ext cx="297314" cy="38173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53">
            <a:extLst>
              <a:ext uri="{FF2B5EF4-FFF2-40B4-BE49-F238E27FC236}">
                <a16:creationId xmlns:a16="http://schemas.microsoft.com/office/drawing/2014/main" id="{F53C38EE-8A1F-4729-B479-701C7BC4B492}"/>
              </a:ext>
            </a:extLst>
          </p:cNvPr>
          <p:cNvSpPr/>
          <p:nvPr/>
        </p:nvSpPr>
        <p:spPr>
          <a:xfrm>
            <a:off x="6991253" y="5095783"/>
            <a:ext cx="297314" cy="38173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4">
            <a:extLst>
              <a:ext uri="{FF2B5EF4-FFF2-40B4-BE49-F238E27FC236}">
                <a16:creationId xmlns:a16="http://schemas.microsoft.com/office/drawing/2014/main" id="{7D1EC406-4F6C-4BB8-825A-D796AA54F22A}"/>
              </a:ext>
            </a:extLst>
          </p:cNvPr>
          <p:cNvSpPr txBox="1"/>
          <p:nvPr/>
        </p:nvSpPr>
        <p:spPr>
          <a:xfrm>
            <a:off x="6995603" y="2997960"/>
            <a:ext cx="772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54">
                <a:extLst>
                  <a:ext uri="{FF2B5EF4-FFF2-40B4-BE49-F238E27FC236}">
                    <a16:creationId xmlns:a16="http://schemas.microsoft.com/office/drawing/2014/main" id="{E2067193-7D80-410B-A9B8-28FC30478518}"/>
                  </a:ext>
                </a:extLst>
              </p:cNvPr>
              <p:cNvSpPr txBox="1"/>
              <p:nvPr/>
            </p:nvSpPr>
            <p:spPr>
              <a:xfrm>
                <a:off x="6933459" y="3353066"/>
                <a:ext cx="18465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1" name="TextBox 54">
                <a:extLst>
                  <a:ext uri="{FF2B5EF4-FFF2-40B4-BE49-F238E27FC236}">
                    <a16:creationId xmlns:a16="http://schemas.microsoft.com/office/drawing/2014/main" id="{E2067193-7D80-410B-A9B8-28FC30478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459" y="3353066"/>
                <a:ext cx="1846556" cy="461665"/>
              </a:xfrm>
              <a:prstGeom prst="rect">
                <a:avLst/>
              </a:prstGeom>
              <a:blipFill>
                <a:blip r:embed="rId2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54">
            <a:extLst>
              <a:ext uri="{FF2B5EF4-FFF2-40B4-BE49-F238E27FC236}">
                <a16:creationId xmlns:a16="http://schemas.microsoft.com/office/drawing/2014/main" id="{B154059D-9B3E-4C7E-AC8B-9D18893C886D}"/>
              </a:ext>
            </a:extLst>
          </p:cNvPr>
          <p:cNvSpPr txBox="1"/>
          <p:nvPr/>
        </p:nvSpPr>
        <p:spPr>
          <a:xfrm>
            <a:off x="6915704" y="3841338"/>
            <a:ext cx="665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54">
                <a:extLst>
                  <a:ext uri="{FF2B5EF4-FFF2-40B4-BE49-F238E27FC236}">
                    <a16:creationId xmlns:a16="http://schemas.microsoft.com/office/drawing/2014/main" id="{342CB6CA-3D49-414B-8497-AFA323E84D35}"/>
                  </a:ext>
                </a:extLst>
              </p:cNvPr>
              <p:cNvSpPr txBox="1"/>
              <p:nvPr/>
            </p:nvSpPr>
            <p:spPr>
              <a:xfrm>
                <a:off x="6329778" y="4302977"/>
                <a:ext cx="1083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Solve for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54">
                <a:extLst>
                  <a:ext uri="{FF2B5EF4-FFF2-40B4-BE49-F238E27FC236}">
                    <a16:creationId xmlns:a16="http://schemas.microsoft.com/office/drawing/2014/main" id="{342CB6CA-3D49-414B-8497-AFA323E84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9778" y="4302977"/>
                <a:ext cx="1083076" cy="276999"/>
              </a:xfrm>
              <a:prstGeom prst="rect">
                <a:avLst/>
              </a:prstGeom>
              <a:blipFill>
                <a:blip r:embed="rId24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54">
                <a:extLst>
                  <a:ext uri="{FF2B5EF4-FFF2-40B4-BE49-F238E27FC236}">
                    <a16:creationId xmlns:a16="http://schemas.microsoft.com/office/drawing/2014/main" id="{C73F0CED-ACC0-4A17-9DA7-AC5EF1F01EA9}"/>
                  </a:ext>
                </a:extLst>
              </p:cNvPr>
              <p:cNvSpPr txBox="1"/>
              <p:nvPr/>
            </p:nvSpPr>
            <p:spPr>
              <a:xfrm>
                <a:off x="6445188" y="4720227"/>
                <a:ext cx="13138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find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54">
                <a:extLst>
                  <a:ext uri="{FF2B5EF4-FFF2-40B4-BE49-F238E27FC236}">
                    <a16:creationId xmlns:a16="http://schemas.microsoft.com/office/drawing/2014/main" id="{C73F0CED-ACC0-4A17-9DA7-AC5EF1F01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188" y="4720227"/>
                <a:ext cx="1313895" cy="276999"/>
              </a:xfrm>
              <a:prstGeom prst="rect">
                <a:avLst/>
              </a:prstGeom>
              <a:blipFill>
                <a:blip r:embed="rId2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54">
            <a:extLst>
              <a:ext uri="{FF2B5EF4-FFF2-40B4-BE49-F238E27FC236}">
                <a16:creationId xmlns:a16="http://schemas.microsoft.com/office/drawing/2014/main" id="{7865F6D2-3297-4DA4-8AF7-5F8F70D84F35}"/>
              </a:ext>
            </a:extLst>
          </p:cNvPr>
          <p:cNvSpPr txBox="1"/>
          <p:nvPr/>
        </p:nvSpPr>
        <p:spPr>
          <a:xfrm>
            <a:off x="7199789" y="5101967"/>
            <a:ext cx="1313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Bring together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F6E375F-F270-40D1-A01E-1F5FD8A61B90}"/>
              </a:ext>
            </a:extLst>
          </p:cNvPr>
          <p:cNvSpPr/>
          <p:nvPr/>
        </p:nvSpPr>
        <p:spPr>
          <a:xfrm>
            <a:off x="5608168" y="2377486"/>
            <a:ext cx="1272025" cy="2858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7840778-99B9-4BE5-8A05-87D765CCCB42}"/>
              </a:ext>
            </a:extLst>
          </p:cNvPr>
          <p:cNvSpPr/>
          <p:nvPr/>
        </p:nvSpPr>
        <p:spPr>
          <a:xfrm>
            <a:off x="5654036" y="5317474"/>
            <a:ext cx="1448100" cy="4175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4">
                <a:extLst>
                  <a:ext uri="{FF2B5EF4-FFF2-40B4-BE49-F238E27FC236}">
                    <a16:creationId xmlns:a16="http://schemas.microsoft.com/office/drawing/2014/main" id="{0789E680-6BFC-48B9-ABF3-9629142528C7}"/>
                  </a:ext>
                </a:extLst>
              </p:cNvPr>
              <p:cNvSpPr txBox="1"/>
              <p:nvPr/>
            </p:nvSpPr>
            <p:spPr>
              <a:xfrm>
                <a:off x="4421080" y="5909835"/>
                <a:ext cx="4474345" cy="544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motion becomes simple harmonic motion with amplitude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period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8" name="TextBox 54">
                <a:extLst>
                  <a:ext uri="{FF2B5EF4-FFF2-40B4-BE49-F238E27FC236}">
                    <a16:creationId xmlns:a16="http://schemas.microsoft.com/office/drawing/2014/main" id="{0789E680-6BFC-48B9-ABF3-962914252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080" y="5909835"/>
                <a:ext cx="4474345" cy="544188"/>
              </a:xfrm>
              <a:prstGeom prst="rect">
                <a:avLst/>
              </a:prstGeom>
              <a:blipFill>
                <a:blip r:embed="rId26"/>
                <a:stretch>
                  <a:fillRect t="-111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973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6" grpId="1" animBg="1"/>
      <p:bldP spid="47" grpId="0" animBg="1"/>
      <p:bldP spid="47" grpId="1" animBg="1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differential equations when working with forced harmonic motion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mass 1.5kg is moving along the x-axis.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the displacement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 and 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. Three forces act 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namely a restoring force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7.5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 resistance to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a force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acting in the direction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Describe the motion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large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0191FA8-4F35-4910-9227-A83D14FFE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54049" cy="5099364"/>
              </a:xfrm>
              <a:blipFill>
                <a:blip r:embed="rId2"/>
                <a:stretch>
                  <a:fillRect t="-718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26D2A43-22AE-44C8-9DE0-B7CD8F7F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92542" cy="432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/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𝐿𝑖𝑔h𝑡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B521700-BBF1-44D3-80A7-178977B5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425" y="0"/>
                <a:ext cx="2272032" cy="215444"/>
              </a:xfrm>
              <a:prstGeom prst="rect">
                <a:avLst/>
              </a:prstGeom>
              <a:blipFill>
                <a:blip r:embed="rId4"/>
                <a:stretch>
                  <a:fillRect l="-265" r="-53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/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𝐶𝑟𝑖𝑡𝑖𝑐𝑎𝑙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C6D4B6A-8813-4A82-9507-8E1BB54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0"/>
                <a:ext cx="2454518" cy="215444"/>
              </a:xfrm>
              <a:prstGeom prst="rect">
                <a:avLst/>
              </a:prstGeom>
              <a:blipFill>
                <a:blip r:embed="rId5"/>
                <a:stretch>
                  <a:fillRect r="-491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/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&gt;4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𝐻𝑒𝑎𝑣𝑦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𝑑𝑎𝑚𝑝𝑖𝑛𝑔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5B1E7CB-6F53-4081-B190-A8AF9119D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688" y="0"/>
                <a:ext cx="2357312" cy="215444"/>
              </a:xfrm>
              <a:prstGeom prst="rect">
                <a:avLst/>
              </a:prstGeom>
              <a:blipFill>
                <a:blip r:embed="rId6"/>
                <a:stretch>
                  <a:fillRect r="-767" b="-256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タイトル 1">
            <a:extLst>
              <a:ext uri="{FF2B5EF4-FFF2-40B4-BE49-F238E27FC236}">
                <a16:creationId xmlns:a16="http://schemas.microsoft.com/office/drawing/2014/main" id="{9F993F34-EC91-4862-ACEC-ABC82699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76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/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22">
                <a:extLst>
                  <a:ext uri="{FF2B5EF4-FFF2-40B4-BE49-F238E27FC236}">
                    <a16:creationId xmlns:a16="http://schemas.microsoft.com/office/drawing/2014/main" id="{6B14F462-658D-4686-89B8-C46FE90B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542" y="217283"/>
                <a:ext cx="125874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/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23">
                <a:extLst>
                  <a:ext uri="{FF2B5EF4-FFF2-40B4-BE49-F238E27FC236}">
                    <a16:creationId xmlns:a16="http://schemas.microsoft.com/office/drawing/2014/main" id="{6F46DECF-7F9D-4E6F-B96B-DB0AC9F36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878" y="217283"/>
                <a:ext cx="1084784" cy="276999"/>
              </a:xfrm>
              <a:prstGeom prst="rect">
                <a:avLst/>
              </a:prstGeom>
              <a:blipFill>
                <a:blip r:embed="rId8"/>
                <a:stretch>
                  <a:fillRect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/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24">
                <a:extLst>
                  <a:ext uri="{FF2B5EF4-FFF2-40B4-BE49-F238E27FC236}">
                    <a16:creationId xmlns:a16="http://schemas.microsoft.com/office/drawing/2014/main" id="{FD9838F3-72C5-4A32-99E2-145A12D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19" y="217283"/>
                <a:ext cx="173028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2E4034B-5405-46DA-B5CE-5DD79C3E31B5}"/>
                  </a:ext>
                </a:extLst>
              </p:cNvPr>
              <p:cNvSpPr txBox="1"/>
              <p:nvPr/>
            </p:nvSpPr>
            <p:spPr>
              <a:xfrm>
                <a:off x="378041" y="5622500"/>
                <a:ext cx="331803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−2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13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𝑠𝑖𝑛𝑡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2E4034B-5405-46DA-B5CE-5DD79C3E3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41" y="5622500"/>
                <a:ext cx="331803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図 1">
            <a:extLst>
              <a:ext uri="{FF2B5EF4-FFF2-40B4-BE49-F238E27FC236}">
                <a16:creationId xmlns:a16="http://schemas.microsoft.com/office/drawing/2014/main" id="{99DF84EA-5D74-4E78-B91F-C7A46D3CC2F0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9992" t="22298" r="3711" b="7395"/>
          <a:stretch/>
        </p:blipFill>
        <p:spPr>
          <a:xfrm>
            <a:off x="3990470" y="2467992"/>
            <a:ext cx="5030220" cy="30006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EFA061F-55EC-4696-B6B3-5CF641B71B11}"/>
                  </a:ext>
                </a:extLst>
              </p:cNvPr>
              <p:cNvSpPr txBox="1"/>
              <p:nvPr/>
            </p:nvSpPr>
            <p:spPr>
              <a:xfrm>
                <a:off x="4559423" y="2453172"/>
                <a:ext cx="3439357" cy="3125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</m:t>
                          </m:r>
                          <m:r>
                            <a:rPr lang="en-US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  <m:r>
                            <a:rPr lang="en-US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𝒕</m:t>
                          </m:r>
                        </m:sup>
                      </m:sSup>
                      <m:d>
                        <m:dPr>
                          <m:ctrlPr>
                            <a:rPr lang="en-GB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𝟔</m:t>
                          </m:r>
                          <m:r>
                            <a:rPr lang="en-GB" sz="1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  <m:r>
                            <a:rPr lang="en-US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𝒕</m:t>
                          </m:r>
                          <m:r>
                            <a:rPr lang="en-GB" sz="1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𝟏𝟑</m:t>
                          </m:r>
                          <m:r>
                            <a:rPr lang="en-GB" sz="1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𝒔𝒊𝒏𝒕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𝒔𝒊𝒏𝒕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𝒄𝒐𝒔𝒕</m:t>
                      </m:r>
                    </m:oMath>
                  </m:oMathPara>
                </a14:m>
                <a:endParaRPr lang="en-GB" sz="1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EFA061F-55EC-4696-B6B3-5CF641B71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423" y="2453172"/>
                <a:ext cx="3439357" cy="3125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052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594B86-7621-4E60-A1DE-DB62AC7F2B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ECEDBE-17AE-49FC-868D-8D634C73BB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BD8741-7254-41BA-8BC2-2A505AFD00E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789</TotalTime>
  <Words>5537</Words>
  <Application>Microsoft Office PowerPoint</Application>
  <PresentationFormat>On-screen Show (4:3)</PresentationFormat>
  <Paragraphs>392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203</cp:revision>
  <dcterms:created xsi:type="dcterms:W3CDTF">2017-08-14T15:35:38Z</dcterms:created>
  <dcterms:modified xsi:type="dcterms:W3CDTF">2021-08-27T08:21:36Z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