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99"/>
    <a:srgbClr val="FF3300"/>
    <a:srgbClr val="CCCCFF"/>
    <a:srgbClr val="A50021"/>
    <a:srgbClr val="FFFFCC"/>
    <a:srgbClr val="CC00CC"/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3.png"/><Relationship Id="rId3" Type="http://schemas.openxmlformats.org/officeDocument/2006/relationships/image" Target="../media/image207.png"/><Relationship Id="rId7" Type="http://schemas.openxmlformats.org/officeDocument/2006/relationships/image" Target="../media/image2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1.png"/><Relationship Id="rId5" Type="http://schemas.openxmlformats.org/officeDocument/2006/relationships/image" Target="../media/image510.png"/><Relationship Id="rId4" Type="http://schemas.openxmlformats.org/officeDocument/2006/relationships/image" Target="../media/image208.png"/><Relationship Id="rId9" Type="http://schemas.openxmlformats.org/officeDocument/2006/relationships/image" Target="../media/image2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png"/><Relationship Id="rId3" Type="http://schemas.openxmlformats.org/officeDocument/2006/relationships/image" Target="../media/image207.png"/><Relationship Id="rId7" Type="http://schemas.openxmlformats.org/officeDocument/2006/relationships/image" Target="../media/image2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6.png"/><Relationship Id="rId5" Type="http://schemas.openxmlformats.org/officeDocument/2006/relationships/image" Target="../media/image215.png"/><Relationship Id="rId4" Type="http://schemas.openxmlformats.org/officeDocument/2006/relationships/image" Target="../media/image208.png"/><Relationship Id="rId9" Type="http://schemas.openxmlformats.org/officeDocument/2006/relationships/image" Target="../media/image2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3.png"/><Relationship Id="rId13" Type="http://schemas.openxmlformats.org/officeDocument/2006/relationships/image" Target="../media/image228.png"/><Relationship Id="rId18" Type="http://schemas.openxmlformats.org/officeDocument/2006/relationships/image" Target="../media/image233.png"/><Relationship Id="rId3" Type="http://schemas.openxmlformats.org/officeDocument/2006/relationships/image" Target="../media/image207.png"/><Relationship Id="rId7" Type="http://schemas.openxmlformats.org/officeDocument/2006/relationships/image" Target="../media/image222.png"/><Relationship Id="rId12" Type="http://schemas.openxmlformats.org/officeDocument/2006/relationships/image" Target="../media/image227.png"/><Relationship Id="rId17" Type="http://schemas.openxmlformats.org/officeDocument/2006/relationships/image" Target="../media/image232.png"/><Relationship Id="rId16" Type="http://schemas.openxmlformats.org/officeDocument/2006/relationships/image" Target="../media/image2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1.png"/><Relationship Id="rId11" Type="http://schemas.openxmlformats.org/officeDocument/2006/relationships/image" Target="../media/image226.png"/><Relationship Id="rId5" Type="http://schemas.openxmlformats.org/officeDocument/2006/relationships/image" Target="../media/image220.png"/><Relationship Id="rId15" Type="http://schemas.openxmlformats.org/officeDocument/2006/relationships/image" Target="../media/image230.png"/><Relationship Id="rId10" Type="http://schemas.openxmlformats.org/officeDocument/2006/relationships/image" Target="../media/image225.png"/><Relationship Id="rId4" Type="http://schemas.openxmlformats.org/officeDocument/2006/relationships/image" Target="../media/image208.png"/><Relationship Id="rId9" Type="http://schemas.openxmlformats.org/officeDocument/2006/relationships/image" Target="../media/image224.png"/><Relationship Id="rId14" Type="http://schemas.openxmlformats.org/officeDocument/2006/relationships/image" Target="../media/image2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7.png"/><Relationship Id="rId7" Type="http://schemas.openxmlformats.org/officeDocument/2006/relationships/image" Target="../media/image2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6.png"/><Relationship Id="rId5" Type="http://schemas.openxmlformats.org/officeDocument/2006/relationships/image" Target="../media/image234.png"/><Relationship Id="rId4" Type="http://schemas.openxmlformats.org/officeDocument/2006/relationships/image" Target="../media/image20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3" Type="http://schemas.openxmlformats.org/officeDocument/2006/relationships/image" Target="../media/image236.png"/><Relationship Id="rId7" Type="http://schemas.openxmlformats.org/officeDocument/2006/relationships/image" Target="../media/image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9.png"/><Relationship Id="rId5" Type="http://schemas.openxmlformats.org/officeDocument/2006/relationships/image" Target="../media/image238.png"/><Relationship Id="rId4" Type="http://schemas.openxmlformats.org/officeDocument/2006/relationships/image" Target="../media/image237.png"/><Relationship Id="rId9" Type="http://schemas.openxmlformats.org/officeDocument/2006/relationships/image" Target="../media/image2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6.png"/><Relationship Id="rId3" Type="http://schemas.openxmlformats.org/officeDocument/2006/relationships/image" Target="../media/image236.png"/><Relationship Id="rId7" Type="http://schemas.openxmlformats.org/officeDocument/2006/relationships/image" Target="../media/image2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4.png"/><Relationship Id="rId5" Type="http://schemas.openxmlformats.org/officeDocument/2006/relationships/image" Target="../media/image243.png"/><Relationship Id="rId4" Type="http://schemas.openxmlformats.org/officeDocument/2006/relationships/image" Target="../media/image237.png"/><Relationship Id="rId9" Type="http://schemas.openxmlformats.org/officeDocument/2006/relationships/image" Target="../media/image24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1.png"/><Relationship Id="rId13" Type="http://schemas.openxmlformats.org/officeDocument/2006/relationships/image" Target="../media/image256.png"/><Relationship Id="rId18" Type="http://schemas.openxmlformats.org/officeDocument/2006/relationships/image" Target="../media/image261.png"/><Relationship Id="rId3" Type="http://schemas.openxmlformats.org/officeDocument/2006/relationships/image" Target="../media/image236.png"/><Relationship Id="rId7" Type="http://schemas.openxmlformats.org/officeDocument/2006/relationships/image" Target="../media/image250.png"/><Relationship Id="rId12" Type="http://schemas.openxmlformats.org/officeDocument/2006/relationships/image" Target="../media/image255.png"/><Relationship Id="rId17" Type="http://schemas.openxmlformats.org/officeDocument/2006/relationships/image" Target="../media/image260.png"/><Relationship Id="rId16" Type="http://schemas.openxmlformats.org/officeDocument/2006/relationships/image" Target="../media/image259.png"/><Relationship Id="rId20" Type="http://schemas.openxmlformats.org/officeDocument/2006/relationships/image" Target="../media/image2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9.png"/><Relationship Id="rId11" Type="http://schemas.openxmlformats.org/officeDocument/2006/relationships/image" Target="../media/image254.png"/><Relationship Id="rId5" Type="http://schemas.openxmlformats.org/officeDocument/2006/relationships/image" Target="../media/image248.png"/><Relationship Id="rId15" Type="http://schemas.openxmlformats.org/officeDocument/2006/relationships/image" Target="../media/image258.png"/><Relationship Id="rId10" Type="http://schemas.openxmlformats.org/officeDocument/2006/relationships/image" Target="../media/image253.png"/><Relationship Id="rId19" Type="http://schemas.openxmlformats.org/officeDocument/2006/relationships/image" Target="../media/image262.png"/><Relationship Id="rId4" Type="http://schemas.openxmlformats.org/officeDocument/2006/relationships/image" Target="../media/image237.png"/><Relationship Id="rId9" Type="http://schemas.openxmlformats.org/officeDocument/2006/relationships/image" Target="../media/image252.png"/><Relationship Id="rId14" Type="http://schemas.openxmlformats.org/officeDocument/2006/relationships/image" Target="../media/image25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5.png"/><Relationship Id="rId7" Type="http://schemas.openxmlformats.org/officeDocument/2006/relationships/image" Target="../media/image264.png"/><Relationship Id="rId2" Type="http://schemas.openxmlformats.org/officeDocument/2006/relationships/image" Target="../media/image2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4.png"/><Relationship Id="rId5" Type="http://schemas.openxmlformats.org/officeDocument/2006/relationships/image" Target="../media/image237.png"/><Relationship Id="rId4" Type="http://schemas.openxmlformats.org/officeDocument/2006/relationships/image" Target="../media/image2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8C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29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1752600"/>
            <a:ext cx="4789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52853" y="2034214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853" y="2034214"/>
                <a:ext cx="2115899" cy="481607"/>
              </a:xfrm>
              <a:prstGeom prst="rect">
                <a:avLst/>
              </a:prstGeom>
              <a:blipFill>
                <a:blip r:embed="rId5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86848" y="3262071"/>
                <a:ext cx="947824" cy="4936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48" y="3262071"/>
                <a:ext cx="947824" cy="4936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14800" y="3923287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923287"/>
                <a:ext cx="1053430" cy="451598"/>
              </a:xfrm>
              <a:prstGeom prst="rect">
                <a:avLst/>
              </a:prstGeom>
              <a:blipFill rotWithShape="1">
                <a:blip r:embed="rId7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11752" y="3289679"/>
                <a:ext cx="1131848" cy="493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GB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1752" y="3289679"/>
                <a:ext cx="1131848" cy="49308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54552" y="3928053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552" y="3928053"/>
                <a:ext cx="1053430" cy="451598"/>
              </a:xfrm>
              <a:prstGeom prst="rect">
                <a:avLst/>
              </a:prstGeom>
              <a:blipFill rotWithShape="1">
                <a:blip r:embed="rId9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>
            <a:off x="5367810" y="2612571"/>
            <a:ext cx="73610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57279" y="2612571"/>
            <a:ext cx="957921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148933" y="2717049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914567" y="2745041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14800" y="2763084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81267" y="2775528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5" name="Arc 24"/>
          <p:cNvSpPr/>
          <p:nvPr/>
        </p:nvSpPr>
        <p:spPr>
          <a:xfrm>
            <a:off x="5086919" y="3562027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431808" y="3722215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7771437" y="3555643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125704" y="3674137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79405" y="4649282"/>
            <a:ext cx="342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statement is true for n = 1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タイトル 1">
            <a:extLst>
              <a:ext uri="{FF2B5EF4-FFF2-40B4-BE49-F238E27FC236}">
                <a16:creationId xmlns:a16="http://schemas.microsoft.com/office/drawing/2014/main" id="{C534E233-C549-4F1F-B0F3-6030D774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4A28A70-53B6-4710-BE05-B3F665A0B05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23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5" grpId="0"/>
      <p:bldP spid="16" grpId="0"/>
      <p:bldP spid="21" grpId="0"/>
      <p:bldP spid="22" grpId="0"/>
      <p:bldP spid="25" grpId="0" animBg="1"/>
      <p:bldP spid="26" grpId="0"/>
      <p:bldP spid="27" grpId="0" animBg="1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1752600"/>
            <a:ext cx="3247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14800" y="2057964"/>
                <a:ext cx="1835694" cy="4543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1835694" cy="454355"/>
              </a:xfrm>
              <a:prstGeom prst="rect">
                <a:avLst/>
              </a:prstGeom>
              <a:blipFill rotWithShape="1"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824959" y="2128207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959" y="2128207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114800" y="2680652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14800" y="2985452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759891" y="4766778"/>
            <a:ext cx="152400" cy="381000"/>
            <a:chOff x="5257800" y="5715000"/>
            <a:chExt cx="152400" cy="3810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36142" y="3472571"/>
                <a:ext cx="996107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142" y="3472571"/>
                <a:ext cx="996107" cy="440633"/>
              </a:xfrm>
              <a:prstGeom prst="rect">
                <a:avLst/>
              </a:prstGeom>
              <a:blipFill rotWithShape="1"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032647" y="3466318"/>
                <a:ext cx="1710275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47" y="3466318"/>
                <a:ext cx="1710275" cy="45313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052390" y="4113728"/>
                <a:ext cx="1741567" cy="427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390" y="4113728"/>
                <a:ext cx="1741567" cy="42780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670222" y="3719499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925431" y="3638844"/>
            <a:ext cx="2218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39214" y="4945943"/>
            <a:ext cx="4658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Now we need to multiply these matrices using the skills from chapter 4!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22367" y="4113728"/>
            <a:ext cx="832765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032647" y="2066806"/>
            <a:ext cx="832765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1" name="Group 29">
            <a:extLst>
              <a:ext uri="{FF2B5EF4-FFF2-40B4-BE49-F238E27FC236}">
                <a16:creationId xmlns:a16="http://schemas.microsoft.com/office/drawing/2014/main" id="{329DB2D2-F11D-429B-A303-C2402A42B78B}"/>
              </a:ext>
            </a:extLst>
          </p:cNvPr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52" name="Straight Connector 30">
              <a:extLst>
                <a:ext uri="{FF2B5EF4-FFF2-40B4-BE49-F238E27FC236}">
                  <a16:creationId xmlns:a16="http://schemas.microsoft.com/office/drawing/2014/main" id="{E6B25B26-DCA7-4A5F-9EDC-3C5EAEBF10A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31">
              <a:extLst>
                <a:ext uri="{FF2B5EF4-FFF2-40B4-BE49-F238E27FC236}">
                  <a16:creationId xmlns:a16="http://schemas.microsoft.com/office/drawing/2014/main" id="{E27F838D-4AB6-4DB5-B320-1F64FEDC956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タイトル 1">
            <a:extLst>
              <a:ext uri="{FF2B5EF4-FFF2-40B4-BE49-F238E27FC236}">
                <a16:creationId xmlns:a16="http://schemas.microsoft.com/office/drawing/2014/main" id="{611FE40B-A738-4DDD-A25C-FD7E3EE2E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CDCF6A8-057F-41B8-B436-462E62B1E4C3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87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3" grpId="0"/>
      <p:bldP spid="34" grpId="0"/>
      <p:bldP spid="35" grpId="0"/>
      <p:bldP spid="36" grpId="0"/>
      <p:bldP spid="40" grpId="0"/>
      <p:bldP spid="41" grpId="0"/>
      <p:bldP spid="43" grpId="0"/>
      <p:bldP spid="44" grpId="0" animBg="1"/>
      <p:bldP spid="46" grpId="0"/>
      <p:bldP spid="47" grpId="0" animBg="1"/>
      <p:bldP spid="47" grpId="1" animBg="1"/>
      <p:bldP spid="48" grpId="0" animBg="1"/>
      <p:bldP spid="4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084225" y="1476206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84225" y="1781006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05567" y="2268125"/>
                <a:ext cx="996107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567" y="2268125"/>
                <a:ext cx="996107" cy="440633"/>
              </a:xfrm>
              <a:prstGeom prst="rect">
                <a:avLst/>
              </a:prstGeom>
              <a:blipFill rotWithShape="1">
                <a:blip r:embed="rId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002072" y="2261872"/>
                <a:ext cx="1710275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072" y="2261872"/>
                <a:ext cx="1710275" cy="45313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021815" y="2909282"/>
                <a:ext cx="1741567" cy="427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815" y="2909282"/>
                <a:ext cx="1741567" cy="42780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639647" y="2515053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894856" y="2434398"/>
            <a:ext cx="2218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269099" y="2972660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6098393" y="2946930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6381422" y="2944951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5267120" y="3136935"/>
            <a:ext cx="229176" cy="2099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5526398" y="2909325"/>
            <a:ext cx="518142" cy="26138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5690672" y="3109226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6104329" y="3130998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6387358" y="3129019"/>
            <a:ext cx="235115" cy="23961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14800" y="3581400"/>
                <a:ext cx="183139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+((1−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)×0)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81400"/>
                <a:ext cx="1831399" cy="280333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019800" y="3581400"/>
                <a:ext cx="1946815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+((1−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)×2)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581400"/>
                <a:ext cx="1946815" cy="280333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343400" y="3886200"/>
                <a:ext cx="143443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886200"/>
                <a:ext cx="1434431" cy="280333"/>
              </a:xfrm>
              <a:prstGeom prst="rect">
                <a:avLst/>
              </a:prstGeom>
              <a:blipFill rotWithShape="1"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248400" y="3886200"/>
                <a:ext cx="1549848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×−1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886200"/>
                <a:ext cx="1549848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876800" y="4343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343400"/>
                <a:ext cx="304892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324600" y="4343400"/>
                <a:ext cx="124797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−1+2−2(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343400"/>
                <a:ext cx="1247970" cy="280333"/>
              </a:xfrm>
              <a:prstGeom prst="rect">
                <a:avLst/>
              </a:prstGeom>
              <a:blipFill rotWithShape="1"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876800" y="4648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648200"/>
                <a:ext cx="304891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629400" y="4648200"/>
                <a:ext cx="59509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2(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648200"/>
                <a:ext cx="595099" cy="280333"/>
              </a:xfrm>
              <a:prstGeom prst="rect">
                <a:avLst/>
              </a:prstGeom>
              <a:blipFill rotWithShape="1">
                <a:blip r:embed="rId1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81600" y="5791200"/>
                <a:ext cx="1689117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791200"/>
                <a:ext cx="1689117" cy="539571"/>
              </a:xfrm>
              <a:prstGeom prst="rect">
                <a:avLst/>
              </a:prstGeom>
              <a:blipFill rotWithShape="1">
                <a:blip r:embed="rId16"/>
                <a:stretch>
                  <a:fillRect b="-2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876800" y="5105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105400"/>
                <a:ext cx="304892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553200" y="5105400"/>
                <a:ext cx="7981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1−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105400"/>
                <a:ext cx="798104" cy="280333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876800" y="5410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410200"/>
                <a:ext cx="304891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29400" y="5410200"/>
                <a:ext cx="52937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410200"/>
                <a:ext cx="529376" cy="28033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/>
          <p:cNvSpPr/>
          <p:nvPr/>
        </p:nvSpPr>
        <p:spPr>
          <a:xfrm>
            <a:off x="7772400" y="39624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8145484" y="4038600"/>
            <a:ext cx="9905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Work out each term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>
            <a:off x="7620000" y="47244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7924800" y="47244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Simplify (remember to manipulate the powers)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2803864" y="5072108"/>
            <a:ext cx="152400" cy="381000"/>
            <a:chOff x="5257800" y="5715000"/>
            <a:chExt cx="152400" cy="381000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36">
            <a:extLst>
              <a:ext uri="{FF2B5EF4-FFF2-40B4-BE49-F238E27FC236}">
                <a16:creationId xmlns:a16="http://schemas.microsoft.com/office/drawing/2014/main" id="{371F16A2-7189-4E5F-A079-9CA30084E4FB}"/>
              </a:ext>
            </a:extLst>
          </p:cNvPr>
          <p:cNvGrpSpPr/>
          <p:nvPr/>
        </p:nvGrpSpPr>
        <p:grpSpPr>
          <a:xfrm>
            <a:off x="2759891" y="4766778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37">
              <a:extLst>
                <a:ext uri="{FF2B5EF4-FFF2-40B4-BE49-F238E27FC236}">
                  <a16:creationId xmlns:a16="http://schemas.microsoft.com/office/drawing/2014/main" id="{BC1498C7-3569-4B35-9558-3CC1E5E0C2C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38">
              <a:extLst>
                <a:ext uri="{FF2B5EF4-FFF2-40B4-BE49-F238E27FC236}">
                  <a16:creationId xmlns:a16="http://schemas.microsoft.com/office/drawing/2014/main" id="{E82F44A4-9E20-46B2-9D00-6C48BCDF063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29">
            <a:extLst>
              <a:ext uri="{FF2B5EF4-FFF2-40B4-BE49-F238E27FC236}">
                <a16:creationId xmlns:a16="http://schemas.microsoft.com/office/drawing/2014/main" id="{25E1E753-7456-4E0F-901C-39C0DADAD2F0}"/>
              </a:ext>
            </a:extLst>
          </p:cNvPr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76" name="Straight Connector 30">
              <a:extLst>
                <a:ext uri="{FF2B5EF4-FFF2-40B4-BE49-F238E27FC236}">
                  <a16:creationId xmlns:a16="http://schemas.microsoft.com/office/drawing/2014/main" id="{04D3550D-34D3-4EEE-BA5D-289089CF8DE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31">
              <a:extLst>
                <a:ext uri="{FF2B5EF4-FFF2-40B4-BE49-F238E27FC236}">
                  <a16:creationId xmlns:a16="http://schemas.microsoft.com/office/drawing/2014/main" id="{8DD91B30-DBC2-4FD2-9B2B-9F5D4966513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タイトル 1">
            <a:extLst>
              <a:ext uri="{FF2B5EF4-FFF2-40B4-BE49-F238E27FC236}">
                <a16:creationId xmlns:a16="http://schemas.microsoft.com/office/drawing/2014/main" id="{53D10BA5-BAC0-4C3A-BBBD-3AE23BE3C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6DD9B062-1986-4C56-9449-8D935BFAA4B8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38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9" grpId="0" animBg="1"/>
      <p:bldP spid="29" grpId="1" animBg="1"/>
      <p:bldP spid="29" grpId="2" animBg="1"/>
      <p:bldP spid="29" grpId="3" animBg="1"/>
      <p:bldP spid="42" grpId="0" animBg="1"/>
      <p:bldP spid="42" grpId="1" animBg="1"/>
      <p:bldP spid="42" grpId="2" animBg="1"/>
      <p:bldP spid="42" grpId="3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11" grpId="0"/>
      <p:bldP spid="54" grpId="0"/>
      <p:bldP spid="55" grpId="0"/>
      <p:bldP spid="56" grpId="0"/>
      <p:bldP spid="59" grpId="0"/>
      <p:bldP spid="60" grpId="0"/>
      <p:bldP spid="61" grpId="0"/>
      <p:bldP spid="62" grpId="0"/>
      <p:bldP spid="13" grpId="0"/>
      <p:bldP spid="63" grpId="0"/>
      <p:bldP spid="64" grpId="0"/>
      <p:bldP spid="65" grpId="0"/>
      <p:bldP spid="66" grpId="0"/>
      <p:bldP spid="67" grpId="0" animBg="1"/>
      <p:bldP spid="68" grpId="0"/>
      <p:bldP spid="69" grpId="0" animBg="1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 always, follow the same pattern as with the other induction questions!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27" y="3040083"/>
                <a:ext cx="2115899" cy="481607"/>
              </a:xfrm>
              <a:prstGeom prst="rect">
                <a:avLst/>
              </a:prstGeom>
              <a:blipFill rotWithShape="1">
                <a:blip r:embed="rId3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848" y="3123952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084225" y="1476206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114800" y="2057964"/>
                <a:ext cx="2111155" cy="514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2111155" cy="514564"/>
              </a:xfrm>
              <a:prstGeom prst="rect">
                <a:avLst/>
              </a:prstGeom>
              <a:blipFill rotWithShape="1">
                <a:blip r:embed="rId5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0960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133600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4084225" y="1752600"/>
            <a:ext cx="1706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We assumed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114800" y="27432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Using this, we showed that: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114800" y="3124200"/>
                <a:ext cx="2450992" cy="514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4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2450992" cy="5145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>
            <a:off x="4800600" y="2059379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4822371" y="3135086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5912922" y="3382489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6065322" y="3166754"/>
            <a:ext cx="331520" cy="199901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5855525" y="2093025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5711042" y="2292926"/>
            <a:ext cx="222662" cy="220683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4114800" y="3962400"/>
            <a:ext cx="480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you can see, all the ‘k’ terms have been replaced with ‘k + 1’ terms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Therefore, IF the statement is true for one term, it will also be true for the next term, and so on…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we already showed that the statement is true for n = 1, it is therefore true for all values of 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2826798" y="5380608"/>
            <a:ext cx="152400" cy="381000"/>
            <a:chOff x="5257800" y="5715000"/>
            <a:chExt cx="152400" cy="381000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70">
            <a:extLst>
              <a:ext uri="{FF2B5EF4-FFF2-40B4-BE49-F238E27FC236}">
                <a16:creationId xmlns:a16="http://schemas.microsoft.com/office/drawing/2014/main" id="{A036CAB2-DF77-4E01-8493-981CA4ED9DE3}"/>
              </a:ext>
            </a:extLst>
          </p:cNvPr>
          <p:cNvGrpSpPr/>
          <p:nvPr/>
        </p:nvGrpSpPr>
        <p:grpSpPr>
          <a:xfrm>
            <a:off x="2803864" y="5072108"/>
            <a:ext cx="152400" cy="381000"/>
            <a:chOff x="5257800" y="5715000"/>
            <a:chExt cx="152400" cy="381000"/>
          </a:xfrm>
        </p:grpSpPr>
        <p:cxnSp>
          <p:nvCxnSpPr>
            <p:cNvPr id="36" name="Straight Connector 71">
              <a:extLst>
                <a:ext uri="{FF2B5EF4-FFF2-40B4-BE49-F238E27FC236}">
                  <a16:creationId xmlns:a16="http://schemas.microsoft.com/office/drawing/2014/main" id="{912F057F-7BEE-45B6-898B-C56E0F25EC34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72">
              <a:extLst>
                <a:ext uri="{FF2B5EF4-FFF2-40B4-BE49-F238E27FC236}">
                  <a16:creationId xmlns:a16="http://schemas.microsoft.com/office/drawing/2014/main" id="{CEE3C759-AAE9-414A-93E9-4030DD4C033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36">
            <a:extLst>
              <a:ext uri="{FF2B5EF4-FFF2-40B4-BE49-F238E27FC236}">
                <a16:creationId xmlns:a16="http://schemas.microsoft.com/office/drawing/2014/main" id="{446598CD-D234-4903-A482-D8EC70705618}"/>
              </a:ext>
            </a:extLst>
          </p:cNvPr>
          <p:cNvGrpSpPr/>
          <p:nvPr/>
        </p:nvGrpSpPr>
        <p:grpSpPr>
          <a:xfrm>
            <a:off x="2759891" y="4766778"/>
            <a:ext cx="152400" cy="381000"/>
            <a:chOff x="5257800" y="5715000"/>
            <a:chExt cx="152400" cy="381000"/>
          </a:xfrm>
        </p:grpSpPr>
        <p:cxnSp>
          <p:nvCxnSpPr>
            <p:cNvPr id="42" name="Straight Connector 37">
              <a:extLst>
                <a:ext uri="{FF2B5EF4-FFF2-40B4-BE49-F238E27FC236}">
                  <a16:creationId xmlns:a16="http://schemas.microsoft.com/office/drawing/2014/main" id="{38FF3A64-B567-4591-A0DB-6C2D173063A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38">
              <a:extLst>
                <a:ext uri="{FF2B5EF4-FFF2-40B4-BE49-F238E27FC236}">
                  <a16:creationId xmlns:a16="http://schemas.microsoft.com/office/drawing/2014/main" id="{F6FE1762-B67B-4C80-8862-34EF43CA7328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29">
            <a:extLst>
              <a:ext uri="{FF2B5EF4-FFF2-40B4-BE49-F238E27FC236}">
                <a16:creationId xmlns:a16="http://schemas.microsoft.com/office/drawing/2014/main" id="{F536EE45-4DE4-436B-A44F-000460782CDB}"/>
              </a:ext>
            </a:extLst>
          </p:cNvPr>
          <p:cNvGrpSpPr/>
          <p:nvPr/>
        </p:nvGrpSpPr>
        <p:grpSpPr>
          <a:xfrm>
            <a:off x="2420055" y="4493080"/>
            <a:ext cx="152400" cy="381000"/>
            <a:chOff x="5257800" y="5715000"/>
            <a:chExt cx="152400" cy="381000"/>
          </a:xfrm>
        </p:grpSpPr>
        <p:cxnSp>
          <p:nvCxnSpPr>
            <p:cNvPr id="45" name="Straight Connector 30">
              <a:extLst>
                <a:ext uri="{FF2B5EF4-FFF2-40B4-BE49-F238E27FC236}">
                  <a16:creationId xmlns:a16="http://schemas.microsoft.com/office/drawing/2014/main" id="{CF0D9F02-142D-4650-8EE5-0BE21ED074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31">
              <a:extLst>
                <a:ext uri="{FF2B5EF4-FFF2-40B4-BE49-F238E27FC236}">
                  <a16:creationId xmlns:a16="http://schemas.microsoft.com/office/drawing/2014/main" id="{E57C02AA-B3E3-4361-910D-02002DB51DB7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タイトル 1">
            <a:extLst>
              <a:ext uri="{FF2B5EF4-FFF2-40B4-BE49-F238E27FC236}">
                <a16:creationId xmlns:a16="http://schemas.microsoft.com/office/drawing/2014/main" id="{834A8825-4D9C-4FED-A556-0FF511691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C191DE8-DA8A-4D74-901A-4476A72B69B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66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7" grpId="0"/>
      <p:bldP spid="58" grpId="0"/>
      <p:bldP spid="74" grpId="0"/>
      <p:bldP spid="75" grpId="0"/>
      <p:bldP spid="76" grpId="0"/>
      <p:bldP spid="8" grpId="0" animBg="1"/>
      <p:bldP spid="8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1752600"/>
            <a:ext cx="4789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29200" y="2057400"/>
                <a:ext cx="2681054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057400"/>
                <a:ext cx="2681054" cy="477695"/>
              </a:xfrm>
              <a:prstGeom prst="rect">
                <a:avLst/>
              </a:prstGeom>
              <a:blipFill rotWithShape="1">
                <a:blip r:embed="rId5"/>
                <a:stretch>
                  <a:fillRect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86848" y="3262071"/>
                <a:ext cx="947824" cy="492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848" y="3262071"/>
                <a:ext cx="947824" cy="492251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14800" y="3886200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86200"/>
                <a:ext cx="1053430" cy="451598"/>
              </a:xfrm>
              <a:prstGeom prst="rect">
                <a:avLst/>
              </a:prstGeom>
              <a:blipFill rotWithShape="1">
                <a:blip r:embed="rId7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24600" y="3276600"/>
                <a:ext cx="1998176" cy="524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−3</m:t>
                                </m:r>
                                <m:d>
                                  <m:d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9(1)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−(1)</m:t>
                                </m:r>
                              </m:e>
                              <m:e>
                                <m:r>
                                  <a:rPr lang="en-US" sz="1400" i="1" smtClean="0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276600"/>
                <a:ext cx="1998176" cy="524054"/>
              </a:xfrm>
              <a:prstGeom prst="rect">
                <a:avLst/>
              </a:prstGeom>
              <a:blipFill rotWithShape="1"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5105400" y="2590800"/>
            <a:ext cx="736107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96000" y="2590800"/>
            <a:ext cx="15240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148933" y="2717049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914567" y="2745041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14800" y="2763084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81267" y="2775528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1" name="Arc 20"/>
          <p:cNvSpPr/>
          <p:nvPr/>
        </p:nvSpPr>
        <p:spPr>
          <a:xfrm>
            <a:off x="5086919" y="3562027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431808" y="3722215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8077200" y="3581400"/>
            <a:ext cx="381000" cy="587059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357131" y="3733800"/>
            <a:ext cx="7868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05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79405" y="4649282"/>
            <a:ext cx="342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statement is true for n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81800" y="3886200"/>
                <a:ext cx="105343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886200"/>
                <a:ext cx="1053430" cy="451598"/>
              </a:xfrm>
              <a:prstGeom prst="rect">
                <a:avLst/>
              </a:prstGeom>
              <a:blipFill rotWithShape="1">
                <a:blip r:embed="rId9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122772C3-7ED6-43F8-85EE-9A4E36FE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FD99EC4-9991-4111-AF0D-E25906672152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69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9" grpId="0"/>
      <p:bldP spid="20" grpId="0"/>
      <p:bldP spid="21" grpId="0" animBg="1"/>
      <p:bldP spid="22" grpId="0"/>
      <p:bldP spid="23" grpId="0" animBg="1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114800" y="1752600"/>
            <a:ext cx="3247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blipFill rotWithShape="1">
                <a:blip r:embed="rId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114800" y="2680652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114800" y="2985452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then be true for n = k + 1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36142" y="3472571"/>
                <a:ext cx="996106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142" y="3472571"/>
                <a:ext cx="996106" cy="44063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32647" y="3466318"/>
                <a:ext cx="1670137" cy="440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47" y="3466318"/>
                <a:ext cx="1670137" cy="4400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993013" y="4113728"/>
                <a:ext cx="2283702" cy="421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013" y="4113728"/>
                <a:ext cx="2283702" cy="42101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7010400" y="3733800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315200" y="3581400"/>
            <a:ext cx="182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039214" y="4945943"/>
            <a:ext cx="4658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Now we need to multiply these matrices using the skills from chapter 4!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286499" y="4091049"/>
            <a:ext cx="1295400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/>
          <p:cNvGrpSpPr/>
          <p:nvPr/>
        </p:nvGrpSpPr>
        <p:grpSpPr>
          <a:xfrm>
            <a:off x="2760955" y="4740676"/>
            <a:ext cx="152400" cy="381000"/>
            <a:chOff x="5257800" y="5715000"/>
            <a:chExt cx="152400" cy="38100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5029200" y="2057400"/>
            <a:ext cx="1295400" cy="4666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3" name="Group 26">
            <a:extLst>
              <a:ext uri="{FF2B5EF4-FFF2-40B4-BE49-F238E27FC236}">
                <a16:creationId xmlns:a16="http://schemas.microsoft.com/office/drawing/2014/main" id="{DC614AFE-A7D5-4F2E-B31F-40B53D42D09C}"/>
              </a:ext>
            </a:extLst>
          </p:cNvPr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5346726E-A901-40B4-AB3F-F9D6C92D444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6D74DA5C-3F8E-4D47-B43C-7148AC52DB1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タイトル 1">
            <a:extLst>
              <a:ext uri="{FF2B5EF4-FFF2-40B4-BE49-F238E27FC236}">
                <a16:creationId xmlns:a16="http://schemas.microsoft.com/office/drawing/2014/main" id="{E567CCB1-2237-4E22-97DA-E0796DCDA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EB34915-84F6-4B6F-A8AA-48753EF2F8BB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03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1" grpId="0"/>
      <p:bldP spid="42" grpId="0" animBg="1"/>
      <p:bldP spid="42" grpId="1" animBg="1"/>
      <p:bldP spid="47" grpId="0" animBg="1"/>
      <p:bldP spid="4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Box 113"/>
          <p:cNvSpPr txBox="1"/>
          <p:nvPr/>
        </p:nvSpPr>
        <p:spPr>
          <a:xfrm>
            <a:off x="8087096" y="3733800"/>
            <a:ext cx="10677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terms (probably a good idea to do in stages…)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4084225" y="1476206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84225" y="1781006"/>
            <a:ext cx="4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using the assumption, that the statement will also be true for n = k + 1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354782" y="2823358"/>
            <a:ext cx="594756" cy="28797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6136574" y="2838202"/>
            <a:ext cx="287977" cy="28316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962400" y="3581400"/>
                <a:ext cx="21108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×−2)+(9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581400"/>
                <a:ext cx="2110898" cy="261610"/>
              </a:xfrm>
              <a:prstGeom prst="rect">
                <a:avLst/>
              </a:prstGeom>
              <a:blipFill rotWithShape="1">
                <a:blip r:embed="rId5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2626310" y="5054353"/>
            <a:ext cx="152400" cy="381000"/>
            <a:chOff x="5257800" y="5715000"/>
            <a:chExt cx="152400" cy="3810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136142" y="2225662"/>
                <a:ext cx="996106" cy="440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142" y="2225662"/>
                <a:ext cx="996106" cy="4406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032647" y="2219409"/>
                <a:ext cx="1670137" cy="440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47" y="2219409"/>
                <a:ext cx="1670137" cy="4400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004889" y="2866819"/>
                <a:ext cx="2283702" cy="421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889" y="2866819"/>
                <a:ext cx="2283702" cy="42101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Arc 87"/>
          <p:cNvSpPr/>
          <p:nvPr/>
        </p:nvSpPr>
        <p:spPr>
          <a:xfrm>
            <a:off x="7057901" y="2486891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7315200" y="2362200"/>
            <a:ext cx="182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power ‘k’ term with the assumed matrix 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second matrix doesn’t need the power!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6248400" y="3581400"/>
                <a:ext cx="189930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1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×9)+(9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581400"/>
                <a:ext cx="1899302" cy="261610"/>
              </a:xfrm>
              <a:prstGeom prst="rect">
                <a:avLst/>
              </a:prstGeom>
              <a:blipFill rotWithShape="1">
                <a:blip r:embed="rId9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3962400" y="3886200"/>
                <a:ext cx="21336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×−2)+((3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+1)×−1)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86200"/>
                <a:ext cx="2133600" cy="261610"/>
              </a:xfrm>
              <a:prstGeom prst="rect">
                <a:avLst/>
              </a:prstGeom>
              <a:blipFill rotWithShape="1">
                <a:blip r:embed="rId10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248400" y="3886200"/>
                <a:ext cx="182229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×9)+((3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+1)×4)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886200"/>
                <a:ext cx="1822294" cy="261610"/>
              </a:xfrm>
              <a:prstGeom prst="rect">
                <a:avLst/>
              </a:prstGeom>
              <a:blipFill rotWithShape="1">
                <a:blip r:embed="rId11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Oval 94"/>
          <p:cNvSpPr/>
          <p:nvPr/>
        </p:nvSpPr>
        <p:spPr>
          <a:xfrm>
            <a:off x="5530933" y="3051961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6003966" y="3051958"/>
            <a:ext cx="551213" cy="25743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/>
          <p:cNvSpPr/>
          <p:nvPr/>
        </p:nvSpPr>
        <p:spPr>
          <a:xfrm>
            <a:off x="6621484" y="2848101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/>
          <p:cNvSpPr/>
          <p:nvPr/>
        </p:nvSpPr>
        <p:spPr>
          <a:xfrm>
            <a:off x="6880762" y="2846122"/>
            <a:ext cx="264226" cy="2612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/>
          <p:cNvSpPr/>
          <p:nvPr/>
        </p:nvSpPr>
        <p:spPr>
          <a:xfrm>
            <a:off x="6631380" y="3036127"/>
            <a:ext cx="264226" cy="26125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/>
          <p:cNvSpPr/>
          <p:nvPr/>
        </p:nvSpPr>
        <p:spPr>
          <a:xfrm>
            <a:off x="6890658" y="3034148"/>
            <a:ext cx="264226" cy="26125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4343400" y="4419600"/>
                <a:ext cx="129772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(6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−2)+(−9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419600"/>
                <a:ext cx="1297728" cy="261610"/>
              </a:xfrm>
              <a:prstGeom prst="rect">
                <a:avLst/>
              </a:prstGeom>
              <a:blipFill rotWithShape="1">
                <a:blip r:embed="rId12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4267200" y="4724400"/>
                <a:ext cx="147972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(2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)+(−3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−1)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724400"/>
                <a:ext cx="1479726" cy="261610"/>
              </a:xfrm>
              <a:prstGeom prst="rect">
                <a:avLst/>
              </a:prstGeom>
              <a:blipFill rotWithShape="1">
                <a:blip r:embed="rId13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477000" y="4419600"/>
                <a:ext cx="145482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(−27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+9)+(36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419600"/>
                <a:ext cx="1454822" cy="261610"/>
              </a:xfrm>
              <a:prstGeom prst="rect">
                <a:avLst/>
              </a:prstGeom>
              <a:blipFill rotWithShape="1">
                <a:blip r:embed="rId14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6477000" y="4724400"/>
                <a:ext cx="14478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(−9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)+(12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  <a:ea typeface="Cambria Math"/>
                        </a:rPr>
                        <m:t>+4)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24400"/>
                <a:ext cx="1447800" cy="261610"/>
              </a:xfrm>
              <a:prstGeom prst="rect">
                <a:avLst/>
              </a:prstGeom>
              <a:blipFill rotWithShape="1">
                <a:blip r:embed="rId15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4572000" y="5257800"/>
                <a:ext cx="73077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−3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257800"/>
                <a:ext cx="730777" cy="2616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4572000" y="5562600"/>
                <a:ext cx="72843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−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562600"/>
                <a:ext cx="728430" cy="26161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6858000" y="5257800"/>
                <a:ext cx="6249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9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257800"/>
                <a:ext cx="624979" cy="26161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6858000" y="5562600"/>
                <a:ext cx="6249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3</m:t>
                      </m:r>
                      <m:r>
                        <a:rPr lang="en-US" sz="1100" b="0" i="1" smtClean="0">
                          <a:latin typeface="Cambria Math"/>
                        </a:rPr>
                        <m:t>𝑘</m:t>
                      </m:r>
                      <m:r>
                        <a:rPr lang="en-US" sz="1100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562600"/>
                <a:ext cx="624979" cy="26161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5105400" y="5943600"/>
                <a:ext cx="2136098" cy="513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+9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943600"/>
                <a:ext cx="2136098" cy="513410"/>
              </a:xfrm>
              <a:prstGeom prst="rect">
                <a:avLst/>
              </a:prstGeom>
              <a:blipFill rotWithShape="1">
                <a:blip r:embed="rId20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Arc 110"/>
          <p:cNvSpPr/>
          <p:nvPr/>
        </p:nvSpPr>
        <p:spPr>
          <a:xfrm>
            <a:off x="7772400" y="3886200"/>
            <a:ext cx="381000" cy="838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c 111"/>
          <p:cNvSpPr/>
          <p:nvPr/>
        </p:nvSpPr>
        <p:spPr>
          <a:xfrm>
            <a:off x="7696200" y="4724400"/>
            <a:ext cx="381000" cy="838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7391400" y="5562600"/>
            <a:ext cx="381000" cy="6858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/>
          <p:cNvSpPr txBox="1"/>
          <p:nvPr/>
        </p:nvSpPr>
        <p:spPr>
          <a:xfrm>
            <a:off x="8001000" y="49530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fully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696200" y="5638800"/>
            <a:ext cx="11944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answer to the multiplication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3" name="Group 43">
            <a:extLst>
              <a:ext uri="{FF2B5EF4-FFF2-40B4-BE49-F238E27FC236}">
                <a16:creationId xmlns:a16="http://schemas.microsoft.com/office/drawing/2014/main" id="{41B00279-4E02-46FA-8640-FBF7477E5155}"/>
              </a:ext>
            </a:extLst>
          </p:cNvPr>
          <p:cNvGrpSpPr/>
          <p:nvPr/>
        </p:nvGrpSpPr>
        <p:grpSpPr>
          <a:xfrm>
            <a:off x="2760955" y="4740676"/>
            <a:ext cx="152400" cy="381000"/>
            <a:chOff x="5257800" y="5715000"/>
            <a:chExt cx="152400" cy="381000"/>
          </a:xfrm>
        </p:grpSpPr>
        <p:cxnSp>
          <p:nvCxnSpPr>
            <p:cNvPr id="54" name="Straight Connector 44">
              <a:extLst>
                <a:ext uri="{FF2B5EF4-FFF2-40B4-BE49-F238E27FC236}">
                  <a16:creationId xmlns:a16="http://schemas.microsoft.com/office/drawing/2014/main" id="{8DD03AD9-5D12-432E-9BD1-FE9297F8D64D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45">
              <a:extLst>
                <a:ext uri="{FF2B5EF4-FFF2-40B4-BE49-F238E27FC236}">
                  <a16:creationId xmlns:a16="http://schemas.microsoft.com/office/drawing/2014/main" id="{30CDE850-DF92-4F1C-8456-B25F4740205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26">
            <a:extLst>
              <a:ext uri="{FF2B5EF4-FFF2-40B4-BE49-F238E27FC236}">
                <a16:creationId xmlns:a16="http://schemas.microsoft.com/office/drawing/2014/main" id="{94281B46-623F-4142-AF36-32E9A724F686}"/>
              </a:ext>
            </a:extLst>
          </p:cNvPr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27">
              <a:extLst>
                <a:ext uri="{FF2B5EF4-FFF2-40B4-BE49-F238E27FC236}">
                  <a16:creationId xmlns:a16="http://schemas.microsoft.com/office/drawing/2014/main" id="{6A0F22F5-7A44-4BA0-9B1D-AC8177CC2A5E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8">
              <a:extLst>
                <a:ext uri="{FF2B5EF4-FFF2-40B4-BE49-F238E27FC236}">
                  <a16:creationId xmlns:a16="http://schemas.microsoft.com/office/drawing/2014/main" id="{B3256A49-3D96-4D57-9FBD-4745A19B43E2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タイトル 1">
            <a:extLst>
              <a:ext uri="{FF2B5EF4-FFF2-40B4-BE49-F238E27FC236}">
                <a16:creationId xmlns:a16="http://schemas.microsoft.com/office/drawing/2014/main" id="{AAB19B37-CB11-4B74-8F7D-92BDB0C96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AFEE8BD-FE56-44ED-9A6B-64D51DB53EE8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24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55" grpId="0" animBg="1"/>
      <p:bldP spid="55" grpId="1" animBg="1"/>
      <p:bldP spid="59" grpId="0" animBg="1"/>
      <p:bldP spid="59" grpId="1" animBg="1"/>
      <p:bldP spid="63" grpId="0"/>
      <p:bldP spid="91" grpId="0"/>
      <p:bldP spid="92" grpId="0"/>
      <p:bldP spid="94" grpId="0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7" grpId="2" animBg="1"/>
      <p:bldP spid="97" grpId="3" animBg="1"/>
      <p:bldP spid="98" grpId="0" animBg="1"/>
      <p:bldP spid="98" grpId="1" animBg="1"/>
      <p:bldP spid="98" grpId="2" animBg="1"/>
      <p:bldP spid="98" grpId="3" animBg="1"/>
      <p:bldP spid="99" grpId="0" animBg="1"/>
      <p:bldP spid="99" grpId="1" animBg="1"/>
      <p:bldP spid="99" grpId="2" animBg="1"/>
      <p:bldP spid="99" grpId="3" animBg="1"/>
      <p:bldP spid="100" grpId="0" animBg="1"/>
      <p:bldP spid="100" grpId="1" animBg="1"/>
      <p:bldP spid="100" grpId="2" animBg="1"/>
      <p:bldP spid="100" grpId="3" animBg="1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1" grpId="0" animBg="1"/>
      <p:bldP spid="112" grpId="0" animBg="1"/>
      <p:bldP spid="113" grpId="0" animBg="1"/>
      <p:bldP spid="115" grpId="0"/>
      <p:bldP spid="1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2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964"/>
                <a:ext cx="2320315" cy="441596"/>
              </a:xfrm>
              <a:prstGeom prst="rect">
                <a:avLst/>
              </a:prstGeom>
              <a:blipFill rotWithShape="1">
                <a:blip r:embed="rId2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use proof by induction to prove general statements involving matrix multiplication</a:t>
            </a: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Use mathematical induction to prove that: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More complicated, but the same process!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BASIS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ASSUMPTION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INDUCTIVE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CONCLUSION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2681055" cy="477695"/>
              </a:xfrm>
              <a:prstGeom prst="rect">
                <a:avLst/>
              </a:prstGeom>
              <a:blipFill rotWithShape="1">
                <a:blip r:embed="rId4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124200"/>
                <a:ext cx="1116459" cy="313868"/>
              </a:xfrm>
              <a:prstGeom prst="rect">
                <a:avLst/>
              </a:prstGeom>
              <a:blipFill rotWithShape="1"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4084225" y="1476206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84225" y="1752600"/>
            <a:ext cx="1706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We assumed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114800" y="26670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Using this, we showed that: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5266707" y="2119746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7" name="Group 66"/>
          <p:cNvGrpSpPr/>
          <p:nvPr/>
        </p:nvGrpSpPr>
        <p:grpSpPr>
          <a:xfrm>
            <a:off x="2755776" y="5362852"/>
            <a:ext cx="152400" cy="381000"/>
            <a:chOff x="5257800" y="5715000"/>
            <a:chExt cx="152400" cy="381000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𝑡𝑟𝑢𝑒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133600"/>
                <a:ext cx="1690526" cy="313868"/>
              </a:xfrm>
              <a:prstGeom prst="rect">
                <a:avLst/>
              </a:prstGeom>
              <a:blipFill rotWithShape="1">
                <a:blip r:embed="rId6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114800" y="2971800"/>
                <a:ext cx="2465098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2465098" cy="44345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876800" y="3581400"/>
                <a:ext cx="2519369" cy="462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US" sz="12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9(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+1)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−(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+1)</m:t>
                                </m:r>
                              </m:e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3</m:t>
                                </m:r>
                                <m:d>
                                  <m:d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20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581400"/>
                <a:ext cx="2519369" cy="462434"/>
              </a:xfrm>
              <a:prstGeom prst="rect">
                <a:avLst/>
              </a:prstGeom>
              <a:blipFill rotWithShape="1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257800" y="29718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5257800" y="32004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5867400" y="32004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5867400" y="2971800"/>
            <a:ext cx="609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6248400" y="3810000"/>
            <a:ext cx="990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400800" y="3581400"/>
            <a:ext cx="6858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5257800" y="3581400"/>
            <a:ext cx="990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5334000" y="3810000"/>
            <a:ext cx="7620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5371606" y="2319646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5987144" y="2139537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/>
          <p:cNvSpPr/>
          <p:nvPr/>
        </p:nvSpPr>
        <p:spPr>
          <a:xfrm>
            <a:off x="5890162" y="2315687"/>
            <a:ext cx="160316" cy="172192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/>
          <p:nvPr/>
        </p:nvSpPr>
        <p:spPr>
          <a:xfrm>
            <a:off x="7152904" y="3235036"/>
            <a:ext cx="381000" cy="608133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/>
          <p:cNvSpPr txBox="1"/>
          <p:nvPr/>
        </p:nvSpPr>
        <p:spPr>
          <a:xfrm>
            <a:off x="7315200" y="3039093"/>
            <a:ext cx="1828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Each part of the matrix can be written differently…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(you will see why in a moment!)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114800" y="4267200"/>
            <a:ext cx="47263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you compare this to the original matrix, you can see that all the ‘k’ terms have been replaced with ‘k + 1’ terms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we have shown that if the statement is true for n = k, it will also be true for n = k + 1</a:t>
            </a:r>
          </a:p>
          <a:p>
            <a:pPr marL="171450" indent="-1714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As it was true for n = 1, it is also true for all positive values of k!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5450774" y="3590307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/>
          <p:cNvSpPr/>
          <p:nvPr/>
        </p:nvSpPr>
        <p:spPr>
          <a:xfrm>
            <a:off x="6565076" y="3588328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/>
          <p:cNvSpPr/>
          <p:nvPr/>
        </p:nvSpPr>
        <p:spPr>
          <a:xfrm>
            <a:off x="6420593" y="3800105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/>
          <p:cNvSpPr/>
          <p:nvPr/>
        </p:nvSpPr>
        <p:spPr>
          <a:xfrm>
            <a:off x="5527965" y="3798125"/>
            <a:ext cx="457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8" name="Group 79">
            <a:extLst>
              <a:ext uri="{FF2B5EF4-FFF2-40B4-BE49-F238E27FC236}">
                <a16:creationId xmlns:a16="http://schemas.microsoft.com/office/drawing/2014/main" id="{4A654FE4-EF8E-47F2-B597-59E7C8C3E4B5}"/>
              </a:ext>
            </a:extLst>
          </p:cNvPr>
          <p:cNvGrpSpPr/>
          <p:nvPr/>
        </p:nvGrpSpPr>
        <p:grpSpPr>
          <a:xfrm>
            <a:off x="2626310" y="5054353"/>
            <a:ext cx="152400" cy="381000"/>
            <a:chOff x="5257800" y="5715000"/>
            <a:chExt cx="152400" cy="381000"/>
          </a:xfrm>
        </p:grpSpPr>
        <p:cxnSp>
          <p:nvCxnSpPr>
            <p:cNvPr id="49" name="Straight Connector 80">
              <a:extLst>
                <a:ext uri="{FF2B5EF4-FFF2-40B4-BE49-F238E27FC236}">
                  <a16:creationId xmlns:a16="http://schemas.microsoft.com/office/drawing/2014/main" id="{F8D64ABB-FE61-45F2-8ABC-16313B1CFF8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81">
              <a:extLst>
                <a:ext uri="{FF2B5EF4-FFF2-40B4-BE49-F238E27FC236}">
                  <a16:creationId xmlns:a16="http://schemas.microsoft.com/office/drawing/2014/main" id="{14F8897D-AB19-4D9B-BB55-067C9F625F3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43">
            <a:extLst>
              <a:ext uri="{FF2B5EF4-FFF2-40B4-BE49-F238E27FC236}">
                <a16:creationId xmlns:a16="http://schemas.microsoft.com/office/drawing/2014/main" id="{571548DF-2D38-4FD7-A865-F85ADB72F543}"/>
              </a:ext>
            </a:extLst>
          </p:cNvPr>
          <p:cNvGrpSpPr/>
          <p:nvPr/>
        </p:nvGrpSpPr>
        <p:grpSpPr>
          <a:xfrm>
            <a:off x="2760955" y="4740676"/>
            <a:ext cx="152400" cy="381000"/>
            <a:chOff x="5257800" y="5715000"/>
            <a:chExt cx="152400" cy="381000"/>
          </a:xfrm>
        </p:grpSpPr>
        <p:cxnSp>
          <p:nvCxnSpPr>
            <p:cNvPr id="53" name="Straight Connector 44">
              <a:extLst>
                <a:ext uri="{FF2B5EF4-FFF2-40B4-BE49-F238E27FC236}">
                  <a16:creationId xmlns:a16="http://schemas.microsoft.com/office/drawing/2014/main" id="{5750D77F-CE54-40CE-85C3-9A1EC80F6E8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45">
              <a:extLst>
                <a:ext uri="{FF2B5EF4-FFF2-40B4-BE49-F238E27FC236}">
                  <a16:creationId xmlns:a16="http://schemas.microsoft.com/office/drawing/2014/main" id="{BF6BE783-FD71-4AEA-9DF5-7C9090E332B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26">
            <a:extLst>
              <a:ext uri="{FF2B5EF4-FFF2-40B4-BE49-F238E27FC236}">
                <a16:creationId xmlns:a16="http://schemas.microsoft.com/office/drawing/2014/main" id="{D3D7FA69-11DF-4E55-A27B-C3187726C03A}"/>
              </a:ext>
            </a:extLst>
          </p:cNvPr>
          <p:cNvGrpSpPr/>
          <p:nvPr/>
        </p:nvGrpSpPr>
        <p:grpSpPr>
          <a:xfrm>
            <a:off x="2437810" y="4457569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27">
              <a:extLst>
                <a:ext uri="{FF2B5EF4-FFF2-40B4-BE49-F238E27FC236}">
                  <a16:creationId xmlns:a16="http://schemas.microsoft.com/office/drawing/2014/main" id="{79B0C835-4935-41CA-9990-9D79B16B4B3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8">
              <a:extLst>
                <a:ext uri="{FF2B5EF4-FFF2-40B4-BE49-F238E27FC236}">
                  <a16:creationId xmlns:a16="http://schemas.microsoft.com/office/drawing/2014/main" id="{209C728B-4683-40E3-9393-14096D5E30E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タイトル 1">
            <a:extLst>
              <a:ext uri="{FF2B5EF4-FFF2-40B4-BE49-F238E27FC236}">
                <a16:creationId xmlns:a16="http://schemas.microsoft.com/office/drawing/2014/main" id="{3CC66AF7-05B2-4BB3-AA1E-3BA6EDACC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E29AEA2-ADF9-4E80-986F-63D70D2BEFB7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13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51" grpId="0"/>
      <p:bldP spid="54" grpId="0"/>
      <p:bldP spid="56" grpId="0"/>
      <p:bldP spid="64" grpId="0" animBg="1"/>
      <p:bldP spid="64" grpId="1" animBg="1"/>
      <p:bldP spid="71" grpId="0"/>
      <p:bldP spid="72" grpId="0"/>
      <p:bldP spid="73" grpId="0"/>
      <p:bldP spid="4" grpId="0" animBg="1"/>
      <p:bldP spid="4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3" grpId="0" animBg="1"/>
      <p:bldP spid="83" grpId="1" animBg="1"/>
      <p:bldP spid="84" grpId="0" animBg="1"/>
      <p:bldP spid="84" grpId="1" animBg="1"/>
      <p:bldP spid="90" grpId="0" animBg="1"/>
      <p:bldP spid="90" grpId="1" animBg="1"/>
      <p:bldP spid="93" grpId="0" animBg="1"/>
      <p:bldP spid="93" grpId="1" animBg="1"/>
      <p:bldP spid="110" grpId="0" animBg="1"/>
      <p:bldP spid="117" grpId="0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868090-9BD6-4694-8D82-E5A433383E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529AB1-E0AD-4658-A8BA-02197F341E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C1F4B3-83DE-4160-A0D7-40A528F03B9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2319</Words>
  <Application>Microsoft Office PowerPoint</Application>
  <PresentationFormat>On-screen Show (4:3)</PresentationFormat>
  <Paragraphs>250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87</cp:revision>
  <dcterms:created xsi:type="dcterms:W3CDTF">2017-08-14T15:35:38Z</dcterms:created>
  <dcterms:modified xsi:type="dcterms:W3CDTF">2021-08-27T07:11:32Z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