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99"/>
    <a:srgbClr val="FF3300"/>
    <a:srgbClr val="CCCCFF"/>
    <a:srgbClr val="A50021"/>
    <a:srgbClr val="FFFFCC"/>
    <a:srgbClr val="CC00CC"/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9.png"/><Relationship Id="rId7" Type="http://schemas.openxmlformats.org/officeDocument/2006/relationships/image" Target="../media/image138.png"/><Relationship Id="rId12" Type="http://schemas.openxmlformats.org/officeDocument/2006/relationships/image" Target="../media/image143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42.png"/><Relationship Id="rId5" Type="http://schemas.openxmlformats.org/officeDocument/2006/relationships/image" Target="../media/image129.png"/><Relationship Id="rId10" Type="http://schemas.openxmlformats.org/officeDocument/2006/relationships/image" Target="../media/image141.png"/><Relationship Id="rId4" Type="http://schemas.openxmlformats.org/officeDocument/2006/relationships/image" Target="../media/image137.png"/><Relationship Id="rId9" Type="http://schemas.openxmlformats.org/officeDocument/2006/relationships/image" Target="../media/image14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0.png"/><Relationship Id="rId5" Type="http://schemas.openxmlformats.org/officeDocument/2006/relationships/image" Target="../media/image89.png"/><Relationship Id="rId4" Type="http://schemas.openxmlformats.org/officeDocument/2006/relationships/image" Target="../media/image8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7" Type="http://schemas.openxmlformats.org/officeDocument/2006/relationships/image" Target="../media/image94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.png"/><Relationship Id="rId9" Type="http://schemas.openxmlformats.org/officeDocument/2006/relationships/image" Target="../media/image9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7" Type="http://schemas.openxmlformats.org/officeDocument/2006/relationships/image" Target="../media/image87.png"/><Relationship Id="rId12" Type="http://schemas.openxmlformats.org/officeDocument/2006/relationships/image" Target="../media/image105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9.png"/><Relationship Id="rId11" Type="http://schemas.openxmlformats.org/officeDocument/2006/relationships/image" Target="../media/image104.png"/><Relationship Id="rId5" Type="http://schemas.openxmlformats.org/officeDocument/2006/relationships/image" Target="../media/image98.png"/><Relationship Id="rId10" Type="http://schemas.openxmlformats.org/officeDocument/2006/relationships/image" Target="../media/image103.png"/><Relationship Id="rId4" Type="http://schemas.openxmlformats.org/officeDocument/2006/relationships/image" Target="../media/image97.png"/><Relationship Id="rId9" Type="http://schemas.openxmlformats.org/officeDocument/2006/relationships/image" Target="../media/image10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9.png"/><Relationship Id="rId5" Type="http://schemas.openxmlformats.org/officeDocument/2006/relationships/image" Target="../media/image108.png"/><Relationship Id="rId4" Type="http://schemas.openxmlformats.org/officeDocument/2006/relationships/image" Target="../media/image10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3.png"/><Relationship Id="rId7" Type="http://schemas.openxmlformats.org/officeDocument/2006/relationships/image" Target="../media/image112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5" Type="http://schemas.openxmlformats.org/officeDocument/2006/relationships/image" Target="../media/image110.png"/><Relationship Id="rId4" Type="http://schemas.openxmlformats.org/officeDocument/2006/relationships/image" Target="../media/image8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123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2" Type="http://schemas.openxmlformats.org/officeDocument/2006/relationships/image" Target="../media/image1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Relationship Id="rId14" Type="http://schemas.openxmlformats.org/officeDocument/2006/relationships/image" Target="../media/image12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8.png"/><Relationship Id="rId5" Type="http://schemas.openxmlformats.org/officeDocument/2006/relationships/image" Target="../media/image127.png"/><Relationship Id="rId4" Type="http://schemas.openxmlformats.org/officeDocument/2006/relationships/image" Target="../media/image1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png"/><Relationship Id="rId7" Type="http://schemas.openxmlformats.org/officeDocument/2006/relationships/image" Target="../media/image132.png"/><Relationship Id="rId2" Type="http://schemas.openxmlformats.org/officeDocument/2006/relationships/image" Target="../media/image1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1.png"/><Relationship Id="rId11" Type="http://schemas.openxmlformats.org/officeDocument/2006/relationships/image" Target="../media/image136.png"/><Relationship Id="rId5" Type="http://schemas.openxmlformats.org/officeDocument/2006/relationships/image" Target="../media/image130.png"/><Relationship Id="rId10" Type="http://schemas.openxmlformats.org/officeDocument/2006/relationships/image" Target="../media/image135.png"/><Relationship Id="rId4" Type="http://schemas.openxmlformats.org/officeDocument/2006/relationships/image" Target="../media/image129.png"/><Relationship Id="rId9" Type="http://schemas.openxmlformats.org/officeDocument/2006/relationships/image" Target="../media/image1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8B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229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3810000" y="1447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100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867400" y="2057400"/>
                <a:ext cx="274947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</a:rPr>
                        <m:t>+ 144(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057400"/>
                <a:ext cx="2749471" cy="280333"/>
              </a:xfrm>
              <a:prstGeom prst="rect">
                <a:avLst/>
              </a:prstGeom>
              <a:blipFill rotWithShape="1">
                <a:blip r:embed="rId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10000" y="2057400"/>
                <a:ext cx="17658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765804" cy="280333"/>
              </a:xfrm>
              <a:prstGeom prst="rect">
                <a:avLst/>
              </a:prstGeom>
              <a:blipFill rotWithShape="1">
                <a:blip r:embed="rId5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657600" y="2362200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10000" y="27432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7432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05400" y="2743200"/>
                <a:ext cx="211615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i="1">
                              <a:latin typeface="Cambria Math"/>
                            </a:rPr>
                            <m:t>11(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sz="1200" i="1">
                              <a:latin typeface="Cambria Math"/>
                            </a:rPr>
                            <m:t>+ 144(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743200"/>
                <a:ext cx="2116156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010400" y="2743200"/>
                <a:ext cx="151503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743200"/>
                <a:ext cx="1515030" cy="2803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10000" y="32004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004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5105400" y="3200400"/>
                <a:ext cx="197316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>
                          <a:latin typeface="Cambria Math"/>
                        </a:rPr>
                        <m:t>10(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1200" i="1">
                          <a:latin typeface="Cambria Math"/>
                        </a:rPr>
                        <m:t>+ 143(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1973169" cy="280333"/>
              </a:xfrm>
              <a:prstGeom prst="rect">
                <a:avLst/>
              </a:prstGeom>
              <a:blipFill rotWithShape="1">
                <a:blip r:embed="rId9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10000" y="36576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6576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105400" y="3636335"/>
                <a:ext cx="2945230" cy="300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10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11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</m:sup>
                          </m:sSup>
                        </m:e>
                      </m:d>
                      <m:r>
                        <a:rPr lang="en-US" sz="1200" i="1">
                          <a:latin typeface="Cambria Math"/>
                        </a:rPr>
                        <m:t>+ 1</m:t>
                      </m:r>
                      <m:r>
                        <a:rPr lang="en-US" sz="1200" b="0" i="1" smtClean="0">
                          <a:latin typeface="Cambria Math"/>
                        </a:rPr>
                        <m:t>0</m:t>
                      </m:r>
                      <m:d>
                        <m:dPr>
                          <m:ctrlPr>
                            <a:rPr lang="en-US" sz="12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+133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12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636335"/>
                <a:ext cx="2945230" cy="30078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810000" y="4114800"/>
                <a:ext cx="2990178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=10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+133(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14800"/>
                <a:ext cx="2990178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267200" y="4572000"/>
                <a:ext cx="25908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+133(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572000"/>
                <a:ext cx="2590800" cy="280333"/>
              </a:xfrm>
              <a:prstGeom prst="rect">
                <a:avLst/>
              </a:prstGeom>
              <a:blipFill rotWithShape="1">
                <a:blip r:embed="rId12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8305800" y="2895600"/>
            <a:ext cx="381000" cy="3810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8458200" y="28956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77724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8077200" y="3352800"/>
            <a:ext cx="106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Split the 143 into 2 parts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77724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8070112" y="3733800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2 terms are just 10 lots of f(k)</a:t>
            </a:r>
            <a:endParaRPr lang="en-GB" sz="105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6553200" y="4267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858000" y="4343400"/>
            <a:ext cx="762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05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755777" y="5322163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604437" y="5029200"/>
            <a:ext cx="5234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   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f(k) is divisible by 133, so is 11f(k)</a:t>
            </a: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133(12</a:t>
            </a:r>
            <a:r>
              <a:rPr lang="en-US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2k-1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) is divisible by 133</a:t>
            </a: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Therefore f(k+1) will also be divisible by 133</a:t>
            </a:r>
          </a:p>
          <a:p>
            <a:pPr marL="285750" indent="-2857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As f(1) was divisible by 133, the statement is therefore true!</a:t>
            </a:r>
          </a:p>
          <a:p>
            <a:pPr marL="285750" indent="-285750">
              <a:buFont typeface="Wingdings"/>
              <a:buChar char="à"/>
            </a:pPr>
            <a:endParaRPr lang="en-US" sz="1200" dirty="0">
              <a:solidFill>
                <a:srgbClr val="FF0000"/>
              </a:solidFill>
              <a:latin typeface="Comic Sans MS" pitchFamily="66" charset="0"/>
              <a:sym typeface="Wingdings" pitchFamily="2" charset="2"/>
            </a:endParaRPr>
          </a:p>
          <a:p>
            <a:pPr marL="285750" indent="-285750">
              <a:buFont typeface="Wingdings"/>
              <a:buChar char="à"/>
            </a:pP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you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practise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enough so you can spot how and when to manipulate in this way!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805343" y="5630662"/>
            <a:ext cx="152400" cy="381000"/>
            <a:chOff x="5257800" y="5715000"/>
            <a:chExt cx="152400" cy="381000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4419600" y="2057400"/>
            <a:ext cx="1066800" cy="25967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5181600" y="3657600"/>
            <a:ext cx="17526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5" name="Group 18">
            <a:extLst>
              <a:ext uri="{FF2B5EF4-FFF2-40B4-BE49-F238E27FC236}">
                <a16:creationId xmlns:a16="http://schemas.microsoft.com/office/drawing/2014/main" id="{9B6D6B5C-43EE-4753-9B0B-924559D7A6CD}"/>
              </a:ext>
            </a:extLst>
          </p:cNvPr>
          <p:cNvGrpSpPr/>
          <p:nvPr/>
        </p:nvGrpSpPr>
        <p:grpSpPr>
          <a:xfrm>
            <a:off x="2734323" y="5008486"/>
            <a:ext cx="152400" cy="381000"/>
            <a:chOff x="5257800" y="5715000"/>
            <a:chExt cx="152400" cy="381000"/>
          </a:xfrm>
        </p:grpSpPr>
        <p:cxnSp>
          <p:nvCxnSpPr>
            <p:cNvPr id="67" name="Straight Connector 19">
              <a:extLst>
                <a:ext uri="{FF2B5EF4-FFF2-40B4-BE49-F238E27FC236}">
                  <a16:creationId xmlns:a16="http://schemas.microsoft.com/office/drawing/2014/main" id="{9176DBD1-6F13-4141-982F-680C40FDA69E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0">
              <a:extLst>
                <a:ext uri="{FF2B5EF4-FFF2-40B4-BE49-F238E27FC236}">
                  <a16:creationId xmlns:a16="http://schemas.microsoft.com/office/drawing/2014/main" id="{CB5F0911-B487-4E8F-8DF8-630331729A9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67">
            <a:extLst>
              <a:ext uri="{FF2B5EF4-FFF2-40B4-BE49-F238E27FC236}">
                <a16:creationId xmlns:a16="http://schemas.microsoft.com/office/drawing/2014/main" id="{D2EA5E4B-C84C-4398-B9D2-E1DE5123CE59}"/>
              </a:ext>
            </a:extLst>
          </p:cNvPr>
          <p:cNvGrpSpPr/>
          <p:nvPr/>
        </p:nvGrpSpPr>
        <p:grpSpPr>
          <a:xfrm>
            <a:off x="2456156" y="4682231"/>
            <a:ext cx="152400" cy="381000"/>
            <a:chOff x="5257800" y="5715000"/>
            <a:chExt cx="152400" cy="381000"/>
          </a:xfrm>
        </p:grpSpPr>
        <p:cxnSp>
          <p:nvCxnSpPr>
            <p:cNvPr id="77" name="Straight Connector 68">
              <a:extLst>
                <a:ext uri="{FF2B5EF4-FFF2-40B4-BE49-F238E27FC236}">
                  <a16:creationId xmlns:a16="http://schemas.microsoft.com/office/drawing/2014/main" id="{F0931E59-F86F-4C53-9D27-B71E77F2153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69">
              <a:extLst>
                <a:ext uri="{FF2B5EF4-FFF2-40B4-BE49-F238E27FC236}">
                  <a16:creationId xmlns:a16="http://schemas.microsoft.com/office/drawing/2014/main" id="{C9EDE9A8-AAA7-4595-90C5-B767A2FF9AD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タイトル 1">
            <a:extLst>
              <a:ext uri="{FF2B5EF4-FFF2-40B4-BE49-F238E27FC236}">
                <a16:creationId xmlns:a16="http://schemas.microsoft.com/office/drawing/2014/main" id="{88E3E566-9B82-485B-A81D-8B89BCC8F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417BB0E5-C216-4344-B144-B1926E02D55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82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6" grpId="0"/>
      <p:bldP spid="47" grpId="0"/>
      <p:bldP spid="48" grpId="0"/>
      <p:bldP spid="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 animBg="1"/>
      <p:bldP spid="63" grpId="0"/>
      <p:bldP spid="10" grpId="0" animBg="1"/>
      <p:bldP spid="10" grpId="1" animBg="1"/>
      <p:bldP spid="75" grpId="0" animBg="1"/>
      <p:bldP spid="7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7546" y="2133600"/>
                <a:ext cx="1501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50105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42051" y="2593777"/>
                <a:ext cx="1591910" cy="316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2(1)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2051" y="2593777"/>
                <a:ext cx="1591910" cy="316690"/>
              </a:xfrm>
              <a:prstGeom prst="rect">
                <a:avLst/>
              </a:prstGeom>
              <a:blipFill rotWithShape="1">
                <a:blip r:embed="rId5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35729" y="3049651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729" y="3049651"/>
                <a:ext cx="608052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5515401" y="2286961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829300" y="238104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5515401" y="2752122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873655" y="2846202"/>
            <a:ext cx="952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42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20 is divisible by 4,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41690" y="4113128"/>
            <a:ext cx="152400" cy="381000"/>
            <a:chOff x="5257800" y="5715000"/>
            <a:chExt cx="152400" cy="3810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タイトル 1">
            <a:extLst>
              <a:ext uri="{FF2B5EF4-FFF2-40B4-BE49-F238E27FC236}">
                <a16:creationId xmlns:a16="http://schemas.microsoft.com/office/drawing/2014/main" id="{9A7324A3-902D-40FE-A957-4DD4EFDA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838ABC8-363A-4FE7-8796-8FFBBB8C7C6C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42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 animBg="1"/>
      <p:bldP spid="13" grpId="0"/>
      <p:bldP spid="14" grpId="0" animBg="1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37546" y="2133600"/>
                <a:ext cx="1495218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495218" cy="311560"/>
              </a:xfrm>
              <a:prstGeom prst="rect">
                <a:avLst/>
              </a:prstGeom>
              <a:blipFill rotWithShape="1">
                <a:blip r:embed="rId4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70648" y="2124935"/>
                <a:ext cx="2378087" cy="3138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𝑖𝑠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𝑑𝑖𝑣𝑖𝑠𝑖𝑏𝑙𝑒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𝑏𝑦</m:t>
                      </m:r>
                      <m:r>
                        <a:rPr lang="en-US" sz="1400" b="0" i="1" smtClean="0">
                          <a:latin typeface="Cambria Math"/>
                        </a:rPr>
                        <m:t> 4 </m:t>
                      </m:r>
                      <m:r>
                        <a:rPr lang="en-US" sz="1400" b="0" i="1" smtClean="0">
                          <a:latin typeface="Cambria Math"/>
                        </a:rPr>
                        <m:t>𝑓𝑜𝑟</m:t>
                      </m:r>
                      <m:r>
                        <a:rPr lang="en-US" sz="1400" b="0" i="1" smtClean="0">
                          <a:latin typeface="Cambria Math"/>
                        </a:rPr>
                        <m:t> 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400"/>
                            <m:t>ℤ</m:t>
                          </m:r>
                        </m:e>
                        <m:sup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0648" y="2124935"/>
                <a:ext cx="2378087" cy="313868"/>
              </a:xfrm>
              <a:prstGeom prst="rect">
                <a:avLst/>
              </a:prstGeom>
              <a:blipFill rotWithShape="1">
                <a:blip r:embed="rId5"/>
                <a:stretch>
                  <a:fillRect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137546" y="259381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37546" y="289861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91000" y="3276600"/>
                <a:ext cx="2087943" cy="3166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2087943" cy="316690"/>
              </a:xfrm>
              <a:prstGeom prst="rect">
                <a:avLst/>
              </a:prstGeom>
              <a:blipFill rotWithShape="1"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2769424" y="4397952"/>
            <a:ext cx="152400" cy="381000"/>
            <a:chOff x="5257800" y="5715000"/>
            <a:chExt cx="152400" cy="3810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14800" y="3733800"/>
                <a:ext cx="2133600" cy="316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733800"/>
                <a:ext cx="2133600" cy="316690"/>
              </a:xfrm>
              <a:prstGeom prst="rect">
                <a:avLst/>
              </a:prstGeom>
              <a:blipFill rotWithShape="1"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91000" y="4191000"/>
                <a:ext cx="2199192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191000"/>
                <a:ext cx="2199192" cy="311560"/>
              </a:xfrm>
              <a:prstGeom prst="rect">
                <a:avLst/>
              </a:prstGeom>
              <a:blipFill rotWithShape="1"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1000" y="4648200"/>
                <a:ext cx="205588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9(3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648200"/>
                <a:ext cx="2055884" cy="311560"/>
              </a:xfrm>
              <a:prstGeom prst="rect">
                <a:avLst/>
              </a:prstGeom>
              <a:blipFill rotWithShape="1"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400800" y="3429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553200" y="34290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781800" y="38862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2k+2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x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(adding powers when multiplying)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6400800" y="3886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6400800" y="4343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705600" y="434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 we have 9 lots of 3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114800" y="541020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At this point we will combine the expressions for f(k) and f(k + 1) in order to prove that the statement is always divisible by 4</a:t>
            </a:r>
            <a:endParaRPr lang="en-GB" sz="16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8" name="Group 16">
            <a:extLst>
              <a:ext uri="{FF2B5EF4-FFF2-40B4-BE49-F238E27FC236}">
                <a16:creationId xmlns:a16="http://schemas.microsoft.com/office/drawing/2014/main" id="{B97A4930-3477-41C7-983D-BE2FCBA6C3A6}"/>
              </a:ext>
            </a:extLst>
          </p:cNvPr>
          <p:cNvGrpSpPr/>
          <p:nvPr/>
        </p:nvGrpSpPr>
        <p:grpSpPr>
          <a:xfrm>
            <a:off x="2441690" y="4113128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17">
              <a:extLst>
                <a:ext uri="{FF2B5EF4-FFF2-40B4-BE49-F238E27FC236}">
                  <a16:creationId xmlns:a16="http://schemas.microsoft.com/office/drawing/2014/main" id="{C22C45A2-6A69-45AB-AFB1-6253A5CF2113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18">
              <a:extLst>
                <a:ext uri="{FF2B5EF4-FFF2-40B4-BE49-F238E27FC236}">
                  <a16:creationId xmlns:a16="http://schemas.microsoft.com/office/drawing/2014/main" id="{474B1023-05F4-4B22-8FEB-3877B653214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66D16A8C-681B-45B4-B37D-811235315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3A08421-476B-4EDF-B8B6-D42DCA88C4A6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1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0" grpId="0"/>
      <p:bldP spid="21" grpId="0"/>
      <p:bldP spid="22" grpId="0"/>
      <p:bldP spid="23" grpId="0"/>
      <p:bldP spid="28" grpId="0"/>
      <p:bldP spid="29" grpId="0"/>
      <p:bldP spid="30" grpId="0"/>
      <p:bldP spid="31" grpId="0" animBg="1"/>
      <p:bldP spid="32" grpId="0"/>
      <p:bldP spid="33" grpId="0"/>
      <p:bldP spid="34" grpId="0" animBg="1"/>
      <p:bldP spid="35" grpId="0" animBg="1"/>
      <p:bldP spid="36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3</a:t>
                </a:r>
                <a:r>
                  <a:rPr lang="en-US" sz="1400" baseline="30000" dirty="0">
                    <a:latin typeface="Comic Sans MS" pitchFamily="66" charset="0"/>
                  </a:rPr>
                  <a:t>2n</a:t>
                </a:r>
                <a:r>
                  <a:rPr lang="en-US" sz="1400" dirty="0">
                    <a:latin typeface="Comic Sans MS" pitchFamily="66" charset="0"/>
                  </a:rPr>
                  <a:t> + 11 is divisible by 4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You follow the same steps as before!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14800" y="2209800"/>
                <a:ext cx="1495218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209800"/>
                <a:ext cx="1495218" cy="311560"/>
              </a:xfrm>
              <a:prstGeom prst="rect">
                <a:avLst/>
              </a:prstGeom>
              <a:blipFill rotWithShape="1"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114800" y="15240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14800" y="182880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943600" y="2209800"/>
                <a:ext cx="205588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9(3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)+11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209800"/>
                <a:ext cx="2055884" cy="311560"/>
              </a:xfrm>
              <a:prstGeom prst="rect">
                <a:avLst/>
              </a:prstGeom>
              <a:blipFill rotWithShape="1"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114800" y="3124200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1652567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638800" y="3124200"/>
                <a:ext cx="2308902" cy="335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9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𝑘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+11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+11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124200"/>
                <a:ext cx="2308902" cy="3354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14800" y="3657600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1652567" cy="307777"/>
              </a:xfrm>
              <a:prstGeom prst="rect">
                <a:avLst/>
              </a:prstGeom>
              <a:blipFill rotWithShape="1"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38800" y="3657600"/>
                <a:ext cx="736164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8(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657600"/>
                <a:ext cx="736164" cy="311560"/>
              </a:xfrm>
              <a:prstGeom prst="rect">
                <a:avLst/>
              </a:prstGeom>
              <a:blipFill rotWithShape="1">
                <a:blip r:embed="rId9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4191000"/>
                <a:ext cx="16525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𝑘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652567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638800" y="4191000"/>
                <a:ext cx="1001300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191000"/>
                <a:ext cx="1001300" cy="311560"/>
              </a:xfrm>
              <a:prstGeom prst="rect">
                <a:avLst/>
              </a:prstGeom>
              <a:blipFill rotWithShape="1">
                <a:blip r:embed="rId10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648200" y="4724400"/>
                <a:ext cx="11575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724400"/>
                <a:ext cx="1157586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638800" y="4724400"/>
                <a:ext cx="1694246" cy="3115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 + 4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0"/>
                <a:ext cx="1694246" cy="311560"/>
              </a:xfrm>
              <a:prstGeom prst="rect">
                <a:avLst/>
              </a:prstGeom>
              <a:blipFill rotWithShape="1">
                <a:blip r:embed="rId12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Arc 45"/>
          <p:cNvSpPr/>
          <p:nvPr/>
        </p:nvSpPr>
        <p:spPr>
          <a:xfrm>
            <a:off x="76962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3962400" y="25908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4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924800" y="32766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 on the right side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6553200" y="3886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7162800" y="4419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6934200" y="3886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4 as a factor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315200" y="4495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352800" y="5105400"/>
            <a:ext cx="548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shows that f(k + 1) is just f(k) with an expression added 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We assumed f(k) was divisible by 4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expression to be added is divisible by 4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the answer must be divisible by 4, if f(k) is!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first case (n = 1) was divisible by 4, the statement must be true!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2652943" y="4734017"/>
            <a:ext cx="152400" cy="381000"/>
            <a:chOff x="5257800" y="5715000"/>
            <a:chExt cx="152400" cy="381000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805343" y="5038817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2590800" y="54864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61" name="Group 24">
            <a:extLst>
              <a:ext uri="{FF2B5EF4-FFF2-40B4-BE49-F238E27FC236}">
                <a16:creationId xmlns:a16="http://schemas.microsoft.com/office/drawing/2014/main" id="{20F58CB4-452F-49B6-A77C-17F2DB7F912C}"/>
              </a:ext>
            </a:extLst>
          </p:cNvPr>
          <p:cNvGrpSpPr/>
          <p:nvPr/>
        </p:nvGrpSpPr>
        <p:grpSpPr>
          <a:xfrm>
            <a:off x="2769424" y="4397952"/>
            <a:ext cx="152400" cy="381000"/>
            <a:chOff x="5257800" y="5715000"/>
            <a:chExt cx="152400" cy="381000"/>
          </a:xfrm>
        </p:grpSpPr>
        <p:cxnSp>
          <p:nvCxnSpPr>
            <p:cNvPr id="62" name="Straight Connector 25">
              <a:extLst>
                <a:ext uri="{FF2B5EF4-FFF2-40B4-BE49-F238E27FC236}">
                  <a16:creationId xmlns:a16="http://schemas.microsoft.com/office/drawing/2014/main" id="{1CAD6CDD-2C94-4738-AEB6-0AA50BADF19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6">
              <a:extLst>
                <a:ext uri="{FF2B5EF4-FFF2-40B4-BE49-F238E27FC236}">
                  <a16:creationId xmlns:a16="http://schemas.microsoft.com/office/drawing/2014/main" id="{3E376E55-74F9-4645-B691-CE4A42E5CC73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16">
            <a:extLst>
              <a:ext uri="{FF2B5EF4-FFF2-40B4-BE49-F238E27FC236}">
                <a16:creationId xmlns:a16="http://schemas.microsoft.com/office/drawing/2014/main" id="{5119D077-45C0-4650-9791-FD40A933A565}"/>
              </a:ext>
            </a:extLst>
          </p:cNvPr>
          <p:cNvGrpSpPr/>
          <p:nvPr/>
        </p:nvGrpSpPr>
        <p:grpSpPr>
          <a:xfrm>
            <a:off x="2441690" y="4113128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17">
              <a:extLst>
                <a:ext uri="{FF2B5EF4-FFF2-40B4-BE49-F238E27FC236}">
                  <a16:creationId xmlns:a16="http://schemas.microsoft.com/office/drawing/2014/main" id="{4A055F46-DCDE-4C68-9591-39C001E326D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18">
              <a:extLst>
                <a:ext uri="{FF2B5EF4-FFF2-40B4-BE49-F238E27FC236}">
                  <a16:creationId xmlns:a16="http://schemas.microsoft.com/office/drawing/2014/main" id="{A0676D3C-CC68-44BE-97C3-9C53653312F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A7819BDC-AD66-41BF-9393-6596B91FA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3312EFF-5F59-4EE8-8322-D4B46A83EBA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46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/>
      <p:bldP spid="48" grpId="0"/>
      <p:bldP spid="49" grpId="0" animBg="1"/>
      <p:bldP spid="50" grpId="0" animBg="1"/>
      <p:bldP spid="51" grpId="0"/>
      <p:bldP spid="52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411767" y="3459332"/>
            <a:ext cx="152400" cy="381000"/>
            <a:chOff x="5257800" y="5715000"/>
            <a:chExt cx="152400" cy="381000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137546" y="2133600"/>
                <a:ext cx="17402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−7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740220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Arc 65"/>
          <p:cNvSpPr/>
          <p:nvPr/>
        </p:nvSpPr>
        <p:spPr>
          <a:xfrm>
            <a:off x="5782101" y="2268120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6096000" y="2362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14800" y="2590800"/>
                <a:ext cx="19365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−7(1)+9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90800"/>
                <a:ext cx="1936556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51131" y="3048000"/>
                <a:ext cx="66106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131" y="3048000"/>
                <a:ext cx="661065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5808377" y="2751596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5980387" y="286144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142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3 is divisible by 3,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7030C5BD-744E-446F-B0EB-C23D06CCC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9DA0D5B-66E6-454B-A905-978D29238D3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84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5" grpId="0"/>
      <p:bldP spid="66" grpId="0" animBg="1"/>
      <p:bldP spid="67" grpId="0"/>
      <p:bldP spid="68" grpId="0"/>
      <p:bldP spid="69" grpId="0"/>
      <p:bldP spid="70" grpId="0" animBg="1"/>
      <p:bldP spid="71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137546" y="2133600"/>
                <a:ext cx="15190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1519006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638800" y="2133600"/>
                <a:ext cx="2063385" cy="28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𝑖𝑠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𝑑𝑖𝑣𝑖𝑠𝑖𝑏𝑙𝑒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𝑏𝑦</m:t>
                      </m:r>
                      <m:r>
                        <a:rPr lang="en-US" sz="1200" b="0" i="1" smtClean="0">
                          <a:latin typeface="Cambria Math"/>
                        </a:rPr>
                        <m:t> 3 </m:t>
                      </m:r>
                      <m:r>
                        <a:rPr lang="en-US" sz="1200" b="0" i="1" smtClean="0">
                          <a:latin typeface="Cambria Math"/>
                        </a:rPr>
                        <m:t>𝑓𝑜𝑟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200"/>
                            <m:t>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2133600"/>
                <a:ext cx="2063385" cy="282257"/>
              </a:xfrm>
              <a:prstGeom prst="rect">
                <a:avLst/>
              </a:prstGeom>
              <a:blipFill rotWithShape="1">
                <a:blip r:embed="rId5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37546" y="259381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37546" y="289861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2759323" y="3754693"/>
            <a:ext cx="152400" cy="381000"/>
            <a:chOff x="5257800" y="5715000"/>
            <a:chExt cx="152400" cy="381000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14800" y="3200400"/>
                <a:ext cx="251030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−7(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+1)+9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200400"/>
                <a:ext cx="2510303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14800" y="3657600"/>
                <a:ext cx="3116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+1−7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−7+9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3116686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4800" y="4114800"/>
                <a:ext cx="228678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−4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14800"/>
                <a:ext cx="2286780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7010400" y="33528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315200" y="3352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out the brackets 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70104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391400" y="3886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 terms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30" name="Group 61">
            <a:extLst>
              <a:ext uri="{FF2B5EF4-FFF2-40B4-BE49-F238E27FC236}">
                <a16:creationId xmlns:a16="http://schemas.microsoft.com/office/drawing/2014/main" id="{D0DBE575-7A2B-442E-87F3-6D307DE8FA69}"/>
              </a:ext>
            </a:extLst>
          </p:cNvPr>
          <p:cNvGrpSpPr/>
          <p:nvPr/>
        </p:nvGrpSpPr>
        <p:grpSpPr>
          <a:xfrm>
            <a:off x="2411767" y="3459332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62">
              <a:extLst>
                <a:ext uri="{FF2B5EF4-FFF2-40B4-BE49-F238E27FC236}">
                  <a16:creationId xmlns:a16="http://schemas.microsoft.com/office/drawing/2014/main" id="{066E7522-5783-4DE1-8445-E6678C78EBC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63">
              <a:extLst>
                <a:ext uri="{FF2B5EF4-FFF2-40B4-BE49-F238E27FC236}">
                  <a16:creationId xmlns:a16="http://schemas.microsoft.com/office/drawing/2014/main" id="{6638C844-5E0A-4C97-A1A7-B36C8784B42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タイトル 1">
            <a:extLst>
              <a:ext uri="{FF2B5EF4-FFF2-40B4-BE49-F238E27FC236}">
                <a16:creationId xmlns:a16="http://schemas.microsoft.com/office/drawing/2014/main" id="{D62B572A-72E5-4D3C-BA5F-79B0515B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5B0437D-9C53-4C84-9ACF-88CAF6012CA6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83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18" grpId="0"/>
      <p:bldP spid="28" grpId="0"/>
      <p:bldP spid="29" grpId="0"/>
      <p:bldP spid="31" grpId="0" animBg="1"/>
      <p:bldP spid="32" grpId="0"/>
      <p:bldP spid="33" grpId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‘n</a:t>
                </a:r>
                <a:r>
                  <a:rPr lang="en-US" sz="1400" baseline="30000" dirty="0">
                    <a:latin typeface="Comic Sans MS" pitchFamily="66" charset="0"/>
                  </a:rPr>
                  <a:t>3</a:t>
                </a:r>
                <a:r>
                  <a:rPr lang="en-US" sz="1400" dirty="0">
                    <a:latin typeface="Comic Sans MS" pitchFamily="66" charset="0"/>
                  </a:rPr>
                  <a:t> – 7n + 9’ is divisible by 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14800" y="15240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1828800"/>
            <a:ext cx="45632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477000" y="2133600"/>
                <a:ext cx="22210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−4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133600"/>
                <a:ext cx="2221057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14800" y="2133600"/>
                <a:ext cx="151900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−7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133600"/>
                <a:ext cx="1519006" cy="276999"/>
              </a:xfrm>
              <a:prstGeom prst="rect">
                <a:avLst/>
              </a:prstGeom>
              <a:blipFill rotWithShape="1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3962400" y="2438400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Subtract f(k) from f(k + 1), using the expressions above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14800" y="28956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8956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10200" y="2895600"/>
                <a:ext cx="16077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i="1">
                              <a:latin typeface="Cambria Math"/>
                            </a:rPr>
                            <m:t>−4</m:t>
                          </m:r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  <m:r>
                            <a:rPr lang="en-US" sz="1200" i="1">
                              <a:latin typeface="Cambria Math"/>
                            </a:rPr>
                            <m:t>+3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0"/>
                <a:ext cx="1607748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858000" y="2895600"/>
                <a:ext cx="12953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−7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+9</m:t>
                          </m:r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895600"/>
                <a:ext cx="1295399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114800" y="33528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3528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10200" y="3352800"/>
                <a:ext cx="1444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+3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i="1">
                          <a:latin typeface="Cambria Math"/>
                        </a:rPr>
                        <m:t>−4</m:t>
                      </m:r>
                      <m:r>
                        <a:rPr lang="en-US" sz="1200" i="1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352800"/>
                <a:ext cx="1444754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629400" y="3352800"/>
                <a:ext cx="12953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+7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352800"/>
                <a:ext cx="1295399" cy="27699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14800" y="38100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100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410200" y="3810000"/>
                <a:ext cx="1096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+3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810000"/>
                <a:ext cx="1096390" cy="27699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14800" y="4267200"/>
                <a:ext cx="144385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267200"/>
                <a:ext cx="1443857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5410200" y="4267200"/>
                <a:ext cx="11396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</a:rPr>
                        <m:t>3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267200"/>
                <a:ext cx="1139671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82633" y="4724400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633" y="4724400"/>
                <a:ext cx="99060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420833" y="4724400"/>
                <a:ext cx="16300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i="1" smtClean="0">
                          <a:latin typeface="Cambria Math"/>
                        </a:rPr>
                        <m:t>3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−2)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833" y="4724400"/>
                <a:ext cx="1630062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924800" y="3048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8153399" y="3048000"/>
            <a:ext cx="11212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the bracket</a:t>
            </a:r>
            <a:endParaRPr lang="en-GB" sz="11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7620000" y="35052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400800" y="3962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858000" y="4419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8001000" y="35052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705600" y="3962400"/>
            <a:ext cx="13467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3 as a factor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162800" y="4495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 f(k)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352800" y="5029200"/>
            <a:ext cx="5486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shows that f(k + 1) is just f(k) with an expression added on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We assumed f(k) was divisible by 3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The expression to be added is divisible by 3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itchFamily="2" charset="2"/>
              </a:rPr>
              <a:t>So the answer must be divisible by 3, if f(k) is!</a:t>
            </a:r>
          </a:p>
          <a:p>
            <a:pPr marL="285750" indent="-285750" algn="ctr">
              <a:buFont typeface="Wingdings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first case (n = 1) was divisible by 3, the statement must be true!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2679576" y="4120719"/>
            <a:ext cx="152400" cy="381000"/>
            <a:chOff x="5257800" y="5715000"/>
            <a:chExt cx="152400" cy="381000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2831976" y="4425519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2590800" y="54102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grpSp>
        <p:nvGrpSpPr>
          <p:cNvPr id="68" name="Group 24">
            <a:extLst>
              <a:ext uri="{FF2B5EF4-FFF2-40B4-BE49-F238E27FC236}">
                <a16:creationId xmlns:a16="http://schemas.microsoft.com/office/drawing/2014/main" id="{AEF8973F-1C8A-4D1C-BB7B-261414C857F4}"/>
              </a:ext>
            </a:extLst>
          </p:cNvPr>
          <p:cNvGrpSpPr/>
          <p:nvPr/>
        </p:nvGrpSpPr>
        <p:grpSpPr>
          <a:xfrm>
            <a:off x="2759323" y="3754693"/>
            <a:ext cx="152400" cy="381000"/>
            <a:chOff x="5257800" y="5715000"/>
            <a:chExt cx="152400" cy="381000"/>
          </a:xfrm>
        </p:grpSpPr>
        <p:cxnSp>
          <p:nvCxnSpPr>
            <p:cNvPr id="69" name="Straight Connector 25">
              <a:extLst>
                <a:ext uri="{FF2B5EF4-FFF2-40B4-BE49-F238E27FC236}">
                  <a16:creationId xmlns:a16="http://schemas.microsoft.com/office/drawing/2014/main" id="{531D072F-943E-46D6-AB80-71BBAD419EE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">
              <a:extLst>
                <a:ext uri="{FF2B5EF4-FFF2-40B4-BE49-F238E27FC236}">
                  <a16:creationId xmlns:a16="http://schemas.microsoft.com/office/drawing/2014/main" id="{0C671892-68F7-4943-ABE7-B537CBCF3AF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61">
            <a:extLst>
              <a:ext uri="{FF2B5EF4-FFF2-40B4-BE49-F238E27FC236}">
                <a16:creationId xmlns:a16="http://schemas.microsoft.com/office/drawing/2014/main" id="{BF2A72E0-FB09-4937-98FE-39A74438693A}"/>
              </a:ext>
            </a:extLst>
          </p:cNvPr>
          <p:cNvGrpSpPr/>
          <p:nvPr/>
        </p:nvGrpSpPr>
        <p:grpSpPr>
          <a:xfrm>
            <a:off x="2411767" y="3459332"/>
            <a:ext cx="152400" cy="381000"/>
            <a:chOff x="5257800" y="5715000"/>
            <a:chExt cx="152400" cy="381000"/>
          </a:xfrm>
        </p:grpSpPr>
        <p:cxnSp>
          <p:nvCxnSpPr>
            <p:cNvPr id="72" name="Straight Connector 62">
              <a:extLst>
                <a:ext uri="{FF2B5EF4-FFF2-40B4-BE49-F238E27FC236}">
                  <a16:creationId xmlns:a16="http://schemas.microsoft.com/office/drawing/2014/main" id="{3F72136F-822C-478E-8F9F-A9264EE5773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63">
              <a:extLst>
                <a:ext uri="{FF2B5EF4-FFF2-40B4-BE49-F238E27FC236}">
                  <a16:creationId xmlns:a16="http://schemas.microsoft.com/office/drawing/2014/main" id="{B990FC30-F179-467C-B5C9-BD84C8B34D1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タイトル 1">
            <a:extLst>
              <a:ext uri="{FF2B5EF4-FFF2-40B4-BE49-F238E27FC236}">
                <a16:creationId xmlns:a16="http://schemas.microsoft.com/office/drawing/2014/main" id="{A5C2BD2D-B9C4-44B1-BED8-67894201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81AE262-3A35-4FF9-98E5-FAB7E4912514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36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114800" y="14478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2456156" y="4682231"/>
            <a:ext cx="152400" cy="381000"/>
            <a:chOff x="5257800" y="5715000"/>
            <a:chExt cx="152400" cy="381000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37546" y="2133600"/>
                <a:ext cx="203491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7546" y="2133600"/>
                <a:ext cx="2034916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6010701" y="2268120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6324600" y="2362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n = 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114800" y="2590800"/>
                <a:ext cx="158588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590800"/>
                <a:ext cx="1585883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495800" y="3048000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=133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048000"/>
                <a:ext cx="762000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6036977" y="2751596"/>
            <a:ext cx="381000" cy="465161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6208987" y="286144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142051" y="3505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133 is divisible by 133, so the statement is true for n = 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0B864BCA-95C9-4B06-B2DD-B2DAC95D9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8EE6D9-4799-4301-8DAB-A5678A753AA9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68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7" grpId="0"/>
      <p:bldP spid="71" grpId="0"/>
      <p:bldP spid="72" grpId="0" animBg="1"/>
      <p:bldP spid="73" grpId="0"/>
      <p:bldP spid="74" grpId="0"/>
      <p:bldP spid="75" grpId="0"/>
      <p:bldP spid="76" grpId="0" animBg="1"/>
      <p:bldP spid="77" grpId="0"/>
      <p:bldP spid="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use proof by induction to prove that an expression is divisible by a given integer</a:t>
                </a: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Prove, by induction, that the expression ’11</a:t>
                </a:r>
                <a:r>
                  <a:rPr lang="en-US" sz="1400" baseline="30000" dirty="0">
                    <a:latin typeface="Comic Sans MS" pitchFamily="66" charset="0"/>
                  </a:rPr>
                  <a:t>n+1</a:t>
                </a:r>
                <a:r>
                  <a:rPr lang="en-US" sz="1400" dirty="0">
                    <a:latin typeface="Comic Sans MS" pitchFamily="66" charset="0"/>
                  </a:rPr>
                  <a:t> + 12</a:t>
                </a:r>
                <a:r>
                  <a:rPr lang="en-US" sz="1400" baseline="30000" dirty="0">
                    <a:latin typeface="Comic Sans MS" pitchFamily="66" charset="0"/>
                  </a:rPr>
                  <a:t>2n-1</a:t>
                </a:r>
                <a:r>
                  <a:rPr lang="en-US" sz="1400" dirty="0">
                    <a:latin typeface="Comic Sans MS" pitchFamily="66" charset="0"/>
                  </a:rPr>
                  <a:t>’ is divisible by 133 for all positive integers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This example will require more manipulation as we work through it, but is essentially the same as the previous two…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525963"/>
              </a:xfrm>
              <a:blipFill rotWithShape="1">
                <a:blip r:embed="rId2"/>
                <a:stretch>
                  <a:fillRect t="-135" r="-1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1148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114800" y="1752600"/>
            <a:ext cx="3429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14800" y="2057400"/>
                <a:ext cx="1765804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057400"/>
                <a:ext cx="1765804" cy="280333"/>
              </a:xfrm>
              <a:prstGeom prst="rect">
                <a:avLst/>
              </a:prstGeom>
              <a:blipFill rotWithShape="1"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2734323" y="5008486"/>
            <a:ext cx="152400" cy="381000"/>
            <a:chOff x="5257800" y="5715000"/>
            <a:chExt cx="152400" cy="381000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91200" y="2057400"/>
                <a:ext cx="2233304" cy="2822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𝑖𝑠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𝑑𝑖𝑣𝑖𝑠𝑖𝑏𝑙𝑒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𝑏𝑦</m:t>
                      </m:r>
                      <m:r>
                        <a:rPr lang="en-US" sz="1200" b="0" i="1" smtClean="0">
                          <a:latin typeface="Cambria Math"/>
                        </a:rPr>
                        <m:t> 133 </m:t>
                      </m:r>
                      <m:r>
                        <a:rPr lang="en-US" sz="1200" b="0" i="1" smtClean="0">
                          <a:latin typeface="Cambria Math"/>
                        </a:rPr>
                        <m:t>𝑓𝑜𝑟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i="1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GB" sz="1200"/>
                            <m:t>ℤ</m:t>
                          </m:r>
                        </m:e>
                        <m:sup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057400"/>
                <a:ext cx="2233304" cy="282257"/>
              </a:xfrm>
              <a:prstGeom prst="rect">
                <a:avLst/>
              </a:prstGeom>
              <a:blipFill rotWithShape="1">
                <a:blip r:embed="rId5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14800" y="25146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28194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then true for n = (k + 1)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14800" y="3124200"/>
                <a:ext cx="2515432" cy="2846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2(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+1)−1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2515432" cy="284693"/>
              </a:xfrm>
              <a:prstGeom prst="rect">
                <a:avLst/>
              </a:prstGeom>
              <a:blipFill rotWithShape="1">
                <a:blip r:embed="rId6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14800" y="3657600"/>
                <a:ext cx="203453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2034531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14800" y="4191000"/>
                <a:ext cx="173951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739515" cy="280333"/>
              </a:xfrm>
              <a:prstGeom prst="rect">
                <a:avLst/>
              </a:prstGeom>
              <a:blipFill rotWithShape="1"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715000" y="4191000"/>
                <a:ext cx="1250149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4191000"/>
                <a:ext cx="1250149" cy="28033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14800" y="4724400"/>
                <a:ext cx="168879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=11(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11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724400"/>
                <a:ext cx="1688796" cy="280333"/>
              </a:xfrm>
              <a:prstGeom prst="rect">
                <a:avLst/>
              </a:prstGeom>
              <a:blipFill rotWithShape="1">
                <a:blip r:embed="rId10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38800" y="4724400"/>
                <a:ext cx="1212255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+ 144(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12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724400"/>
                <a:ext cx="1212255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6400800" y="32766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6705600" y="3352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powers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6705600" y="38100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162800" y="38862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11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11 x 11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86600" y="4114800"/>
            <a:ext cx="1676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2k+1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x 12</a:t>
            </a:r>
            <a:r>
              <a:rPr lang="en-US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2k-1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4191000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400800" y="4191000"/>
            <a:ext cx="457200" cy="2286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298489" y="2057400"/>
            <a:ext cx="457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724400" y="2057400"/>
            <a:ext cx="457200" cy="30480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705600" y="4343400"/>
            <a:ext cx="381000" cy="4572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086600" y="4419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391400" y="36576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u="sng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10600" y="3581400"/>
            <a:ext cx="38100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*</a:t>
            </a:r>
            <a:endParaRPr lang="en-GB" sz="4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14800" y="5410200"/>
            <a:ext cx="381000" cy="543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*</a:t>
            </a:r>
            <a:endParaRPr lang="en-GB" sz="4400" baseline="-250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53340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FF"/>
                </a:solidFill>
                <a:latin typeface="Comic Sans MS" pitchFamily="66" charset="0"/>
              </a:rPr>
              <a:t>They have been re-written in this way so that, on the next step, the 11s and 12s have the same powers as in the f(k) expression and therefore can be grouped up!</a:t>
            </a:r>
            <a:endParaRPr lang="en-GB" sz="12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grpSp>
        <p:nvGrpSpPr>
          <p:cNvPr id="46" name="Group 67">
            <a:extLst>
              <a:ext uri="{FF2B5EF4-FFF2-40B4-BE49-F238E27FC236}">
                <a16:creationId xmlns:a16="http://schemas.microsoft.com/office/drawing/2014/main" id="{835A0A9F-1B50-46C8-9B87-2F5DCDE4A3DA}"/>
              </a:ext>
            </a:extLst>
          </p:cNvPr>
          <p:cNvGrpSpPr/>
          <p:nvPr/>
        </p:nvGrpSpPr>
        <p:grpSpPr>
          <a:xfrm>
            <a:off x="2456156" y="4682231"/>
            <a:ext cx="152400" cy="381000"/>
            <a:chOff x="5257800" y="5715000"/>
            <a:chExt cx="152400" cy="381000"/>
          </a:xfrm>
        </p:grpSpPr>
        <p:cxnSp>
          <p:nvCxnSpPr>
            <p:cNvPr id="47" name="Straight Connector 68">
              <a:extLst>
                <a:ext uri="{FF2B5EF4-FFF2-40B4-BE49-F238E27FC236}">
                  <a16:creationId xmlns:a16="http://schemas.microsoft.com/office/drawing/2014/main" id="{C7E251A3-FE1C-42F1-AE04-239439FAC65C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69">
              <a:extLst>
                <a:ext uri="{FF2B5EF4-FFF2-40B4-BE49-F238E27FC236}">
                  <a16:creationId xmlns:a16="http://schemas.microsoft.com/office/drawing/2014/main" id="{C42823B6-CD41-424D-A987-6865897245F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タイトル 1">
            <a:extLst>
              <a:ext uri="{FF2B5EF4-FFF2-40B4-BE49-F238E27FC236}">
                <a16:creationId xmlns:a16="http://schemas.microsoft.com/office/drawing/2014/main" id="{43860039-D6B6-43C5-A929-D6AF64096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120670BE-AE43-40C0-A04F-AAD27E3DC5A3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10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67" grpId="0"/>
      <p:bldP spid="7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/>
      <p:bldP spid="35" grpId="0"/>
      <p:bldP spid="6" grpId="0" animBg="1"/>
      <p:bldP spid="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1" grpId="0"/>
      <p:bldP spid="42" grpId="0"/>
      <p:bldP spid="43" grpId="0"/>
      <p:bldP spid="45" grpId="0"/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868090-9BD6-4694-8D82-E5A433383E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529AB1-E0AD-4658-A8BA-02197F341E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C1F4B3-83DE-4160-A0D7-40A528F03B9D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2196</Words>
  <Application>Microsoft Office PowerPoint</Application>
  <PresentationFormat>On-screen Show (4:3)</PresentationFormat>
  <Paragraphs>249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86</cp:revision>
  <dcterms:created xsi:type="dcterms:W3CDTF">2017-08-14T15:35:38Z</dcterms:created>
  <dcterms:modified xsi:type="dcterms:W3CDTF">2021-08-27T07:09:35Z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