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3"/>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00"/>
    <a:srgbClr val="FFCC99"/>
    <a:srgbClr val="FF3300"/>
    <a:srgbClr val="CCCCFF"/>
    <a:srgbClr val="A50021"/>
    <a:srgbClr val="FFFFCC"/>
    <a:srgbClr val="CC00CC"/>
    <a:srgbClr val="FFCC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32" autoAdjust="0"/>
    <p:restoredTop sz="94660"/>
  </p:normalViewPr>
  <p:slideViewPr>
    <p:cSldViewPr snapToGrid="0">
      <p:cViewPr varScale="1">
        <p:scale>
          <a:sx n="105" d="100"/>
          <a:sy n="105" d="100"/>
        </p:scale>
        <p:origin x="1542" y="10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2316D5-04A1-4E09-8FFE-7E439241104B}" type="datetimeFigureOut">
              <a:rPr lang="en-GB" smtClean="0"/>
              <a:t>27/08/2021</a:t>
            </a:fld>
            <a:endParaRPr lang="en-GB"/>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0CA4D4-D378-4B3D-8789-19F4DDCF8B84}" type="slidenum">
              <a:rPr lang="en-GB" smtClean="0"/>
              <a:t>‹#›</a:t>
            </a:fld>
            <a:endParaRPr lang="en-GB"/>
          </a:p>
        </p:txBody>
      </p:sp>
    </p:spTree>
    <p:extLst>
      <p:ext uri="{BB962C8B-B14F-4D97-AF65-F5344CB8AC3E}">
        <p14:creationId xmlns:p14="http://schemas.microsoft.com/office/powerpoint/2010/main" val="1767388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27/08/2021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497934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27/08/2021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850667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27/08/2021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445268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27/08/2021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169759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450C350-365A-4F35-859D-17F134836970}" type="datetimeFigureOut">
              <a:rPr lang="en-GB" smtClean="0"/>
              <a:t>27/08/2021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904139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450C350-365A-4F35-859D-17F134836970}" type="datetimeFigureOut">
              <a:rPr lang="en-GB" smtClean="0"/>
              <a:t>27/08/2021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973651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450C350-365A-4F35-859D-17F134836970}" type="datetimeFigureOut">
              <a:rPr lang="en-GB" smtClean="0"/>
              <a:t>27/08/2021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533977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450C350-365A-4F35-859D-17F134836970}" type="datetimeFigureOut">
              <a:rPr lang="en-GB" smtClean="0"/>
              <a:t>27/08/2021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704381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50C350-365A-4F35-859D-17F134836970}" type="datetimeFigureOut">
              <a:rPr lang="en-GB" smtClean="0"/>
              <a:t>27/08/2021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2340146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50C350-365A-4F35-859D-17F134836970}" type="datetimeFigureOut">
              <a:rPr lang="en-GB" smtClean="0"/>
              <a:t>27/08/2021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252038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50C350-365A-4F35-859D-17F134836970}" type="datetimeFigureOut">
              <a:rPr lang="en-GB" smtClean="0"/>
              <a:t>27/08/2021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4100777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75000"/>
              </a:schemeClr>
            </a:gs>
            <a:gs pos="7000">
              <a:schemeClr val="accent1">
                <a:lumMod val="20000"/>
                <a:lumOff val="80000"/>
              </a:schemeClr>
            </a:gs>
            <a:gs pos="95000">
              <a:schemeClr val="accent1">
                <a:lumMod val="20000"/>
                <a:lumOff val="80000"/>
              </a:schemeClr>
            </a:gs>
            <a:gs pos="100000">
              <a:schemeClr val="accent1">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50C350-365A-4F35-859D-17F134836970}" type="datetimeFigureOut">
              <a:rPr lang="en-GB" smtClean="0"/>
              <a:t>27/08/2021</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55662A-1E8C-41A9-AAAB-2F6E2B9C335B}" type="slidenum">
              <a:rPr lang="en-GB" smtClean="0"/>
              <a:t>‹#›</a:t>
            </a:fld>
            <a:endParaRPr lang="en-GB"/>
          </a:p>
        </p:txBody>
      </p:sp>
    </p:spTree>
    <p:extLst>
      <p:ext uri="{BB962C8B-B14F-4D97-AF65-F5344CB8AC3E}">
        <p14:creationId xmlns:p14="http://schemas.microsoft.com/office/powerpoint/2010/main" val="18499737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0.png"/><Relationship Id="rId2" Type="http://schemas.openxmlformats.org/officeDocument/2006/relationships/image" Target="../media/image59.png"/><Relationship Id="rId1" Type="http://schemas.openxmlformats.org/officeDocument/2006/relationships/slideLayout" Target="../slideLayouts/slideLayout2.xml"/><Relationship Id="rId4" Type="http://schemas.openxmlformats.org/officeDocument/2006/relationships/image" Target="../media/image60.png"/></Relationships>
</file>

<file path=ppt/slides/_rels/slide11.xml.rels><?xml version="1.0" encoding="UTF-8" standalone="yes"?>
<Relationships xmlns="http://schemas.openxmlformats.org/package/2006/relationships"><Relationship Id="rId3" Type="http://schemas.openxmlformats.org/officeDocument/2006/relationships/image" Target="../media/image100.png"/><Relationship Id="rId2" Type="http://schemas.openxmlformats.org/officeDocument/2006/relationships/image" Target="../media/image5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0.png"/><Relationship Id="rId7" Type="http://schemas.openxmlformats.org/officeDocument/2006/relationships/image" Target="../media/image64.png"/><Relationship Id="rId2" Type="http://schemas.openxmlformats.org/officeDocument/2006/relationships/image" Target="../media/image59.png"/><Relationship Id="rId1" Type="http://schemas.openxmlformats.org/officeDocument/2006/relationships/slideLayout" Target="../slideLayouts/slideLayout2.xml"/><Relationship Id="rId6" Type="http://schemas.openxmlformats.org/officeDocument/2006/relationships/image" Target="../media/image63.png"/><Relationship Id="rId5" Type="http://schemas.openxmlformats.org/officeDocument/2006/relationships/image" Target="../media/image62.png"/><Relationship Id="rId4" Type="http://schemas.openxmlformats.org/officeDocument/2006/relationships/image" Target="../media/image61.png"/></Relationships>
</file>

<file path=ppt/slides/_rels/slide13.xml.rels><?xml version="1.0" encoding="UTF-8" standalone="yes"?>
<Relationships xmlns="http://schemas.openxmlformats.org/package/2006/relationships"><Relationship Id="rId8" Type="http://schemas.openxmlformats.org/officeDocument/2006/relationships/image" Target="../media/image69.png"/><Relationship Id="rId3" Type="http://schemas.openxmlformats.org/officeDocument/2006/relationships/image" Target="../media/image100.png"/><Relationship Id="rId7" Type="http://schemas.openxmlformats.org/officeDocument/2006/relationships/image" Target="../media/image68.png"/><Relationship Id="rId2" Type="http://schemas.openxmlformats.org/officeDocument/2006/relationships/image" Target="../media/image59.png"/><Relationship Id="rId1" Type="http://schemas.openxmlformats.org/officeDocument/2006/relationships/slideLayout" Target="../slideLayouts/slideLayout2.xml"/><Relationship Id="rId6" Type="http://schemas.openxmlformats.org/officeDocument/2006/relationships/image" Target="../media/image67.png"/><Relationship Id="rId5" Type="http://schemas.openxmlformats.org/officeDocument/2006/relationships/image" Target="../media/image66.png"/><Relationship Id="rId4" Type="http://schemas.openxmlformats.org/officeDocument/2006/relationships/image" Target="../media/image65.png"/></Relationships>
</file>

<file path=ppt/slides/_rels/slide14.xml.rels><?xml version="1.0" encoding="UTF-8" standalone="yes"?>
<Relationships xmlns="http://schemas.openxmlformats.org/package/2006/relationships"><Relationship Id="rId3" Type="http://schemas.openxmlformats.org/officeDocument/2006/relationships/image" Target="../media/image100.png"/><Relationship Id="rId2" Type="http://schemas.openxmlformats.org/officeDocument/2006/relationships/image" Target="../media/image59.png"/><Relationship Id="rId1" Type="http://schemas.openxmlformats.org/officeDocument/2006/relationships/slideLayout" Target="../slideLayouts/slideLayout2.xml"/><Relationship Id="rId6" Type="http://schemas.openxmlformats.org/officeDocument/2006/relationships/image" Target="../media/image71.png"/><Relationship Id="rId5" Type="http://schemas.openxmlformats.org/officeDocument/2006/relationships/image" Target="../media/image70.png"/><Relationship Id="rId4" Type="http://schemas.openxmlformats.org/officeDocument/2006/relationships/image" Target="../media/image69.png"/></Relationships>
</file>

<file path=ppt/slides/_rels/slide15.xml.rels><?xml version="1.0" encoding="UTF-8" standalone="yes"?>
<Relationships xmlns="http://schemas.openxmlformats.org/package/2006/relationships"><Relationship Id="rId8" Type="http://schemas.openxmlformats.org/officeDocument/2006/relationships/image" Target="../media/image77.png"/><Relationship Id="rId3" Type="http://schemas.openxmlformats.org/officeDocument/2006/relationships/image" Target="../media/image71.png"/><Relationship Id="rId7" Type="http://schemas.openxmlformats.org/officeDocument/2006/relationships/image" Target="../media/image76.png"/><Relationship Id="rId12" Type="http://schemas.openxmlformats.org/officeDocument/2006/relationships/image" Target="../media/image82.png"/><Relationship Id="rId2" Type="http://schemas.openxmlformats.org/officeDocument/2006/relationships/image" Target="../media/image72.png"/><Relationship Id="rId1" Type="http://schemas.openxmlformats.org/officeDocument/2006/relationships/slideLayout" Target="../slideLayouts/slideLayout2.xml"/><Relationship Id="rId6" Type="http://schemas.openxmlformats.org/officeDocument/2006/relationships/image" Target="../media/image75.png"/><Relationship Id="rId11" Type="http://schemas.openxmlformats.org/officeDocument/2006/relationships/image" Target="../media/image81.png"/><Relationship Id="rId5" Type="http://schemas.openxmlformats.org/officeDocument/2006/relationships/image" Target="../media/image74.png"/><Relationship Id="rId10" Type="http://schemas.openxmlformats.org/officeDocument/2006/relationships/image" Target="../media/image79.png"/><Relationship Id="rId4" Type="http://schemas.openxmlformats.org/officeDocument/2006/relationships/image" Target="../media/image73.png"/><Relationship Id="rId9" Type="http://schemas.openxmlformats.org/officeDocument/2006/relationships/image" Target="../media/image78.png"/></Relationships>
</file>

<file path=ppt/slides/_rels/slide16.xml.rels><?xml version="1.0" encoding="UTF-8" standalone="yes"?>
<Relationships xmlns="http://schemas.openxmlformats.org/package/2006/relationships"><Relationship Id="rId8" Type="http://schemas.openxmlformats.org/officeDocument/2006/relationships/image" Target="../media/image75.png"/><Relationship Id="rId13" Type="http://schemas.openxmlformats.org/officeDocument/2006/relationships/image" Target="../media/image89.png"/><Relationship Id="rId3" Type="http://schemas.openxmlformats.org/officeDocument/2006/relationships/image" Target="../media/image83.png"/><Relationship Id="rId7" Type="http://schemas.openxmlformats.org/officeDocument/2006/relationships/image" Target="../media/image74.png"/><Relationship Id="rId12" Type="http://schemas.openxmlformats.org/officeDocument/2006/relationships/image" Target="../media/image88.png"/><Relationship Id="rId2" Type="http://schemas.openxmlformats.org/officeDocument/2006/relationships/image" Target="../media/image72.png"/><Relationship Id="rId1" Type="http://schemas.openxmlformats.org/officeDocument/2006/relationships/slideLayout" Target="../slideLayouts/slideLayout2.xml"/><Relationship Id="rId6" Type="http://schemas.openxmlformats.org/officeDocument/2006/relationships/image" Target="../media/image73.png"/><Relationship Id="rId11" Type="http://schemas.openxmlformats.org/officeDocument/2006/relationships/image" Target="../media/image87.png"/><Relationship Id="rId5" Type="http://schemas.openxmlformats.org/officeDocument/2006/relationships/image" Target="../media/image71.png"/><Relationship Id="rId15" Type="http://schemas.openxmlformats.org/officeDocument/2006/relationships/image" Target="../media/image91.png"/><Relationship Id="rId10" Type="http://schemas.openxmlformats.org/officeDocument/2006/relationships/image" Target="../media/image86.png"/><Relationship Id="rId4" Type="http://schemas.openxmlformats.org/officeDocument/2006/relationships/image" Target="../media/image84.png"/><Relationship Id="rId9" Type="http://schemas.openxmlformats.org/officeDocument/2006/relationships/image" Target="../media/image85.png"/><Relationship Id="rId14" Type="http://schemas.openxmlformats.org/officeDocument/2006/relationships/image" Target="../media/image90.png"/></Relationships>
</file>

<file path=ppt/slides/_rels/slide17.xml.rels><?xml version="1.0" encoding="UTF-8" standalone="yes"?>
<Relationships xmlns="http://schemas.openxmlformats.org/package/2006/relationships"><Relationship Id="rId8" Type="http://schemas.openxmlformats.org/officeDocument/2006/relationships/image" Target="../media/image97.png"/><Relationship Id="rId3" Type="http://schemas.openxmlformats.org/officeDocument/2006/relationships/image" Target="../media/image92.png"/><Relationship Id="rId7" Type="http://schemas.openxmlformats.org/officeDocument/2006/relationships/image" Target="../media/image96.png"/><Relationship Id="rId2" Type="http://schemas.openxmlformats.org/officeDocument/2006/relationships/image" Target="../media/image72.png"/><Relationship Id="rId1" Type="http://schemas.openxmlformats.org/officeDocument/2006/relationships/slideLayout" Target="../slideLayouts/slideLayout2.xml"/><Relationship Id="rId6" Type="http://schemas.openxmlformats.org/officeDocument/2006/relationships/image" Target="../media/image95.png"/><Relationship Id="rId5" Type="http://schemas.openxmlformats.org/officeDocument/2006/relationships/image" Target="../media/image94.png"/><Relationship Id="rId10" Type="http://schemas.openxmlformats.org/officeDocument/2006/relationships/image" Target="../media/image99.png"/><Relationship Id="rId4" Type="http://schemas.openxmlformats.org/officeDocument/2006/relationships/image" Target="../media/image93.png"/><Relationship Id="rId9" Type="http://schemas.openxmlformats.org/officeDocument/2006/relationships/image" Target="../media/image98.png"/></Relationships>
</file>

<file path=ppt/slides/_rels/slide18.xml.rels><?xml version="1.0" encoding="UTF-8" standalone="yes"?>
<Relationships xmlns="http://schemas.openxmlformats.org/package/2006/relationships"><Relationship Id="rId2" Type="http://schemas.openxmlformats.org/officeDocument/2006/relationships/image" Target="../media/image7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_rels/slide6.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29.pn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2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22.png"/><Relationship Id="rId11" Type="http://schemas.openxmlformats.org/officeDocument/2006/relationships/image" Target="../media/image27.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png"/></Relationships>
</file>

<file path=ppt/slides/_rels/slide7.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19.png"/><Relationship Id="rId7" Type="http://schemas.openxmlformats.org/officeDocument/2006/relationships/image" Target="../media/image33.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 Id="rId9" Type="http://schemas.openxmlformats.org/officeDocument/2006/relationships/image" Target="../media/image35.png"/></Relationships>
</file>

<file path=ppt/slides/_rels/slide8.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36.png"/><Relationship Id="rId7" Type="http://schemas.openxmlformats.org/officeDocument/2006/relationships/image" Target="../media/image40.png"/><Relationship Id="rId12" Type="http://schemas.openxmlformats.org/officeDocument/2006/relationships/image" Target="../media/image45.png"/><Relationship Id="rId2" Type="http://schemas.openxmlformats.org/officeDocument/2006/relationships/image" Target="../media/image80.png"/><Relationship Id="rId1" Type="http://schemas.openxmlformats.org/officeDocument/2006/relationships/slideLayout" Target="../slideLayouts/slideLayout2.xml"/><Relationship Id="rId6" Type="http://schemas.openxmlformats.org/officeDocument/2006/relationships/image" Target="../media/image39.png"/><Relationship Id="rId11" Type="http://schemas.openxmlformats.org/officeDocument/2006/relationships/image" Target="../media/image44.png"/><Relationship Id="rId5" Type="http://schemas.openxmlformats.org/officeDocument/2006/relationships/image" Target="../media/image38.png"/><Relationship Id="rId10" Type="http://schemas.openxmlformats.org/officeDocument/2006/relationships/image" Target="../media/image43.png"/><Relationship Id="rId4" Type="http://schemas.openxmlformats.org/officeDocument/2006/relationships/image" Target="../media/image37.png"/><Relationship Id="rId9" Type="http://schemas.openxmlformats.org/officeDocument/2006/relationships/image" Target="../media/image42.png"/></Relationships>
</file>

<file path=ppt/slides/_rels/slide9.xml.rels><?xml version="1.0" encoding="UTF-8" standalone="yes"?>
<Relationships xmlns="http://schemas.openxmlformats.org/package/2006/relationships"><Relationship Id="rId8" Type="http://schemas.openxmlformats.org/officeDocument/2006/relationships/image" Target="../media/image47.png"/><Relationship Id="rId13" Type="http://schemas.openxmlformats.org/officeDocument/2006/relationships/image" Target="../media/image52.png"/><Relationship Id="rId18" Type="http://schemas.openxmlformats.org/officeDocument/2006/relationships/image" Target="../media/image57.png"/><Relationship Id="rId3" Type="http://schemas.openxmlformats.org/officeDocument/2006/relationships/image" Target="../media/image36.png"/><Relationship Id="rId7" Type="http://schemas.openxmlformats.org/officeDocument/2006/relationships/image" Target="../media/image46.png"/><Relationship Id="rId12" Type="http://schemas.openxmlformats.org/officeDocument/2006/relationships/image" Target="../media/image51.png"/><Relationship Id="rId17" Type="http://schemas.openxmlformats.org/officeDocument/2006/relationships/image" Target="../media/image56.png"/><Relationship Id="rId2" Type="http://schemas.openxmlformats.org/officeDocument/2006/relationships/image" Target="../media/image80.png"/><Relationship Id="rId16" Type="http://schemas.openxmlformats.org/officeDocument/2006/relationships/image" Target="../media/image55.png"/><Relationship Id="rId1" Type="http://schemas.openxmlformats.org/officeDocument/2006/relationships/slideLayout" Target="../slideLayouts/slideLayout2.xml"/><Relationship Id="rId6" Type="http://schemas.openxmlformats.org/officeDocument/2006/relationships/image" Target="../media/image44.png"/><Relationship Id="rId11" Type="http://schemas.openxmlformats.org/officeDocument/2006/relationships/image" Target="../media/image50.png"/><Relationship Id="rId5" Type="http://schemas.openxmlformats.org/officeDocument/2006/relationships/image" Target="../media/image38.png"/><Relationship Id="rId15" Type="http://schemas.openxmlformats.org/officeDocument/2006/relationships/image" Target="../media/image54.png"/><Relationship Id="rId10" Type="http://schemas.openxmlformats.org/officeDocument/2006/relationships/image" Target="../media/image49.png"/><Relationship Id="rId19" Type="http://schemas.openxmlformats.org/officeDocument/2006/relationships/image" Target="../media/image58.png"/><Relationship Id="rId4" Type="http://schemas.openxmlformats.org/officeDocument/2006/relationships/image" Target="../media/image37.png"/><Relationship Id="rId9" Type="http://schemas.openxmlformats.org/officeDocument/2006/relationships/image" Target="../media/image48.png"/><Relationship Id="rId14" Type="http://schemas.openxmlformats.org/officeDocument/2006/relationships/image" Target="../media/image5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951BC11E-75C5-4612-8041-02DDC84458DD}"/>
              </a:ext>
            </a:extLst>
          </p:cNvPr>
          <p:cNvSpPr/>
          <p:nvPr/>
        </p:nvSpPr>
        <p:spPr>
          <a:xfrm>
            <a:off x="269134" y="802624"/>
            <a:ext cx="8458085" cy="2531462"/>
          </a:xfrm>
          <a:prstGeom prst="rect">
            <a:avLst/>
          </a:prstGeom>
          <a:noFill/>
        </p:spPr>
        <p:txBody>
          <a:bodyPr wrap="none" lIns="68580" tIns="34290" rIns="68580" bIns="34290">
            <a:spAutoFit/>
          </a:bodyPr>
          <a:lstStyle/>
          <a:p>
            <a:pPr algn="ctr"/>
            <a:r>
              <a:rPr lang="en-US" altLang="ja-JP" sz="8000" b="1" dirty="0">
                <a:ln w="38100">
                  <a:solidFill>
                    <a:schemeClr val="tx1"/>
                  </a:solidFill>
                  <a:prstDash val="solid"/>
                </a:ln>
                <a:solidFill>
                  <a:schemeClr val="accent3">
                    <a:lumMod val="60000"/>
                    <a:lumOff val="40000"/>
                  </a:schemeClr>
                </a:solidFill>
                <a:effectLst>
                  <a:outerShdw blurRad="50800" dist="38100" dir="16200000" rotWithShape="0">
                    <a:prstClr val="black">
                      <a:alpha val="40000"/>
                    </a:prstClr>
                  </a:outerShdw>
                </a:effectLst>
                <a:latin typeface="Monotype Corsiva" panose="03010101010201010101" pitchFamily="66" charset="0"/>
                <a:ea typeface="HGGyoshotai" panose="03000609000000000000" pitchFamily="65" charset="-128"/>
                <a:cs typeface="Segoe UI Black" panose="020B0A02040204020203" pitchFamily="34" charset="0"/>
              </a:rPr>
              <a:t>Modelling with </a:t>
            </a:r>
          </a:p>
          <a:p>
            <a:pPr algn="ctr"/>
            <a:r>
              <a:rPr lang="en-US" altLang="ja-JP" sz="8000" b="1" dirty="0">
                <a:ln w="38100">
                  <a:solidFill>
                    <a:schemeClr val="tx1"/>
                  </a:solidFill>
                  <a:prstDash val="solid"/>
                </a:ln>
                <a:solidFill>
                  <a:schemeClr val="accent3">
                    <a:lumMod val="60000"/>
                    <a:lumOff val="40000"/>
                  </a:schemeClr>
                </a:solidFill>
                <a:effectLst>
                  <a:outerShdw blurRad="50800" dist="38100" dir="16200000" rotWithShape="0">
                    <a:prstClr val="black">
                      <a:alpha val="40000"/>
                    </a:prstClr>
                  </a:outerShdw>
                </a:effectLst>
                <a:latin typeface="Monotype Corsiva" panose="03010101010201010101" pitchFamily="66" charset="0"/>
                <a:ea typeface="HGGyoshotai" panose="03000609000000000000" pitchFamily="65" charset="-128"/>
                <a:cs typeface="Segoe UI Black" panose="020B0A02040204020203" pitchFamily="34" charset="0"/>
              </a:rPr>
              <a:t>Differential Equations</a:t>
            </a:r>
            <a:endParaRPr lang="ja-JP" altLang="en-US" sz="8000" b="1" dirty="0">
              <a:ln w="38100">
                <a:solidFill>
                  <a:schemeClr val="tx1"/>
                </a:solidFill>
                <a:prstDash val="solid"/>
              </a:ln>
              <a:solidFill>
                <a:schemeClr val="accent3">
                  <a:lumMod val="60000"/>
                  <a:lumOff val="40000"/>
                </a:schemeClr>
              </a:solidFill>
              <a:effectLst>
                <a:outerShdw blurRad="50800" dist="38100" dir="16200000" rotWithShape="0">
                  <a:prstClr val="black">
                    <a:alpha val="40000"/>
                  </a:prstClr>
                </a:outerShdw>
              </a:effectLst>
              <a:latin typeface="Monotype Corsiva" panose="03010101010201010101" pitchFamily="66" charset="0"/>
              <a:ea typeface="HGGyoshotai" panose="03000609000000000000" pitchFamily="65" charset="-128"/>
              <a:cs typeface="Segoe UI Black" panose="020B0A02040204020203" pitchFamily="34" charset="0"/>
            </a:endParaRPr>
          </a:p>
        </p:txBody>
      </p:sp>
      <p:sp>
        <p:nvSpPr>
          <p:cNvPr id="3" name="テキスト ボックス 2">
            <a:extLst>
              <a:ext uri="{FF2B5EF4-FFF2-40B4-BE49-F238E27FC236}">
                <a16:creationId xmlns:a16="http://schemas.microsoft.com/office/drawing/2014/main" id="{CD70DD23-DBB1-48AE-BCF2-1500DD51E942}"/>
              </a:ext>
            </a:extLst>
          </p:cNvPr>
          <p:cNvSpPr txBox="1"/>
          <p:nvPr/>
        </p:nvSpPr>
        <p:spPr>
          <a:xfrm>
            <a:off x="2273818" y="4130310"/>
            <a:ext cx="4720652" cy="923330"/>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dirty="0">
                <a:latin typeface="Arial Black" panose="020B0A04020102020204" pitchFamily="34" charset="0"/>
              </a:rPr>
              <a:t>Twitter: @Owen134866</a:t>
            </a:r>
          </a:p>
          <a:p>
            <a:pPr algn="ctr"/>
            <a:endParaRPr lang="en-US" dirty="0">
              <a:latin typeface="Arial Black" panose="020B0A04020102020204" pitchFamily="34" charset="0"/>
            </a:endParaRPr>
          </a:p>
          <a:p>
            <a:pPr algn="ctr"/>
            <a:r>
              <a:rPr lang="en-US" dirty="0">
                <a:latin typeface="Arial Black" panose="020B0A04020102020204" pitchFamily="34" charset="0"/>
              </a:rPr>
              <a:t>www.mathsfreeresourcelibrary.com</a:t>
            </a:r>
            <a:endParaRPr lang="en-GB" dirty="0">
              <a:latin typeface="Arial Black" panose="020B0A04020102020204" pitchFamily="34" charset="0"/>
            </a:endParaRPr>
          </a:p>
        </p:txBody>
      </p:sp>
    </p:spTree>
    <p:extLst>
      <p:ext uri="{BB962C8B-B14F-4D97-AF65-F5344CB8AC3E}">
        <p14:creationId xmlns:p14="http://schemas.microsoft.com/office/powerpoint/2010/main" val="1411331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6431" y="1600199"/>
                <a:ext cx="3373515" cy="4889377"/>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A storage tank initially contains 1000 </a:t>
                </a:r>
                <a:r>
                  <a:rPr lang="en-US" sz="1200" dirty="0" err="1">
                    <a:latin typeface="Comic Sans MS" pitchFamily="66" charset="0"/>
                  </a:rPr>
                  <a:t>litres</a:t>
                </a:r>
                <a:r>
                  <a:rPr lang="en-US" sz="1200" dirty="0">
                    <a:latin typeface="Comic Sans MS" pitchFamily="66" charset="0"/>
                  </a:rPr>
                  <a:t> of pure water. Liquid is removed from the tank at a constant rate of 30 </a:t>
                </a:r>
                <a:r>
                  <a:rPr lang="en-US" sz="1200" dirty="0" err="1">
                    <a:latin typeface="Comic Sans MS" pitchFamily="66" charset="0"/>
                  </a:rPr>
                  <a:t>litres</a:t>
                </a:r>
                <a:r>
                  <a:rPr lang="en-US" sz="1200" dirty="0">
                    <a:latin typeface="Comic Sans MS" pitchFamily="66" charset="0"/>
                  </a:rPr>
                  <a:t> per hour and a chemical solution is added at a constant rate of 40 </a:t>
                </a:r>
                <a:r>
                  <a:rPr lang="en-US" sz="1200" dirty="0" err="1">
                    <a:latin typeface="Comic Sans MS" pitchFamily="66" charset="0"/>
                  </a:rPr>
                  <a:t>litres</a:t>
                </a:r>
                <a:r>
                  <a:rPr lang="en-US" sz="1200" dirty="0">
                    <a:latin typeface="Comic Sans MS" pitchFamily="66" charset="0"/>
                  </a:rPr>
                  <a:t> per hour. The chemical solution contains 4 grams of copper sulphate per </a:t>
                </a:r>
                <a:r>
                  <a:rPr lang="en-US" sz="1200" dirty="0" err="1">
                    <a:latin typeface="Comic Sans MS" pitchFamily="66" charset="0"/>
                  </a:rPr>
                  <a:t>litre</a:t>
                </a:r>
                <a:r>
                  <a:rPr lang="en-US" sz="1200" dirty="0">
                    <a:latin typeface="Comic Sans MS" pitchFamily="66" charset="0"/>
                  </a:rPr>
                  <a:t> of water.</a:t>
                </a: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Given that there are </a:t>
                </a:r>
                <a14:m>
                  <m:oMath xmlns:m="http://schemas.openxmlformats.org/officeDocument/2006/math">
                    <m:r>
                      <a:rPr lang="en-US" sz="1200" i="1" dirty="0" smtClean="0">
                        <a:latin typeface="Cambria Math" panose="02040503050406030204" pitchFamily="18" charset="0"/>
                      </a:rPr>
                      <m:t>𝑥</m:t>
                    </m:r>
                  </m:oMath>
                </a14:m>
                <a:r>
                  <a:rPr lang="en-US" sz="1200" dirty="0">
                    <a:latin typeface="Comic Sans MS" pitchFamily="66" charset="0"/>
                  </a:rPr>
                  <a:t> grams of copper sulphate in the tank after </a:t>
                </a:r>
                <a14:m>
                  <m:oMath xmlns:m="http://schemas.openxmlformats.org/officeDocument/2006/math">
                    <m:r>
                      <a:rPr lang="en-US" sz="1200" i="1" dirty="0" smtClean="0">
                        <a:latin typeface="Cambria Math" panose="02040503050406030204" pitchFamily="18" charset="0"/>
                      </a:rPr>
                      <m:t>𝑡</m:t>
                    </m:r>
                  </m:oMath>
                </a14:m>
                <a:r>
                  <a:rPr lang="en-US" sz="1200" dirty="0">
                    <a:latin typeface="Comic Sans MS" pitchFamily="66" charset="0"/>
                  </a:rPr>
                  <a:t> hours and that the copper sulphate immediately disperses throughout the tank upon entry, show that the situation can be modelled by the differential equation:</a:t>
                </a:r>
              </a:p>
              <a:p>
                <a:pPr marL="0" indent="0" algn="ctr">
                  <a:buNone/>
                </a:pPr>
                <a:endParaRPr lang="en-US" sz="1400" dirty="0">
                  <a:latin typeface="Comic Sans MS" pitchFamily="66"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6431" y="1600199"/>
                <a:ext cx="3373515" cy="4889377"/>
              </a:xfrm>
              <a:blipFill>
                <a:blip r:embed="rId2"/>
                <a:stretch>
                  <a:fillRect t="-623" r="-1085"/>
                </a:stretch>
              </a:blipFill>
            </p:spPr>
            <p:txBody>
              <a:bodyPr/>
              <a:lstStyle/>
              <a:p>
                <a:r>
                  <a:rPr lang="en-GB">
                    <a:noFill/>
                  </a:rPr>
                  <a:t> </a:t>
                </a:r>
              </a:p>
            </p:txBody>
          </p:sp>
        </mc:Fallback>
      </mc:AlternateContent>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5E928F33-4A0A-449C-8303-7A349D8B1DCA}"/>
                  </a:ext>
                </a:extLst>
              </p:cNvPr>
              <p:cNvSpPr txBox="1"/>
              <p:nvPr/>
            </p:nvSpPr>
            <p:spPr>
              <a:xfrm>
                <a:off x="985421" y="5366551"/>
                <a:ext cx="2085827"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r>
                        <a:rPr lang="en-US" sz="1400" b="0" i="1" smtClean="0">
                          <a:latin typeface="Cambria Math" panose="02040503050406030204" pitchFamily="18" charset="0"/>
                        </a:rPr>
                        <m:t>, </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GB" sz="1400" dirty="0"/>
              </a:p>
            </p:txBody>
          </p:sp>
        </mc:Choice>
        <mc:Fallback xmlns="">
          <p:sp>
            <p:nvSpPr>
              <p:cNvPr id="2" name="テキスト ボックス 1">
                <a:extLst>
                  <a:ext uri="{FF2B5EF4-FFF2-40B4-BE49-F238E27FC236}">
                    <a16:creationId xmlns:a16="http://schemas.microsoft.com/office/drawing/2014/main" id="{5E928F33-4A0A-449C-8303-7A349D8B1DCA}"/>
                  </a:ext>
                </a:extLst>
              </p:cNvPr>
              <p:cNvSpPr txBox="1">
                <a:spLocks noRot="1" noChangeAspect="1" noMove="1" noResize="1" noEditPoints="1" noAdjustHandles="1" noChangeArrowheads="1" noChangeShapeType="1" noTextEdit="1"/>
              </p:cNvSpPr>
              <p:nvPr/>
            </p:nvSpPr>
            <p:spPr>
              <a:xfrm>
                <a:off x="985421" y="5366551"/>
                <a:ext cx="2085827" cy="412613"/>
              </a:xfrm>
              <a:prstGeom prst="rect">
                <a:avLst/>
              </a:prstGeom>
              <a:blipFill>
                <a:blip r:embed="rId3"/>
                <a:stretch>
                  <a:fillRect l="-1754" r="-1462" b="-13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868D56B0-EFE8-4BE2-8FB0-2F83F059ECBD}"/>
                  </a:ext>
                </a:extLst>
              </p:cNvPr>
              <p:cNvSpPr txBox="1"/>
              <p:nvPr/>
            </p:nvSpPr>
            <p:spPr>
              <a:xfrm>
                <a:off x="5297750" y="1215529"/>
                <a:ext cx="1848775" cy="50494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oMath>
                  </m:oMathPara>
                </a14:m>
                <a:endParaRPr lang="en-GB" sz="1400" dirty="0"/>
              </a:p>
            </p:txBody>
          </p:sp>
        </mc:Choice>
        <mc:Fallback xmlns="">
          <p:sp>
            <p:nvSpPr>
              <p:cNvPr id="7" name="テキスト ボックス 6">
                <a:extLst>
                  <a:ext uri="{FF2B5EF4-FFF2-40B4-BE49-F238E27FC236}">
                    <a16:creationId xmlns:a16="http://schemas.microsoft.com/office/drawing/2014/main" id="{868D56B0-EFE8-4BE2-8FB0-2F83F059ECBD}"/>
                  </a:ext>
                </a:extLst>
              </p:cNvPr>
              <p:cNvSpPr txBox="1">
                <a:spLocks noRot="1" noChangeAspect="1" noMove="1" noResize="1" noEditPoints="1" noAdjustHandles="1" noChangeArrowheads="1" noChangeShapeType="1" noTextEdit="1"/>
              </p:cNvSpPr>
              <p:nvPr/>
            </p:nvSpPr>
            <p:spPr>
              <a:xfrm>
                <a:off x="5297750" y="1215529"/>
                <a:ext cx="1848775" cy="504946"/>
              </a:xfrm>
              <a:prstGeom prst="rect">
                <a:avLst/>
              </a:prstGeom>
              <a:blipFill>
                <a:blip r:embed="rId4"/>
                <a:stretch>
                  <a:fillRect b="-1205"/>
                </a:stretch>
              </a:blipFill>
            </p:spPr>
            <p:txBody>
              <a:bodyPr/>
              <a:lstStyle/>
              <a:p>
                <a:r>
                  <a:rPr lang="en-GB">
                    <a:noFill/>
                  </a:rPr>
                  <a:t> </a:t>
                </a:r>
              </a:p>
            </p:txBody>
          </p:sp>
        </mc:Fallback>
      </mc:AlternateContent>
      <p:cxnSp>
        <p:nvCxnSpPr>
          <p:cNvPr id="6" name="直線矢印コネクタ 5">
            <a:extLst>
              <a:ext uri="{FF2B5EF4-FFF2-40B4-BE49-F238E27FC236}">
                <a16:creationId xmlns:a16="http://schemas.microsoft.com/office/drawing/2014/main" id="{C3D10940-9A58-451A-A74F-29C3F083CEFC}"/>
              </a:ext>
            </a:extLst>
          </p:cNvPr>
          <p:cNvCxnSpPr>
            <a:cxnSpLocks/>
          </p:cNvCxnSpPr>
          <p:nvPr/>
        </p:nvCxnSpPr>
        <p:spPr>
          <a:xfrm flipH="1" flipV="1">
            <a:off x="5694630" y="1711105"/>
            <a:ext cx="724278" cy="488887"/>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22583DD9-28FE-493F-80D8-9343D926F369}"/>
              </a:ext>
            </a:extLst>
          </p:cNvPr>
          <p:cNvSpPr txBox="1"/>
          <p:nvPr/>
        </p:nvSpPr>
        <p:spPr>
          <a:xfrm>
            <a:off x="3882178" y="2293251"/>
            <a:ext cx="5017378"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We are being asked to find a relationship for the rate of change of copper sulphate in the tank</a:t>
            </a:r>
            <a:endParaRPr lang="en-GB" sz="1400" dirty="0">
              <a:solidFill>
                <a:srgbClr val="FF0000"/>
              </a:solidFill>
              <a:latin typeface="Comic Sans MS" panose="030F0702030302020204" pitchFamily="66" charset="0"/>
            </a:endParaRPr>
          </a:p>
        </p:txBody>
      </p:sp>
      <p:sp>
        <p:nvSpPr>
          <p:cNvPr id="13" name="テキスト ボックス 12">
            <a:extLst>
              <a:ext uri="{FF2B5EF4-FFF2-40B4-BE49-F238E27FC236}">
                <a16:creationId xmlns:a16="http://schemas.microsoft.com/office/drawing/2014/main" id="{1AAD310F-B249-4673-A882-EAE81B083978}"/>
              </a:ext>
            </a:extLst>
          </p:cNvPr>
          <p:cNvSpPr txBox="1"/>
          <p:nvPr/>
        </p:nvSpPr>
        <p:spPr>
          <a:xfrm>
            <a:off x="3799188" y="3052233"/>
            <a:ext cx="5017378" cy="1600438"/>
          </a:xfrm>
          <a:prstGeom prst="rect">
            <a:avLst/>
          </a:prstGeom>
          <a:noFill/>
        </p:spPr>
        <p:txBody>
          <a:bodyPr wrap="square" rtlCol="0">
            <a:spAutoFit/>
          </a:bodyPr>
          <a:lstStyle/>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This will depend on the amount of copper sulphate being added to the tank</a:t>
            </a: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As well as the amount leaving the tank (which will have been mixed with the water in there already)</a:t>
            </a: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algn="ctr"/>
            <a:r>
              <a:rPr lang="en-US" sz="1400" dirty="0">
                <a:solidFill>
                  <a:srgbClr val="FF0000"/>
                </a:solidFill>
                <a:latin typeface="Comic Sans MS" panose="030F0702030302020204" pitchFamily="66" charset="0"/>
                <a:sym typeface="Wingdings" panose="05000000000000000000" pitchFamily="2" charset="2"/>
              </a:rPr>
              <a:t>So we need to find relationships for the above…</a:t>
            </a:r>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2725039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3">
                                            <p:txEl>
                                              <p:pRg st="0" end="0"/>
                                            </p:txEl>
                                          </p:spTgt>
                                        </p:tgtEl>
                                        <p:attrNameLst>
                                          <p:attrName>style.visibility</p:attrName>
                                        </p:attrNameLst>
                                      </p:cBhvr>
                                      <p:to>
                                        <p:strVal val="visible"/>
                                      </p:to>
                                    </p:set>
                                    <p:animEffect transition="in" filter="blinds(horizontal)">
                                      <p:cBhvr>
                                        <p:cTn id="32" dur="500"/>
                                        <p:tgtEl>
                                          <p:spTgt spid="13">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3">
                                            <p:txEl>
                                              <p:pRg st="2" end="2"/>
                                            </p:txEl>
                                          </p:spTgt>
                                        </p:tgtEl>
                                        <p:attrNameLst>
                                          <p:attrName>style.visibility</p:attrName>
                                        </p:attrNameLst>
                                      </p:cBhvr>
                                      <p:to>
                                        <p:strVal val="visible"/>
                                      </p:to>
                                    </p:set>
                                    <p:animEffect transition="in" filter="blinds(horizontal)">
                                      <p:cBhvr>
                                        <p:cTn id="37" dur="500"/>
                                        <p:tgtEl>
                                          <p:spTgt spid="1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3">
                                            <p:txEl>
                                              <p:pRg st="4" end="4"/>
                                            </p:txEl>
                                          </p:spTgt>
                                        </p:tgtEl>
                                        <p:attrNameLst>
                                          <p:attrName>style.visibility</p:attrName>
                                        </p:attrNameLst>
                                      </p:cBhvr>
                                      <p:to>
                                        <p:strVal val="visible"/>
                                      </p:to>
                                    </p:set>
                                    <p:animEffect transition="in" filter="blinds(horizontal)">
                                      <p:cBhvr>
                                        <p:cTn id="42"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6431" y="1600199"/>
                <a:ext cx="3373515" cy="4889377"/>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A storage tank initially contains 1000 </a:t>
                </a:r>
                <a:r>
                  <a:rPr lang="en-US" sz="1200" dirty="0" err="1">
                    <a:latin typeface="Comic Sans MS" pitchFamily="66" charset="0"/>
                  </a:rPr>
                  <a:t>litres</a:t>
                </a:r>
                <a:r>
                  <a:rPr lang="en-US" sz="1200" dirty="0">
                    <a:latin typeface="Comic Sans MS" pitchFamily="66" charset="0"/>
                  </a:rPr>
                  <a:t> of pure water. Liquid is removed from the tank at a constant rate of 30 </a:t>
                </a:r>
                <a:r>
                  <a:rPr lang="en-US" sz="1200" dirty="0" err="1">
                    <a:latin typeface="Comic Sans MS" pitchFamily="66" charset="0"/>
                  </a:rPr>
                  <a:t>litres</a:t>
                </a:r>
                <a:r>
                  <a:rPr lang="en-US" sz="1200" dirty="0">
                    <a:latin typeface="Comic Sans MS" pitchFamily="66" charset="0"/>
                  </a:rPr>
                  <a:t> per hour and a chemical solution is added at a constant rate of 40 </a:t>
                </a:r>
                <a:r>
                  <a:rPr lang="en-US" sz="1200" dirty="0" err="1">
                    <a:latin typeface="Comic Sans MS" pitchFamily="66" charset="0"/>
                  </a:rPr>
                  <a:t>litres</a:t>
                </a:r>
                <a:r>
                  <a:rPr lang="en-US" sz="1200" dirty="0">
                    <a:latin typeface="Comic Sans MS" pitchFamily="66" charset="0"/>
                  </a:rPr>
                  <a:t> per hour. The chemical solution contains 4 grams of copper sulphate per </a:t>
                </a:r>
                <a:r>
                  <a:rPr lang="en-US" sz="1200" dirty="0" err="1">
                    <a:latin typeface="Comic Sans MS" pitchFamily="66" charset="0"/>
                  </a:rPr>
                  <a:t>litre</a:t>
                </a:r>
                <a:r>
                  <a:rPr lang="en-US" sz="1200" dirty="0">
                    <a:latin typeface="Comic Sans MS" pitchFamily="66" charset="0"/>
                  </a:rPr>
                  <a:t> of water.</a:t>
                </a: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Given that there are </a:t>
                </a:r>
                <a14:m>
                  <m:oMath xmlns:m="http://schemas.openxmlformats.org/officeDocument/2006/math">
                    <m:r>
                      <a:rPr lang="en-US" sz="1200" i="1" dirty="0" smtClean="0">
                        <a:latin typeface="Cambria Math" panose="02040503050406030204" pitchFamily="18" charset="0"/>
                      </a:rPr>
                      <m:t>𝑥</m:t>
                    </m:r>
                  </m:oMath>
                </a14:m>
                <a:r>
                  <a:rPr lang="en-US" sz="1200" dirty="0">
                    <a:latin typeface="Comic Sans MS" pitchFamily="66" charset="0"/>
                  </a:rPr>
                  <a:t> grams of copper sulphate in the tank after </a:t>
                </a:r>
                <a14:m>
                  <m:oMath xmlns:m="http://schemas.openxmlformats.org/officeDocument/2006/math">
                    <m:r>
                      <a:rPr lang="en-US" sz="1200" i="1" dirty="0" smtClean="0">
                        <a:latin typeface="Cambria Math" panose="02040503050406030204" pitchFamily="18" charset="0"/>
                      </a:rPr>
                      <m:t>𝑡</m:t>
                    </m:r>
                  </m:oMath>
                </a14:m>
                <a:r>
                  <a:rPr lang="en-US" sz="1200" dirty="0">
                    <a:latin typeface="Comic Sans MS" pitchFamily="66" charset="0"/>
                  </a:rPr>
                  <a:t> hours and that the copper sulphate immediately disperses throughout the tank upon entry, show that the situation can be modelled by the differential equation:</a:t>
                </a:r>
              </a:p>
              <a:p>
                <a:pPr marL="0" indent="0" algn="ctr">
                  <a:buNone/>
                </a:pPr>
                <a:endParaRPr lang="en-US" sz="1400" dirty="0">
                  <a:latin typeface="Comic Sans MS" pitchFamily="66"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6431" y="1600199"/>
                <a:ext cx="3373515" cy="4889377"/>
              </a:xfrm>
              <a:blipFill>
                <a:blip r:embed="rId2"/>
                <a:stretch>
                  <a:fillRect t="-623" r="-1085"/>
                </a:stretch>
              </a:blipFill>
            </p:spPr>
            <p:txBody>
              <a:bodyPr/>
              <a:lstStyle/>
              <a:p>
                <a:r>
                  <a:rPr lang="en-GB">
                    <a:noFill/>
                  </a:rPr>
                  <a:t> </a:t>
                </a:r>
              </a:p>
            </p:txBody>
          </p:sp>
        </mc:Fallback>
      </mc:AlternateContent>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5E928F33-4A0A-449C-8303-7A349D8B1DCA}"/>
                  </a:ext>
                </a:extLst>
              </p:cNvPr>
              <p:cNvSpPr txBox="1"/>
              <p:nvPr/>
            </p:nvSpPr>
            <p:spPr>
              <a:xfrm>
                <a:off x="985421" y="5366551"/>
                <a:ext cx="2085827"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r>
                        <a:rPr lang="en-US" sz="1400" b="0" i="1" smtClean="0">
                          <a:latin typeface="Cambria Math" panose="02040503050406030204" pitchFamily="18" charset="0"/>
                        </a:rPr>
                        <m:t>, </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GB" sz="1400" dirty="0"/>
              </a:p>
            </p:txBody>
          </p:sp>
        </mc:Choice>
        <mc:Fallback xmlns="">
          <p:sp>
            <p:nvSpPr>
              <p:cNvPr id="2" name="テキスト ボックス 1">
                <a:extLst>
                  <a:ext uri="{FF2B5EF4-FFF2-40B4-BE49-F238E27FC236}">
                    <a16:creationId xmlns:a16="http://schemas.microsoft.com/office/drawing/2014/main" id="{5E928F33-4A0A-449C-8303-7A349D8B1DCA}"/>
                  </a:ext>
                </a:extLst>
              </p:cNvPr>
              <p:cNvSpPr txBox="1">
                <a:spLocks noRot="1" noChangeAspect="1" noMove="1" noResize="1" noEditPoints="1" noAdjustHandles="1" noChangeArrowheads="1" noChangeShapeType="1" noTextEdit="1"/>
              </p:cNvSpPr>
              <p:nvPr/>
            </p:nvSpPr>
            <p:spPr>
              <a:xfrm>
                <a:off x="985421" y="5366551"/>
                <a:ext cx="2085827" cy="412613"/>
              </a:xfrm>
              <a:prstGeom prst="rect">
                <a:avLst/>
              </a:prstGeom>
              <a:blipFill>
                <a:blip r:embed="rId3"/>
                <a:stretch>
                  <a:fillRect l="-1754" r="-1462" b="-13235"/>
                </a:stretch>
              </a:blipFill>
            </p:spPr>
            <p:txBody>
              <a:bodyPr/>
              <a:lstStyle/>
              <a:p>
                <a:r>
                  <a:rPr lang="en-GB">
                    <a:noFill/>
                  </a:rPr>
                  <a:t> </a:t>
                </a:r>
              </a:p>
            </p:txBody>
          </p:sp>
        </mc:Fallback>
      </mc:AlternateContent>
      <p:sp>
        <p:nvSpPr>
          <p:cNvPr id="9" name="テキスト ボックス 8">
            <a:extLst>
              <a:ext uri="{FF2B5EF4-FFF2-40B4-BE49-F238E27FC236}">
                <a16:creationId xmlns:a16="http://schemas.microsoft.com/office/drawing/2014/main" id="{22583DD9-28FE-493F-80D8-9343D926F369}"/>
              </a:ext>
            </a:extLst>
          </p:cNvPr>
          <p:cNvSpPr txBox="1"/>
          <p:nvPr/>
        </p:nvSpPr>
        <p:spPr>
          <a:xfrm>
            <a:off x="3775646" y="1503138"/>
            <a:ext cx="3521799" cy="307777"/>
          </a:xfrm>
          <a:prstGeom prst="rect">
            <a:avLst/>
          </a:prstGeom>
          <a:noFill/>
        </p:spPr>
        <p:txBody>
          <a:bodyPr wrap="square" rtlCol="0">
            <a:spAutoFit/>
          </a:bodyPr>
          <a:lstStyle/>
          <a:p>
            <a:pPr algn="ctr"/>
            <a:r>
              <a:rPr lang="en-US" sz="1400" u="sng" dirty="0">
                <a:latin typeface="Comic Sans MS" panose="030F0702030302020204" pitchFamily="66" charset="0"/>
              </a:rPr>
              <a:t>Amount of copper sulphate being added</a:t>
            </a:r>
            <a:endParaRPr lang="en-GB" sz="1400" u="sng" dirty="0">
              <a:latin typeface="Comic Sans MS" panose="030F0702030302020204" pitchFamily="66" charset="0"/>
            </a:endParaRPr>
          </a:p>
        </p:txBody>
      </p:sp>
      <p:sp>
        <p:nvSpPr>
          <p:cNvPr id="10" name="テキスト ボックス 9">
            <a:extLst>
              <a:ext uri="{FF2B5EF4-FFF2-40B4-BE49-F238E27FC236}">
                <a16:creationId xmlns:a16="http://schemas.microsoft.com/office/drawing/2014/main" id="{E98D3B44-55B7-4B6C-B230-8DA02F83D961}"/>
              </a:ext>
            </a:extLst>
          </p:cNvPr>
          <p:cNvSpPr txBox="1"/>
          <p:nvPr/>
        </p:nvSpPr>
        <p:spPr>
          <a:xfrm>
            <a:off x="3723860" y="2010645"/>
            <a:ext cx="4274921" cy="95410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40 </a:t>
            </a:r>
            <a:r>
              <a:rPr lang="en-US" sz="1400" dirty="0" err="1">
                <a:solidFill>
                  <a:srgbClr val="FF0000"/>
                </a:solidFill>
                <a:latin typeface="Comic Sans MS" panose="030F0702030302020204" pitchFamily="66" charset="0"/>
              </a:rPr>
              <a:t>litres</a:t>
            </a:r>
            <a:r>
              <a:rPr lang="en-US" sz="1400" dirty="0">
                <a:solidFill>
                  <a:srgbClr val="FF0000"/>
                </a:solidFill>
                <a:latin typeface="Comic Sans MS" panose="030F0702030302020204" pitchFamily="66" charset="0"/>
              </a:rPr>
              <a:t> of solution is added per hour, and the copper sulphate is 4 grams per </a:t>
            </a:r>
            <a:r>
              <a:rPr lang="en-US" sz="1400" dirty="0" err="1">
                <a:solidFill>
                  <a:srgbClr val="FF0000"/>
                </a:solidFill>
                <a:latin typeface="Comic Sans MS" panose="030F0702030302020204" pitchFamily="66" charset="0"/>
              </a:rPr>
              <a:t>litre</a:t>
            </a:r>
            <a:endParaRPr lang="en-US" sz="1400" dirty="0">
              <a:solidFill>
                <a:srgbClr val="FF0000"/>
              </a:solidFill>
              <a:latin typeface="Comic Sans MS" panose="030F0702030302020204" pitchFamily="66" charset="0"/>
            </a:endParaRPr>
          </a:p>
          <a:p>
            <a:pPr algn="ctr"/>
            <a:endParaRPr lang="en-US" sz="1400" dirty="0">
              <a:solidFill>
                <a:srgbClr val="FF0000"/>
              </a:solidFill>
              <a:latin typeface="Comic Sans MS" panose="030F0702030302020204" pitchFamily="66" charset="0"/>
            </a:endParaRPr>
          </a:p>
          <a:p>
            <a:pPr algn="ctr"/>
            <a:r>
              <a:rPr lang="en-US" sz="1400" dirty="0">
                <a:solidFill>
                  <a:srgbClr val="FF0000"/>
                </a:solidFill>
                <a:latin typeface="Comic Sans MS" panose="030F0702030302020204" pitchFamily="66" charset="0"/>
                <a:sym typeface="Wingdings" panose="05000000000000000000" pitchFamily="2" charset="2"/>
              </a:rPr>
              <a:t> So 160 grams is being added per hour</a:t>
            </a:r>
            <a:endParaRPr lang="en-GB" sz="1400" dirty="0">
              <a:solidFill>
                <a:srgbClr val="FF0000"/>
              </a:solidFill>
              <a:latin typeface="Comic Sans MS" panose="030F0702030302020204" pitchFamily="66" charset="0"/>
            </a:endParaRPr>
          </a:p>
        </p:txBody>
      </p:sp>
      <p:sp>
        <p:nvSpPr>
          <p:cNvPr id="11" name="テキスト ボックス 10">
            <a:extLst>
              <a:ext uri="{FF2B5EF4-FFF2-40B4-BE49-F238E27FC236}">
                <a16:creationId xmlns:a16="http://schemas.microsoft.com/office/drawing/2014/main" id="{490D0356-C593-4628-824A-AA65FF7FA399}"/>
              </a:ext>
            </a:extLst>
          </p:cNvPr>
          <p:cNvSpPr txBox="1"/>
          <p:nvPr/>
        </p:nvSpPr>
        <p:spPr>
          <a:xfrm>
            <a:off x="136037" y="5847102"/>
            <a:ext cx="3485350"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Added copper sulphate per hour = 160g</a:t>
            </a:r>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490188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blinds(horizontal)">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blinds(horizontal)">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6431" y="1600199"/>
                <a:ext cx="3373515" cy="4889377"/>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A storage tank initially contains 1000 </a:t>
                </a:r>
                <a:r>
                  <a:rPr lang="en-US" sz="1200" dirty="0" err="1">
                    <a:latin typeface="Comic Sans MS" pitchFamily="66" charset="0"/>
                  </a:rPr>
                  <a:t>litres</a:t>
                </a:r>
                <a:r>
                  <a:rPr lang="en-US" sz="1200" dirty="0">
                    <a:latin typeface="Comic Sans MS" pitchFamily="66" charset="0"/>
                  </a:rPr>
                  <a:t> of pure water. Liquid is removed from the tank at a constant rate of 30 </a:t>
                </a:r>
                <a:r>
                  <a:rPr lang="en-US" sz="1200" dirty="0" err="1">
                    <a:latin typeface="Comic Sans MS" pitchFamily="66" charset="0"/>
                  </a:rPr>
                  <a:t>litres</a:t>
                </a:r>
                <a:r>
                  <a:rPr lang="en-US" sz="1200" dirty="0">
                    <a:latin typeface="Comic Sans MS" pitchFamily="66" charset="0"/>
                  </a:rPr>
                  <a:t> per hour and a chemical solution is added at a constant rate of 40 </a:t>
                </a:r>
                <a:r>
                  <a:rPr lang="en-US" sz="1200" dirty="0" err="1">
                    <a:latin typeface="Comic Sans MS" pitchFamily="66" charset="0"/>
                  </a:rPr>
                  <a:t>litres</a:t>
                </a:r>
                <a:r>
                  <a:rPr lang="en-US" sz="1200" dirty="0">
                    <a:latin typeface="Comic Sans MS" pitchFamily="66" charset="0"/>
                  </a:rPr>
                  <a:t> per hour. The chemical solution contains 4 grams of copper sulphate per </a:t>
                </a:r>
                <a:r>
                  <a:rPr lang="en-US" sz="1200" dirty="0" err="1">
                    <a:latin typeface="Comic Sans MS" pitchFamily="66" charset="0"/>
                  </a:rPr>
                  <a:t>litre</a:t>
                </a:r>
                <a:r>
                  <a:rPr lang="en-US" sz="1200" dirty="0">
                    <a:latin typeface="Comic Sans MS" pitchFamily="66" charset="0"/>
                  </a:rPr>
                  <a:t> of water.</a:t>
                </a: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Given that there are </a:t>
                </a:r>
                <a14:m>
                  <m:oMath xmlns:m="http://schemas.openxmlformats.org/officeDocument/2006/math">
                    <m:r>
                      <a:rPr lang="en-US" sz="1200" i="1" dirty="0" smtClean="0">
                        <a:latin typeface="Cambria Math" panose="02040503050406030204" pitchFamily="18" charset="0"/>
                      </a:rPr>
                      <m:t>𝑥</m:t>
                    </m:r>
                  </m:oMath>
                </a14:m>
                <a:r>
                  <a:rPr lang="en-US" sz="1200" dirty="0">
                    <a:latin typeface="Comic Sans MS" pitchFamily="66" charset="0"/>
                  </a:rPr>
                  <a:t> grams of copper sulphate in the tank after </a:t>
                </a:r>
                <a14:m>
                  <m:oMath xmlns:m="http://schemas.openxmlformats.org/officeDocument/2006/math">
                    <m:r>
                      <a:rPr lang="en-US" sz="1200" i="1" dirty="0" smtClean="0">
                        <a:latin typeface="Cambria Math" panose="02040503050406030204" pitchFamily="18" charset="0"/>
                      </a:rPr>
                      <m:t>𝑡</m:t>
                    </m:r>
                  </m:oMath>
                </a14:m>
                <a:r>
                  <a:rPr lang="en-US" sz="1200" dirty="0">
                    <a:latin typeface="Comic Sans MS" pitchFamily="66" charset="0"/>
                  </a:rPr>
                  <a:t> hours and that the copper sulphate immediately disperses throughout the tank upon entry, show that the situation can be modelled by the differential equation:</a:t>
                </a:r>
              </a:p>
              <a:p>
                <a:pPr marL="0" indent="0" algn="ctr">
                  <a:buNone/>
                </a:pPr>
                <a:endParaRPr lang="en-US" sz="1400" dirty="0">
                  <a:latin typeface="Comic Sans MS" pitchFamily="66"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6431" y="1600199"/>
                <a:ext cx="3373515" cy="4889377"/>
              </a:xfrm>
              <a:blipFill>
                <a:blip r:embed="rId2"/>
                <a:stretch>
                  <a:fillRect t="-623" r="-1085"/>
                </a:stretch>
              </a:blipFill>
            </p:spPr>
            <p:txBody>
              <a:bodyPr/>
              <a:lstStyle/>
              <a:p>
                <a:r>
                  <a:rPr lang="en-GB">
                    <a:noFill/>
                  </a:rPr>
                  <a:t> </a:t>
                </a:r>
              </a:p>
            </p:txBody>
          </p:sp>
        </mc:Fallback>
      </mc:AlternateContent>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5E928F33-4A0A-449C-8303-7A349D8B1DCA}"/>
                  </a:ext>
                </a:extLst>
              </p:cNvPr>
              <p:cNvSpPr txBox="1"/>
              <p:nvPr/>
            </p:nvSpPr>
            <p:spPr>
              <a:xfrm>
                <a:off x="985421" y="5366551"/>
                <a:ext cx="2085827"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r>
                        <a:rPr lang="en-US" sz="1400" b="0" i="1" smtClean="0">
                          <a:latin typeface="Cambria Math" panose="02040503050406030204" pitchFamily="18" charset="0"/>
                        </a:rPr>
                        <m:t>, </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GB" sz="1400" dirty="0"/>
              </a:p>
            </p:txBody>
          </p:sp>
        </mc:Choice>
        <mc:Fallback xmlns="">
          <p:sp>
            <p:nvSpPr>
              <p:cNvPr id="2" name="テキスト ボックス 1">
                <a:extLst>
                  <a:ext uri="{FF2B5EF4-FFF2-40B4-BE49-F238E27FC236}">
                    <a16:creationId xmlns:a16="http://schemas.microsoft.com/office/drawing/2014/main" id="{5E928F33-4A0A-449C-8303-7A349D8B1DCA}"/>
                  </a:ext>
                </a:extLst>
              </p:cNvPr>
              <p:cNvSpPr txBox="1">
                <a:spLocks noRot="1" noChangeAspect="1" noMove="1" noResize="1" noEditPoints="1" noAdjustHandles="1" noChangeArrowheads="1" noChangeShapeType="1" noTextEdit="1"/>
              </p:cNvSpPr>
              <p:nvPr/>
            </p:nvSpPr>
            <p:spPr>
              <a:xfrm>
                <a:off x="985421" y="5366551"/>
                <a:ext cx="2085827" cy="412613"/>
              </a:xfrm>
              <a:prstGeom prst="rect">
                <a:avLst/>
              </a:prstGeom>
              <a:blipFill>
                <a:blip r:embed="rId3"/>
                <a:stretch>
                  <a:fillRect l="-1754" r="-1462" b="-13235"/>
                </a:stretch>
              </a:blipFill>
            </p:spPr>
            <p:txBody>
              <a:bodyPr/>
              <a:lstStyle/>
              <a:p>
                <a:r>
                  <a:rPr lang="en-GB">
                    <a:noFill/>
                  </a:rPr>
                  <a:t> </a:t>
                </a:r>
              </a:p>
            </p:txBody>
          </p:sp>
        </mc:Fallback>
      </mc:AlternateContent>
      <p:sp>
        <p:nvSpPr>
          <p:cNvPr id="9" name="テキスト ボックス 8">
            <a:extLst>
              <a:ext uri="{FF2B5EF4-FFF2-40B4-BE49-F238E27FC236}">
                <a16:creationId xmlns:a16="http://schemas.microsoft.com/office/drawing/2014/main" id="{22583DD9-28FE-493F-80D8-9343D926F369}"/>
              </a:ext>
            </a:extLst>
          </p:cNvPr>
          <p:cNvSpPr txBox="1"/>
          <p:nvPr/>
        </p:nvSpPr>
        <p:spPr>
          <a:xfrm>
            <a:off x="3775646" y="1503138"/>
            <a:ext cx="3521799" cy="307777"/>
          </a:xfrm>
          <a:prstGeom prst="rect">
            <a:avLst/>
          </a:prstGeom>
          <a:noFill/>
        </p:spPr>
        <p:txBody>
          <a:bodyPr wrap="square" rtlCol="0">
            <a:spAutoFit/>
          </a:bodyPr>
          <a:lstStyle/>
          <a:p>
            <a:pPr algn="ctr"/>
            <a:r>
              <a:rPr lang="en-US" sz="1400" u="sng" dirty="0">
                <a:latin typeface="Comic Sans MS" panose="030F0702030302020204" pitchFamily="66" charset="0"/>
              </a:rPr>
              <a:t>Amount of copper sulphate being lost</a:t>
            </a:r>
            <a:endParaRPr lang="en-GB" sz="1400" u="sng" dirty="0">
              <a:latin typeface="Comic Sans MS" panose="030F0702030302020204" pitchFamily="66" charset="0"/>
            </a:endParaRPr>
          </a:p>
        </p:txBody>
      </p:sp>
      <p:sp>
        <p:nvSpPr>
          <p:cNvPr id="11" name="テキスト ボックス 10">
            <a:extLst>
              <a:ext uri="{FF2B5EF4-FFF2-40B4-BE49-F238E27FC236}">
                <a16:creationId xmlns:a16="http://schemas.microsoft.com/office/drawing/2014/main" id="{490D0356-C593-4628-824A-AA65FF7FA399}"/>
              </a:ext>
            </a:extLst>
          </p:cNvPr>
          <p:cNvSpPr txBox="1"/>
          <p:nvPr/>
        </p:nvSpPr>
        <p:spPr>
          <a:xfrm>
            <a:off x="136037" y="5847102"/>
            <a:ext cx="3485350"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Added copper sulphate per hour = 160g</a:t>
            </a:r>
            <a:endParaRPr lang="en-GB" sz="1400" dirty="0">
              <a:solidFill>
                <a:srgbClr val="FF0000"/>
              </a:solidFill>
              <a:latin typeface="Comic Sans MS" panose="030F0702030302020204" pitchFamily="66" charset="0"/>
            </a:endParaRPr>
          </a:p>
        </p:txBody>
      </p:sp>
      <p:sp>
        <p:nvSpPr>
          <p:cNvPr id="12" name="テキスト ボックス 11">
            <a:extLst>
              <a:ext uri="{FF2B5EF4-FFF2-40B4-BE49-F238E27FC236}">
                <a16:creationId xmlns:a16="http://schemas.microsoft.com/office/drawing/2014/main" id="{4939798B-F8EC-4432-BEC5-EE4690D3C84B}"/>
              </a:ext>
            </a:extLst>
          </p:cNvPr>
          <p:cNvSpPr txBox="1"/>
          <p:nvPr/>
        </p:nvSpPr>
        <p:spPr>
          <a:xfrm>
            <a:off x="3802690" y="1890738"/>
            <a:ext cx="5078760" cy="1169551"/>
          </a:xfrm>
          <a:prstGeom prst="rect">
            <a:avLst/>
          </a:prstGeom>
          <a:noFill/>
        </p:spPr>
        <p:txBody>
          <a:bodyPr wrap="square" rtlCol="0">
            <a:spAutoFit/>
          </a:bodyPr>
          <a:lstStyle/>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We need to know what fraction of the liquid in the tank is made up of copper sulphate</a:t>
            </a: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So we need to know how much liquid is in the tank at a given time</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テキスト ボックス 3">
                <a:extLst>
                  <a:ext uri="{FF2B5EF4-FFF2-40B4-BE49-F238E27FC236}">
                    <a16:creationId xmlns:a16="http://schemas.microsoft.com/office/drawing/2014/main" id="{609F8E5A-A660-45F4-82F7-983B29AAE7DD}"/>
                  </a:ext>
                </a:extLst>
              </p:cNvPr>
              <p:cNvSpPr txBox="1"/>
              <p:nvPr/>
            </p:nvSpPr>
            <p:spPr>
              <a:xfrm>
                <a:off x="4146487" y="4146488"/>
                <a:ext cx="1598322"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=1000+40</m:t>
                      </m:r>
                      <m:r>
                        <a:rPr lang="en-US" sz="1400" b="0" i="1" smtClean="0">
                          <a:latin typeface="Cambria Math" panose="02040503050406030204" pitchFamily="18" charset="0"/>
                        </a:rPr>
                        <m:t>𝑡</m:t>
                      </m:r>
                      <m:r>
                        <a:rPr lang="en-US" sz="1400" b="0" i="1" smtClean="0">
                          <a:latin typeface="Cambria Math" panose="02040503050406030204" pitchFamily="18" charset="0"/>
                        </a:rPr>
                        <m:t>−30</m:t>
                      </m:r>
                      <m:r>
                        <a:rPr lang="en-US" sz="1400" b="0" i="1" smtClean="0">
                          <a:latin typeface="Cambria Math" panose="02040503050406030204" pitchFamily="18" charset="0"/>
                        </a:rPr>
                        <m:t>𝑡</m:t>
                      </m:r>
                    </m:oMath>
                  </m:oMathPara>
                </a14:m>
                <a:endParaRPr lang="en-GB" sz="1400" dirty="0"/>
              </a:p>
            </p:txBody>
          </p:sp>
        </mc:Choice>
        <mc:Fallback xmlns="">
          <p:sp>
            <p:nvSpPr>
              <p:cNvPr id="4" name="テキスト ボックス 3">
                <a:extLst>
                  <a:ext uri="{FF2B5EF4-FFF2-40B4-BE49-F238E27FC236}">
                    <a16:creationId xmlns:a16="http://schemas.microsoft.com/office/drawing/2014/main" id="{609F8E5A-A660-45F4-82F7-983B29AAE7DD}"/>
                  </a:ext>
                </a:extLst>
              </p:cNvPr>
              <p:cNvSpPr txBox="1">
                <a:spLocks noRot="1" noChangeAspect="1" noMove="1" noResize="1" noEditPoints="1" noAdjustHandles="1" noChangeArrowheads="1" noChangeShapeType="1" noTextEdit="1"/>
              </p:cNvSpPr>
              <p:nvPr/>
            </p:nvSpPr>
            <p:spPr>
              <a:xfrm>
                <a:off x="4146487" y="4146488"/>
                <a:ext cx="1598322" cy="215444"/>
              </a:xfrm>
              <a:prstGeom prst="rect">
                <a:avLst/>
              </a:prstGeom>
              <a:blipFill>
                <a:blip r:embed="rId4"/>
                <a:stretch>
                  <a:fillRect l="-763" r="-1527" b="-555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テキスト ボックス 12">
                <a:extLst>
                  <a:ext uri="{FF2B5EF4-FFF2-40B4-BE49-F238E27FC236}">
                    <a16:creationId xmlns:a16="http://schemas.microsoft.com/office/drawing/2014/main" id="{CB2583CE-F0F9-48CC-B01D-29F268559A2C}"/>
                  </a:ext>
                </a:extLst>
              </p:cNvPr>
              <p:cNvSpPr txBox="1"/>
              <p:nvPr/>
            </p:nvSpPr>
            <p:spPr>
              <a:xfrm>
                <a:off x="4154031" y="4588599"/>
                <a:ext cx="1110240"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=1000+10</m:t>
                      </m:r>
                      <m:r>
                        <a:rPr lang="en-US" sz="1400" b="0" i="1" smtClean="0">
                          <a:latin typeface="Cambria Math" panose="02040503050406030204" pitchFamily="18" charset="0"/>
                        </a:rPr>
                        <m:t>𝑡</m:t>
                      </m:r>
                    </m:oMath>
                  </m:oMathPara>
                </a14:m>
                <a:endParaRPr lang="en-GB" sz="1400" dirty="0"/>
              </a:p>
            </p:txBody>
          </p:sp>
        </mc:Choice>
        <mc:Fallback xmlns="">
          <p:sp>
            <p:nvSpPr>
              <p:cNvPr id="13" name="テキスト ボックス 12">
                <a:extLst>
                  <a:ext uri="{FF2B5EF4-FFF2-40B4-BE49-F238E27FC236}">
                    <a16:creationId xmlns:a16="http://schemas.microsoft.com/office/drawing/2014/main" id="{CB2583CE-F0F9-48CC-B01D-29F268559A2C}"/>
                  </a:ext>
                </a:extLst>
              </p:cNvPr>
              <p:cNvSpPr txBox="1">
                <a:spLocks noRot="1" noChangeAspect="1" noMove="1" noResize="1" noEditPoints="1" noAdjustHandles="1" noChangeArrowheads="1" noChangeShapeType="1" noTextEdit="1"/>
              </p:cNvSpPr>
              <p:nvPr/>
            </p:nvSpPr>
            <p:spPr>
              <a:xfrm>
                <a:off x="4154031" y="4588599"/>
                <a:ext cx="1110240" cy="215444"/>
              </a:xfrm>
              <a:prstGeom prst="rect">
                <a:avLst/>
              </a:prstGeom>
              <a:blipFill>
                <a:blip r:embed="rId5"/>
                <a:stretch>
                  <a:fillRect l="-1093" r="-1639" b="-5714"/>
                </a:stretch>
              </a:blipFill>
            </p:spPr>
            <p:txBody>
              <a:bodyPr/>
              <a:lstStyle/>
              <a:p>
                <a:r>
                  <a:rPr lang="en-GB">
                    <a:noFill/>
                  </a:rPr>
                  <a:t> </a:t>
                </a:r>
              </a:p>
            </p:txBody>
          </p:sp>
        </mc:Fallback>
      </mc:AlternateContent>
      <p:cxnSp>
        <p:nvCxnSpPr>
          <p:cNvPr id="14" name="直線矢印コネクタ 13">
            <a:extLst>
              <a:ext uri="{FF2B5EF4-FFF2-40B4-BE49-F238E27FC236}">
                <a16:creationId xmlns:a16="http://schemas.microsoft.com/office/drawing/2014/main" id="{B75F4239-8328-42D6-B506-A0656EB12472}"/>
              </a:ext>
            </a:extLst>
          </p:cNvPr>
          <p:cNvCxnSpPr>
            <a:cxnSpLocks/>
          </p:cNvCxnSpPr>
          <p:nvPr/>
        </p:nvCxnSpPr>
        <p:spPr>
          <a:xfrm>
            <a:off x="4861711" y="3766242"/>
            <a:ext cx="199176" cy="380246"/>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FB485BBC-5845-472E-AB77-FDA27D4DE2ED}"/>
              </a:ext>
            </a:extLst>
          </p:cNvPr>
          <p:cNvSpPr txBox="1"/>
          <p:nvPr/>
        </p:nvSpPr>
        <p:spPr>
          <a:xfrm>
            <a:off x="3918392" y="3325345"/>
            <a:ext cx="1586116"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Amount of solution being added</a:t>
            </a:r>
            <a:endParaRPr lang="en-GB" sz="1200" dirty="0">
              <a:solidFill>
                <a:srgbClr val="FF0000"/>
              </a:solidFill>
              <a:latin typeface="Comic Sans MS" panose="030F0702030302020204" pitchFamily="66" charset="0"/>
            </a:endParaRPr>
          </a:p>
        </p:txBody>
      </p:sp>
      <p:cxnSp>
        <p:nvCxnSpPr>
          <p:cNvPr id="16" name="直線矢印コネクタ 15">
            <a:extLst>
              <a:ext uri="{FF2B5EF4-FFF2-40B4-BE49-F238E27FC236}">
                <a16:creationId xmlns:a16="http://schemas.microsoft.com/office/drawing/2014/main" id="{51D55B25-D7C6-40D8-B34F-AD67BE5BBC10}"/>
              </a:ext>
            </a:extLst>
          </p:cNvPr>
          <p:cNvCxnSpPr>
            <a:cxnSpLocks/>
          </p:cNvCxnSpPr>
          <p:nvPr/>
        </p:nvCxnSpPr>
        <p:spPr>
          <a:xfrm flipH="1">
            <a:off x="5611639" y="3730029"/>
            <a:ext cx="291220" cy="369683"/>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39E93401-4B8C-468F-82B0-D5C7872DE9C2}"/>
              </a:ext>
            </a:extLst>
          </p:cNvPr>
          <p:cNvSpPr txBox="1"/>
          <p:nvPr/>
        </p:nvSpPr>
        <p:spPr>
          <a:xfrm>
            <a:off x="5584229" y="3325344"/>
            <a:ext cx="1586116"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Amount of liquid being removed</a:t>
            </a:r>
            <a:endParaRPr lang="en-GB" sz="12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0" name="テキスト ボックス 19">
                <a:extLst>
                  <a:ext uri="{FF2B5EF4-FFF2-40B4-BE49-F238E27FC236}">
                    <a16:creationId xmlns:a16="http://schemas.microsoft.com/office/drawing/2014/main" id="{EB191DC2-7541-4B65-B10E-CABD67A9E717}"/>
                  </a:ext>
                </a:extLst>
              </p:cNvPr>
              <p:cNvSpPr txBox="1"/>
              <p:nvPr/>
            </p:nvSpPr>
            <p:spPr>
              <a:xfrm>
                <a:off x="3873609" y="5012674"/>
                <a:ext cx="5078760" cy="738664"/>
              </a:xfrm>
              <a:prstGeom prst="rect">
                <a:avLst/>
              </a:prstGeom>
              <a:noFill/>
            </p:spPr>
            <p:txBody>
              <a:bodyPr wrap="square" rtlCol="0">
                <a:spAutoFit/>
              </a:bodyPr>
              <a:lstStyle/>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Since </a:t>
                </a:r>
                <a14:m>
                  <m:oMath xmlns:m="http://schemas.openxmlformats.org/officeDocument/2006/math">
                    <m:r>
                      <a:rPr lang="en-US" sz="1400" i="1" dirty="0" smtClean="0">
                        <a:solidFill>
                          <a:srgbClr val="FF0000"/>
                        </a:solidFill>
                        <a:latin typeface="Cambria Math" panose="02040503050406030204" pitchFamily="18" charset="0"/>
                        <a:sym typeface="Wingdings" panose="05000000000000000000" pitchFamily="2" charset="2"/>
                      </a:rPr>
                      <m:t>𝑥</m:t>
                    </m:r>
                  </m:oMath>
                </a14:m>
                <a:r>
                  <a:rPr lang="en-US" sz="1400" dirty="0">
                    <a:solidFill>
                      <a:srgbClr val="FF0000"/>
                    </a:solidFill>
                    <a:latin typeface="Comic Sans MS" panose="030F0702030302020204" pitchFamily="66" charset="0"/>
                    <a:sym typeface="Wingdings" panose="05000000000000000000" pitchFamily="2" charset="2"/>
                  </a:rPr>
                  <a:t> is being used to represent the amount of copper sulphate in the tank, the fraction of the liquid in the tank that is copper sulphate will be:</a:t>
                </a:r>
                <a:endParaRPr lang="en-GB" sz="1400" dirty="0">
                  <a:solidFill>
                    <a:srgbClr val="FF0000"/>
                  </a:solidFill>
                  <a:latin typeface="Comic Sans MS" panose="030F0702030302020204" pitchFamily="66" charset="0"/>
                </a:endParaRPr>
              </a:p>
            </p:txBody>
          </p:sp>
        </mc:Choice>
        <mc:Fallback xmlns="">
          <p:sp>
            <p:nvSpPr>
              <p:cNvPr id="20" name="テキスト ボックス 19">
                <a:extLst>
                  <a:ext uri="{FF2B5EF4-FFF2-40B4-BE49-F238E27FC236}">
                    <a16:creationId xmlns:a16="http://schemas.microsoft.com/office/drawing/2014/main" id="{EB191DC2-7541-4B65-B10E-CABD67A9E717}"/>
                  </a:ext>
                </a:extLst>
              </p:cNvPr>
              <p:cNvSpPr txBox="1">
                <a:spLocks noRot="1" noChangeAspect="1" noMove="1" noResize="1" noEditPoints="1" noAdjustHandles="1" noChangeArrowheads="1" noChangeShapeType="1" noTextEdit="1"/>
              </p:cNvSpPr>
              <p:nvPr/>
            </p:nvSpPr>
            <p:spPr>
              <a:xfrm>
                <a:off x="3873609" y="5012674"/>
                <a:ext cx="5078760" cy="738664"/>
              </a:xfrm>
              <a:prstGeom prst="rect">
                <a:avLst/>
              </a:prstGeom>
              <a:blipFill>
                <a:blip r:embed="rId6"/>
                <a:stretch>
                  <a:fillRect t="-826" b="-826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テキスト ボックス 20">
                <a:extLst>
                  <a:ext uri="{FF2B5EF4-FFF2-40B4-BE49-F238E27FC236}">
                    <a16:creationId xmlns:a16="http://schemas.microsoft.com/office/drawing/2014/main" id="{C79D63F2-C270-47FC-8A56-57DEA7CCEA1B}"/>
                  </a:ext>
                </a:extLst>
              </p:cNvPr>
              <p:cNvSpPr txBox="1"/>
              <p:nvPr/>
            </p:nvSpPr>
            <p:spPr>
              <a:xfrm>
                <a:off x="5999429" y="5863629"/>
                <a:ext cx="925702" cy="37253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𝑥</m:t>
                          </m:r>
                        </m:num>
                        <m:den>
                          <m:r>
                            <a:rPr lang="en-US" sz="1400" b="0" i="1" smtClean="0">
                              <a:latin typeface="Cambria Math" panose="02040503050406030204" pitchFamily="18" charset="0"/>
                            </a:rPr>
                            <m:t>1000+10</m:t>
                          </m:r>
                          <m:r>
                            <a:rPr lang="en-US" sz="1400" b="0" i="1" smtClean="0">
                              <a:latin typeface="Cambria Math" panose="02040503050406030204" pitchFamily="18" charset="0"/>
                            </a:rPr>
                            <m:t>𝑡</m:t>
                          </m:r>
                        </m:den>
                      </m:f>
                    </m:oMath>
                  </m:oMathPara>
                </a14:m>
                <a:endParaRPr lang="en-GB" sz="1400" dirty="0"/>
              </a:p>
            </p:txBody>
          </p:sp>
        </mc:Choice>
        <mc:Fallback xmlns="">
          <p:sp>
            <p:nvSpPr>
              <p:cNvPr id="21" name="テキスト ボックス 20">
                <a:extLst>
                  <a:ext uri="{FF2B5EF4-FFF2-40B4-BE49-F238E27FC236}">
                    <a16:creationId xmlns:a16="http://schemas.microsoft.com/office/drawing/2014/main" id="{C79D63F2-C270-47FC-8A56-57DEA7CCEA1B}"/>
                  </a:ext>
                </a:extLst>
              </p:cNvPr>
              <p:cNvSpPr txBox="1">
                <a:spLocks noRot="1" noChangeAspect="1" noMove="1" noResize="1" noEditPoints="1" noAdjustHandles="1" noChangeArrowheads="1" noChangeShapeType="1" noTextEdit="1"/>
              </p:cNvSpPr>
              <p:nvPr/>
            </p:nvSpPr>
            <p:spPr>
              <a:xfrm>
                <a:off x="5999429" y="5863629"/>
                <a:ext cx="925702" cy="372538"/>
              </a:xfrm>
              <a:prstGeom prst="rect">
                <a:avLst/>
              </a:prstGeom>
              <a:blipFill>
                <a:blip r:embed="rId7"/>
                <a:stretch>
                  <a:fillRect l="-3947" r="-2632" b="-13115"/>
                </a:stretch>
              </a:blipFill>
            </p:spPr>
            <p:txBody>
              <a:bodyPr/>
              <a:lstStyle/>
              <a:p>
                <a:r>
                  <a:rPr lang="en-GB">
                    <a:noFill/>
                  </a:rPr>
                  <a:t> </a:t>
                </a:r>
              </a:p>
            </p:txBody>
          </p:sp>
        </mc:Fallback>
      </mc:AlternateContent>
    </p:spTree>
    <p:extLst>
      <p:ext uri="{BB962C8B-B14F-4D97-AF65-F5344CB8AC3E}">
        <p14:creationId xmlns:p14="http://schemas.microsoft.com/office/powerpoint/2010/main" val="3813871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blinds(horizontal)">
                                      <p:cBhvr>
                                        <p:cTn id="12" dur="500"/>
                                        <p:tgtEl>
                                          <p:spTgt spid="1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blinds(horizontal)">
                                      <p:cBhvr>
                                        <p:cTn id="17" dur="500"/>
                                        <p:tgtEl>
                                          <p:spTgt spid="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linds(horizontal)">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linds(horizontal)">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linds(horizontal)">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blinds(horizontal)">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blinds(horizontal)">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blinds(horizontal)">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blinds(horizontal)">
                                      <p:cBhvr>
                                        <p:cTn id="5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p:bldP spid="13" grpId="0"/>
      <p:bldP spid="15" grpId="0"/>
      <p:bldP spid="19" grpId="0"/>
      <p:bldP spid="20" grpId="0"/>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6431" y="1600199"/>
                <a:ext cx="3373515" cy="4889377"/>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A storage tank initially contains 1000 </a:t>
                </a:r>
                <a:r>
                  <a:rPr lang="en-US" sz="1200" dirty="0" err="1">
                    <a:latin typeface="Comic Sans MS" pitchFamily="66" charset="0"/>
                  </a:rPr>
                  <a:t>litres</a:t>
                </a:r>
                <a:r>
                  <a:rPr lang="en-US" sz="1200" dirty="0">
                    <a:latin typeface="Comic Sans MS" pitchFamily="66" charset="0"/>
                  </a:rPr>
                  <a:t> of pure water. Liquid is removed from the tank at a constant rate of 30 </a:t>
                </a:r>
                <a:r>
                  <a:rPr lang="en-US" sz="1200" dirty="0" err="1">
                    <a:latin typeface="Comic Sans MS" pitchFamily="66" charset="0"/>
                  </a:rPr>
                  <a:t>litres</a:t>
                </a:r>
                <a:r>
                  <a:rPr lang="en-US" sz="1200" dirty="0">
                    <a:latin typeface="Comic Sans MS" pitchFamily="66" charset="0"/>
                  </a:rPr>
                  <a:t> per hour and a chemical solution is added at a constant rate of 40 </a:t>
                </a:r>
                <a:r>
                  <a:rPr lang="en-US" sz="1200" dirty="0" err="1">
                    <a:latin typeface="Comic Sans MS" pitchFamily="66" charset="0"/>
                  </a:rPr>
                  <a:t>litres</a:t>
                </a:r>
                <a:r>
                  <a:rPr lang="en-US" sz="1200" dirty="0">
                    <a:latin typeface="Comic Sans MS" pitchFamily="66" charset="0"/>
                  </a:rPr>
                  <a:t> per hour. The chemical solution contains 4 grams of copper sulphate per </a:t>
                </a:r>
                <a:r>
                  <a:rPr lang="en-US" sz="1200" dirty="0" err="1">
                    <a:latin typeface="Comic Sans MS" pitchFamily="66" charset="0"/>
                  </a:rPr>
                  <a:t>litre</a:t>
                </a:r>
                <a:r>
                  <a:rPr lang="en-US" sz="1200" dirty="0">
                    <a:latin typeface="Comic Sans MS" pitchFamily="66" charset="0"/>
                  </a:rPr>
                  <a:t> of water.</a:t>
                </a: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Given that there are </a:t>
                </a:r>
                <a14:m>
                  <m:oMath xmlns:m="http://schemas.openxmlformats.org/officeDocument/2006/math">
                    <m:r>
                      <a:rPr lang="en-US" sz="1200" i="1" dirty="0" smtClean="0">
                        <a:latin typeface="Cambria Math" panose="02040503050406030204" pitchFamily="18" charset="0"/>
                      </a:rPr>
                      <m:t>𝑥</m:t>
                    </m:r>
                  </m:oMath>
                </a14:m>
                <a:r>
                  <a:rPr lang="en-US" sz="1200" dirty="0">
                    <a:latin typeface="Comic Sans MS" pitchFamily="66" charset="0"/>
                  </a:rPr>
                  <a:t> grams of copper sulphate in the tank after </a:t>
                </a:r>
                <a14:m>
                  <m:oMath xmlns:m="http://schemas.openxmlformats.org/officeDocument/2006/math">
                    <m:r>
                      <a:rPr lang="en-US" sz="1200" i="1" dirty="0" smtClean="0">
                        <a:latin typeface="Cambria Math" panose="02040503050406030204" pitchFamily="18" charset="0"/>
                      </a:rPr>
                      <m:t>𝑡</m:t>
                    </m:r>
                  </m:oMath>
                </a14:m>
                <a:r>
                  <a:rPr lang="en-US" sz="1200" dirty="0">
                    <a:latin typeface="Comic Sans MS" pitchFamily="66" charset="0"/>
                  </a:rPr>
                  <a:t> hours and that the copper sulphate immediately disperses throughout the tank upon entry, show that the situation can be modelled by the differential equation:</a:t>
                </a:r>
              </a:p>
              <a:p>
                <a:pPr marL="0" indent="0" algn="ctr">
                  <a:buNone/>
                </a:pPr>
                <a:endParaRPr lang="en-US" sz="1400" dirty="0">
                  <a:latin typeface="Comic Sans MS" pitchFamily="66"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6431" y="1600199"/>
                <a:ext cx="3373515" cy="4889377"/>
              </a:xfrm>
              <a:blipFill>
                <a:blip r:embed="rId2"/>
                <a:stretch>
                  <a:fillRect t="-623" r="-1085"/>
                </a:stretch>
              </a:blipFill>
            </p:spPr>
            <p:txBody>
              <a:bodyPr/>
              <a:lstStyle/>
              <a:p>
                <a:r>
                  <a:rPr lang="en-GB">
                    <a:noFill/>
                  </a:rPr>
                  <a:t> </a:t>
                </a:r>
              </a:p>
            </p:txBody>
          </p:sp>
        </mc:Fallback>
      </mc:AlternateContent>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5E928F33-4A0A-449C-8303-7A349D8B1DCA}"/>
                  </a:ext>
                </a:extLst>
              </p:cNvPr>
              <p:cNvSpPr txBox="1"/>
              <p:nvPr/>
            </p:nvSpPr>
            <p:spPr>
              <a:xfrm>
                <a:off x="985421" y="5366551"/>
                <a:ext cx="2085827"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r>
                        <a:rPr lang="en-US" sz="1400" b="0" i="1" smtClean="0">
                          <a:latin typeface="Cambria Math" panose="02040503050406030204" pitchFamily="18" charset="0"/>
                        </a:rPr>
                        <m:t>, </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GB" sz="1400" dirty="0"/>
              </a:p>
            </p:txBody>
          </p:sp>
        </mc:Choice>
        <mc:Fallback xmlns="">
          <p:sp>
            <p:nvSpPr>
              <p:cNvPr id="2" name="テキスト ボックス 1">
                <a:extLst>
                  <a:ext uri="{FF2B5EF4-FFF2-40B4-BE49-F238E27FC236}">
                    <a16:creationId xmlns:a16="http://schemas.microsoft.com/office/drawing/2014/main" id="{5E928F33-4A0A-449C-8303-7A349D8B1DCA}"/>
                  </a:ext>
                </a:extLst>
              </p:cNvPr>
              <p:cNvSpPr txBox="1">
                <a:spLocks noRot="1" noChangeAspect="1" noMove="1" noResize="1" noEditPoints="1" noAdjustHandles="1" noChangeArrowheads="1" noChangeShapeType="1" noTextEdit="1"/>
              </p:cNvSpPr>
              <p:nvPr/>
            </p:nvSpPr>
            <p:spPr>
              <a:xfrm>
                <a:off x="985421" y="5366551"/>
                <a:ext cx="2085827" cy="412613"/>
              </a:xfrm>
              <a:prstGeom prst="rect">
                <a:avLst/>
              </a:prstGeom>
              <a:blipFill>
                <a:blip r:embed="rId3"/>
                <a:stretch>
                  <a:fillRect l="-1754" r="-1462" b="-13235"/>
                </a:stretch>
              </a:blipFill>
            </p:spPr>
            <p:txBody>
              <a:bodyPr/>
              <a:lstStyle/>
              <a:p>
                <a:r>
                  <a:rPr lang="en-GB">
                    <a:noFill/>
                  </a:rPr>
                  <a:t> </a:t>
                </a:r>
              </a:p>
            </p:txBody>
          </p:sp>
        </mc:Fallback>
      </mc:AlternateContent>
      <p:sp>
        <p:nvSpPr>
          <p:cNvPr id="9" name="テキスト ボックス 8">
            <a:extLst>
              <a:ext uri="{FF2B5EF4-FFF2-40B4-BE49-F238E27FC236}">
                <a16:creationId xmlns:a16="http://schemas.microsoft.com/office/drawing/2014/main" id="{22583DD9-28FE-493F-80D8-9343D926F369}"/>
              </a:ext>
            </a:extLst>
          </p:cNvPr>
          <p:cNvSpPr txBox="1"/>
          <p:nvPr/>
        </p:nvSpPr>
        <p:spPr>
          <a:xfrm>
            <a:off x="3775646" y="1503138"/>
            <a:ext cx="3521799" cy="307777"/>
          </a:xfrm>
          <a:prstGeom prst="rect">
            <a:avLst/>
          </a:prstGeom>
          <a:noFill/>
        </p:spPr>
        <p:txBody>
          <a:bodyPr wrap="square" rtlCol="0">
            <a:spAutoFit/>
          </a:bodyPr>
          <a:lstStyle/>
          <a:p>
            <a:pPr algn="ctr"/>
            <a:r>
              <a:rPr lang="en-US" sz="1400" u="sng" dirty="0">
                <a:latin typeface="Comic Sans MS" panose="030F0702030302020204" pitchFamily="66" charset="0"/>
              </a:rPr>
              <a:t>Amount of copper sulphate being lost</a:t>
            </a:r>
            <a:endParaRPr lang="en-GB" sz="1400" u="sng" dirty="0">
              <a:latin typeface="Comic Sans MS" panose="030F0702030302020204" pitchFamily="66" charset="0"/>
            </a:endParaRPr>
          </a:p>
        </p:txBody>
      </p:sp>
      <p:sp>
        <p:nvSpPr>
          <p:cNvPr id="11" name="テキスト ボックス 10">
            <a:extLst>
              <a:ext uri="{FF2B5EF4-FFF2-40B4-BE49-F238E27FC236}">
                <a16:creationId xmlns:a16="http://schemas.microsoft.com/office/drawing/2014/main" id="{490D0356-C593-4628-824A-AA65FF7FA399}"/>
              </a:ext>
            </a:extLst>
          </p:cNvPr>
          <p:cNvSpPr txBox="1"/>
          <p:nvPr/>
        </p:nvSpPr>
        <p:spPr>
          <a:xfrm>
            <a:off x="136037" y="5847102"/>
            <a:ext cx="3485350"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Added copper sulphate per hour = 160g</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2" name="テキスト ボックス 21">
                <a:extLst>
                  <a:ext uri="{FF2B5EF4-FFF2-40B4-BE49-F238E27FC236}">
                    <a16:creationId xmlns:a16="http://schemas.microsoft.com/office/drawing/2014/main" id="{6AA8AAB2-67A0-4AB8-80D2-81549FA47808}"/>
                  </a:ext>
                </a:extLst>
              </p:cNvPr>
              <p:cNvSpPr txBox="1"/>
              <p:nvPr/>
            </p:nvSpPr>
            <p:spPr>
              <a:xfrm>
                <a:off x="3962398" y="1988746"/>
                <a:ext cx="4370684" cy="37253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𝐹𝑟𝑎𝑐𝑡𝑖𝑜𝑛</m:t>
                      </m:r>
                      <m:r>
                        <a:rPr lang="en-US" sz="1400" b="0" i="1" smtClean="0">
                          <a:latin typeface="Cambria Math" panose="02040503050406030204" pitchFamily="18" charset="0"/>
                        </a:rPr>
                        <m:t> </m:t>
                      </m:r>
                      <m:r>
                        <a:rPr lang="en-US" sz="1400" b="0" i="1" smtClean="0">
                          <a:latin typeface="Cambria Math" panose="02040503050406030204" pitchFamily="18" charset="0"/>
                        </a:rPr>
                        <m:t>𝑜𝑓</m:t>
                      </m:r>
                      <m:r>
                        <a:rPr lang="en-US" sz="1400" b="0" i="1" smtClean="0">
                          <a:latin typeface="Cambria Math" panose="02040503050406030204" pitchFamily="18" charset="0"/>
                        </a:rPr>
                        <m:t> </m:t>
                      </m:r>
                      <m:r>
                        <a:rPr lang="en-US" sz="1400" b="0" i="1" smtClean="0">
                          <a:latin typeface="Cambria Math" panose="02040503050406030204" pitchFamily="18" charset="0"/>
                        </a:rPr>
                        <m:t>𝑐𝑜𝑝𝑝𝑒𝑟</m:t>
                      </m:r>
                      <m:r>
                        <a:rPr lang="en-US" sz="1400" b="0" i="1" smtClean="0">
                          <a:latin typeface="Cambria Math" panose="02040503050406030204" pitchFamily="18" charset="0"/>
                        </a:rPr>
                        <m:t> </m:t>
                      </m:r>
                      <m:r>
                        <a:rPr lang="en-US" sz="1400" b="0" i="1" smtClean="0">
                          <a:latin typeface="Cambria Math" panose="02040503050406030204" pitchFamily="18" charset="0"/>
                        </a:rPr>
                        <m:t>𝑠𝑢𝑙𝑝h𝑎𝑡𝑒</m:t>
                      </m:r>
                      <m:r>
                        <a:rPr lang="en-US" sz="1400" b="0" i="1" smtClean="0">
                          <a:latin typeface="Cambria Math" panose="02040503050406030204" pitchFamily="18" charset="0"/>
                        </a:rPr>
                        <m:t> </m:t>
                      </m:r>
                      <m:r>
                        <a:rPr lang="en-US" sz="1400" b="0" i="1" smtClean="0">
                          <a:latin typeface="Cambria Math" panose="02040503050406030204" pitchFamily="18" charset="0"/>
                        </a:rPr>
                        <m:t>𝑖𝑛</m:t>
                      </m:r>
                      <m:r>
                        <a:rPr lang="en-US" sz="1400" b="0" i="1" smtClean="0">
                          <a:latin typeface="Cambria Math" panose="02040503050406030204" pitchFamily="18" charset="0"/>
                        </a:rPr>
                        <m:t> </m:t>
                      </m:r>
                      <m:r>
                        <a:rPr lang="en-US" sz="1400" b="0" i="1" smtClean="0">
                          <a:latin typeface="Cambria Math" panose="02040503050406030204" pitchFamily="18" charset="0"/>
                        </a:rPr>
                        <m:t>𝑡h𝑒</m:t>
                      </m:r>
                      <m:r>
                        <a:rPr lang="en-US" sz="1400" b="0" i="1" smtClean="0">
                          <a:latin typeface="Cambria Math" panose="02040503050406030204" pitchFamily="18" charset="0"/>
                        </a:rPr>
                        <m:t> </m:t>
                      </m:r>
                      <m:r>
                        <a:rPr lang="en-US" sz="1400" b="0" i="1" smtClean="0">
                          <a:latin typeface="Cambria Math" panose="02040503050406030204" pitchFamily="18" charset="0"/>
                        </a:rPr>
                        <m:t>𝑡𝑎𝑛𝑘</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𝑥</m:t>
                          </m:r>
                        </m:num>
                        <m:den>
                          <m:r>
                            <a:rPr lang="en-US" sz="1400" b="0" i="1" smtClean="0">
                              <a:latin typeface="Cambria Math" panose="02040503050406030204" pitchFamily="18" charset="0"/>
                            </a:rPr>
                            <m:t>1000+10</m:t>
                          </m:r>
                          <m:r>
                            <a:rPr lang="en-US" sz="1400" b="0" i="1" smtClean="0">
                              <a:latin typeface="Cambria Math" panose="02040503050406030204" pitchFamily="18" charset="0"/>
                            </a:rPr>
                            <m:t>𝑡</m:t>
                          </m:r>
                        </m:den>
                      </m:f>
                    </m:oMath>
                  </m:oMathPara>
                </a14:m>
                <a:endParaRPr lang="en-GB" sz="1400" dirty="0"/>
              </a:p>
            </p:txBody>
          </p:sp>
        </mc:Choice>
        <mc:Fallback xmlns="">
          <p:sp>
            <p:nvSpPr>
              <p:cNvPr id="22" name="テキスト ボックス 21">
                <a:extLst>
                  <a:ext uri="{FF2B5EF4-FFF2-40B4-BE49-F238E27FC236}">
                    <a16:creationId xmlns:a16="http://schemas.microsoft.com/office/drawing/2014/main" id="{6AA8AAB2-67A0-4AB8-80D2-81549FA47808}"/>
                  </a:ext>
                </a:extLst>
              </p:cNvPr>
              <p:cNvSpPr txBox="1">
                <a:spLocks noRot="1" noChangeAspect="1" noMove="1" noResize="1" noEditPoints="1" noAdjustHandles="1" noChangeArrowheads="1" noChangeShapeType="1" noTextEdit="1"/>
              </p:cNvSpPr>
              <p:nvPr/>
            </p:nvSpPr>
            <p:spPr>
              <a:xfrm>
                <a:off x="3962398" y="1988746"/>
                <a:ext cx="4370684" cy="372538"/>
              </a:xfrm>
              <a:prstGeom prst="rect">
                <a:avLst/>
              </a:prstGeom>
              <a:blipFill>
                <a:blip r:embed="rId4"/>
                <a:stretch>
                  <a:fillRect l="-418" r="-279" b="-1475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テキスト ボックス 22">
                <a:extLst>
                  <a:ext uri="{FF2B5EF4-FFF2-40B4-BE49-F238E27FC236}">
                    <a16:creationId xmlns:a16="http://schemas.microsoft.com/office/drawing/2014/main" id="{42A1AD02-0A46-40FF-957F-C8D6CF523F69}"/>
                  </a:ext>
                </a:extLst>
              </p:cNvPr>
              <p:cNvSpPr txBox="1"/>
              <p:nvPr/>
            </p:nvSpPr>
            <p:spPr>
              <a:xfrm>
                <a:off x="3855955" y="2636461"/>
                <a:ext cx="5078760" cy="1169551"/>
              </a:xfrm>
              <a:prstGeom prst="rect">
                <a:avLst/>
              </a:prstGeom>
              <a:noFill/>
            </p:spPr>
            <p:txBody>
              <a:bodyPr wrap="square" rtlCol="0">
                <a:spAutoFit/>
              </a:bodyPr>
              <a:lstStyle/>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Since 30 </a:t>
                </a:r>
                <a:r>
                  <a:rPr lang="en-US" sz="1400" dirty="0" err="1">
                    <a:solidFill>
                      <a:srgbClr val="FF0000"/>
                    </a:solidFill>
                    <a:latin typeface="Comic Sans MS" panose="030F0702030302020204" pitchFamily="66" charset="0"/>
                    <a:sym typeface="Wingdings" panose="05000000000000000000" pitchFamily="2" charset="2"/>
                  </a:rPr>
                  <a:t>litres</a:t>
                </a:r>
                <a:r>
                  <a:rPr lang="en-US" sz="1400" dirty="0">
                    <a:solidFill>
                      <a:srgbClr val="FF0000"/>
                    </a:solidFill>
                    <a:latin typeface="Comic Sans MS" panose="030F0702030302020204" pitchFamily="66" charset="0"/>
                    <a:sym typeface="Wingdings" panose="05000000000000000000" pitchFamily="2" charset="2"/>
                  </a:rPr>
                  <a:t> of the liquid in the tank leaves every hour, some of which is copper sulphate</a:t>
                </a: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Multiply 30 by the fraction above to give the amount in terms of </a:t>
                </a:r>
                <a14:m>
                  <m:oMath xmlns:m="http://schemas.openxmlformats.org/officeDocument/2006/math">
                    <m:r>
                      <a:rPr lang="en-US" sz="1400" i="1" dirty="0" smtClean="0">
                        <a:solidFill>
                          <a:srgbClr val="FF0000"/>
                        </a:solidFill>
                        <a:latin typeface="Cambria Math" panose="02040503050406030204" pitchFamily="18" charset="0"/>
                        <a:sym typeface="Wingdings" panose="05000000000000000000" pitchFamily="2" charset="2"/>
                      </a:rPr>
                      <m:t>𝑡</m:t>
                    </m:r>
                  </m:oMath>
                </a14:m>
                <a:r>
                  <a:rPr lang="en-US" sz="1400" dirty="0">
                    <a:solidFill>
                      <a:srgbClr val="FF0000"/>
                    </a:solidFill>
                    <a:latin typeface="Comic Sans MS" panose="030F0702030302020204" pitchFamily="66" charset="0"/>
                    <a:sym typeface="Wingdings" panose="05000000000000000000" pitchFamily="2" charset="2"/>
                  </a:rPr>
                  <a:t> and </a:t>
                </a:r>
                <a14:m>
                  <m:oMath xmlns:m="http://schemas.openxmlformats.org/officeDocument/2006/math">
                    <m:r>
                      <a:rPr lang="en-US" sz="1400" i="1" dirty="0" smtClean="0">
                        <a:solidFill>
                          <a:srgbClr val="FF0000"/>
                        </a:solidFill>
                        <a:latin typeface="Cambria Math" panose="02040503050406030204" pitchFamily="18" charset="0"/>
                        <a:sym typeface="Wingdings" panose="05000000000000000000" pitchFamily="2" charset="2"/>
                      </a:rPr>
                      <m:t>𝑥</m:t>
                    </m:r>
                  </m:oMath>
                </a14:m>
                <a:endParaRPr lang="en-GB" sz="1400" dirty="0">
                  <a:solidFill>
                    <a:srgbClr val="FF0000"/>
                  </a:solidFill>
                  <a:latin typeface="Comic Sans MS" panose="030F0702030302020204" pitchFamily="66" charset="0"/>
                </a:endParaRPr>
              </a:p>
            </p:txBody>
          </p:sp>
        </mc:Choice>
        <mc:Fallback xmlns="">
          <p:sp>
            <p:nvSpPr>
              <p:cNvPr id="23" name="テキスト ボックス 22">
                <a:extLst>
                  <a:ext uri="{FF2B5EF4-FFF2-40B4-BE49-F238E27FC236}">
                    <a16:creationId xmlns:a16="http://schemas.microsoft.com/office/drawing/2014/main" id="{42A1AD02-0A46-40FF-957F-C8D6CF523F69}"/>
                  </a:ext>
                </a:extLst>
              </p:cNvPr>
              <p:cNvSpPr txBox="1">
                <a:spLocks noRot="1" noChangeAspect="1" noMove="1" noResize="1" noEditPoints="1" noAdjustHandles="1" noChangeArrowheads="1" noChangeShapeType="1" noTextEdit="1"/>
              </p:cNvSpPr>
              <p:nvPr/>
            </p:nvSpPr>
            <p:spPr>
              <a:xfrm>
                <a:off x="3855955" y="2636461"/>
                <a:ext cx="5078760" cy="1169551"/>
              </a:xfrm>
              <a:prstGeom prst="rect">
                <a:avLst/>
              </a:prstGeom>
              <a:blipFill>
                <a:blip r:embed="rId5"/>
                <a:stretch>
                  <a:fillRect t="-521" r="-960" b="-4688"/>
                </a:stretch>
              </a:blipFill>
            </p:spPr>
            <p:txBody>
              <a:bodyPr/>
              <a:lstStyle/>
              <a:p>
                <a:r>
                  <a:rPr lang="en-GB">
                    <a:noFill/>
                  </a:rPr>
                  <a:t> </a:t>
                </a:r>
              </a:p>
            </p:txBody>
          </p:sp>
        </mc:Fallback>
      </mc:AlternateContent>
      <p:sp>
        <p:nvSpPr>
          <p:cNvPr id="24" name="テキスト ボックス 23">
            <a:extLst>
              <a:ext uri="{FF2B5EF4-FFF2-40B4-BE49-F238E27FC236}">
                <a16:creationId xmlns:a16="http://schemas.microsoft.com/office/drawing/2014/main" id="{BF2C66BD-50C4-4F84-92C8-8232FA6A3256}"/>
              </a:ext>
            </a:extLst>
          </p:cNvPr>
          <p:cNvSpPr txBox="1"/>
          <p:nvPr/>
        </p:nvSpPr>
        <p:spPr>
          <a:xfrm>
            <a:off x="3892771" y="4019782"/>
            <a:ext cx="2854258"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Lost copper sulphate per hour = </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E678AF04-1B51-4272-8D77-5B4B88D47563}"/>
                  </a:ext>
                </a:extLst>
              </p:cNvPr>
              <p:cNvSpPr txBox="1"/>
              <p:nvPr/>
            </p:nvSpPr>
            <p:spPr>
              <a:xfrm>
                <a:off x="6738151" y="3963879"/>
                <a:ext cx="1332481" cy="37253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30</m:t>
                      </m:r>
                      <m:r>
                        <a:rPr lang="en-US" sz="1400" b="0" i="1" smtClean="0">
                          <a:latin typeface="Cambria Math" panose="02040503050406030204" pitchFamily="18" charset="0"/>
                          <a:ea typeface="Cambria Math" panose="02040503050406030204" pitchFamily="18" charset="0"/>
                        </a:rPr>
                        <m:t>×</m:t>
                      </m:r>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𝑥</m:t>
                          </m:r>
                        </m:num>
                        <m:den>
                          <m:r>
                            <a:rPr lang="en-US" sz="1400" b="0" i="1" smtClean="0">
                              <a:latin typeface="Cambria Math" panose="02040503050406030204" pitchFamily="18" charset="0"/>
                            </a:rPr>
                            <m:t>1000+10</m:t>
                          </m:r>
                          <m:r>
                            <a:rPr lang="en-US" sz="1400" b="0" i="1" smtClean="0">
                              <a:latin typeface="Cambria Math" panose="02040503050406030204" pitchFamily="18" charset="0"/>
                            </a:rPr>
                            <m:t>𝑡</m:t>
                          </m:r>
                        </m:den>
                      </m:f>
                    </m:oMath>
                  </m:oMathPara>
                </a14:m>
                <a:endParaRPr lang="en-GB" sz="1400" dirty="0"/>
              </a:p>
            </p:txBody>
          </p:sp>
        </mc:Choice>
        <mc:Fallback xmlns="">
          <p:sp>
            <p:nvSpPr>
              <p:cNvPr id="5" name="テキスト ボックス 4">
                <a:extLst>
                  <a:ext uri="{FF2B5EF4-FFF2-40B4-BE49-F238E27FC236}">
                    <a16:creationId xmlns:a16="http://schemas.microsoft.com/office/drawing/2014/main" id="{E678AF04-1B51-4272-8D77-5B4B88D47563}"/>
                  </a:ext>
                </a:extLst>
              </p:cNvPr>
              <p:cNvSpPr txBox="1">
                <a:spLocks noRot="1" noChangeAspect="1" noMove="1" noResize="1" noEditPoints="1" noAdjustHandles="1" noChangeArrowheads="1" noChangeShapeType="1" noTextEdit="1"/>
              </p:cNvSpPr>
              <p:nvPr/>
            </p:nvSpPr>
            <p:spPr>
              <a:xfrm>
                <a:off x="6738151" y="3963879"/>
                <a:ext cx="1332481" cy="372538"/>
              </a:xfrm>
              <a:prstGeom prst="rect">
                <a:avLst/>
              </a:prstGeom>
              <a:blipFill>
                <a:blip r:embed="rId6"/>
                <a:stretch>
                  <a:fillRect l="-2740" r="-1826" b="-1475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テキスト ボックス 24">
                <a:extLst>
                  <a:ext uri="{FF2B5EF4-FFF2-40B4-BE49-F238E27FC236}">
                    <a16:creationId xmlns:a16="http://schemas.microsoft.com/office/drawing/2014/main" id="{12AB2A5A-1277-4C57-9AC8-DF5A5BC8B8C6}"/>
                  </a:ext>
                </a:extLst>
              </p:cNvPr>
              <p:cNvSpPr txBox="1"/>
              <p:nvPr/>
            </p:nvSpPr>
            <p:spPr>
              <a:xfrm>
                <a:off x="6961572" y="4542407"/>
                <a:ext cx="812081" cy="40831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m:t>
                      </m:r>
                      <m:f>
                        <m:fPr>
                          <m:ctrlPr>
                            <a:rPr lang="en-GB" sz="140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oMath>
                  </m:oMathPara>
                </a14:m>
                <a:endParaRPr lang="en-GB" sz="1400" dirty="0"/>
              </a:p>
            </p:txBody>
          </p:sp>
        </mc:Choice>
        <mc:Fallback xmlns="">
          <p:sp>
            <p:nvSpPr>
              <p:cNvPr id="25" name="テキスト ボックス 24">
                <a:extLst>
                  <a:ext uri="{FF2B5EF4-FFF2-40B4-BE49-F238E27FC236}">
                    <a16:creationId xmlns:a16="http://schemas.microsoft.com/office/drawing/2014/main" id="{12AB2A5A-1277-4C57-9AC8-DF5A5BC8B8C6}"/>
                  </a:ext>
                </a:extLst>
              </p:cNvPr>
              <p:cNvSpPr txBox="1">
                <a:spLocks noRot="1" noChangeAspect="1" noMove="1" noResize="1" noEditPoints="1" noAdjustHandles="1" noChangeArrowheads="1" noChangeShapeType="1" noTextEdit="1"/>
              </p:cNvSpPr>
              <p:nvPr/>
            </p:nvSpPr>
            <p:spPr>
              <a:xfrm>
                <a:off x="6961572" y="4542407"/>
                <a:ext cx="812081" cy="408317"/>
              </a:xfrm>
              <a:prstGeom prst="rect">
                <a:avLst/>
              </a:prstGeom>
              <a:blipFill>
                <a:blip r:embed="rId7"/>
                <a:stretch>
                  <a:fillRect l="-2256" r="-3008" b="-134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テキスト ボックス 25">
                <a:extLst>
                  <a:ext uri="{FF2B5EF4-FFF2-40B4-BE49-F238E27FC236}">
                    <a16:creationId xmlns:a16="http://schemas.microsoft.com/office/drawing/2014/main" id="{BD155169-B263-41EA-B944-8171F7CA8195}"/>
                  </a:ext>
                </a:extLst>
              </p:cNvPr>
              <p:cNvSpPr txBox="1"/>
              <p:nvPr/>
            </p:nvSpPr>
            <p:spPr>
              <a:xfrm>
                <a:off x="1" y="6151903"/>
                <a:ext cx="3755254" cy="398314"/>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Lost copper sulphate per hour = </a:t>
                </a:r>
                <a14:m>
                  <m:oMath xmlns:m="http://schemas.openxmlformats.org/officeDocument/2006/math">
                    <m:f>
                      <m:fPr>
                        <m:ctrlPr>
                          <a:rPr lang="en-GB" sz="1400" i="1" smtClean="0">
                            <a:solidFill>
                              <a:srgbClr val="FF0000"/>
                            </a:solidFill>
                            <a:latin typeface="Cambria Math" panose="02040503050406030204" pitchFamily="18" charset="0"/>
                          </a:rPr>
                        </m:ctrlPr>
                      </m:fPr>
                      <m:num>
                        <m:r>
                          <a:rPr lang="en-US" sz="1400" b="0" i="1" smtClean="0">
                            <a:solidFill>
                              <a:srgbClr val="FF0000"/>
                            </a:solidFill>
                            <a:latin typeface="Cambria Math" panose="02040503050406030204" pitchFamily="18" charset="0"/>
                          </a:rPr>
                          <m:t>3</m:t>
                        </m:r>
                        <m:r>
                          <a:rPr lang="en-US" sz="1400" b="0" i="1" smtClean="0">
                            <a:solidFill>
                              <a:srgbClr val="FF0000"/>
                            </a:solidFill>
                            <a:latin typeface="Cambria Math" panose="02040503050406030204" pitchFamily="18" charset="0"/>
                          </a:rPr>
                          <m:t>𝑥</m:t>
                        </m:r>
                      </m:num>
                      <m:den>
                        <m:r>
                          <a:rPr lang="en-US" sz="1400" b="0" i="1" smtClean="0">
                            <a:solidFill>
                              <a:srgbClr val="FF0000"/>
                            </a:solidFill>
                            <a:latin typeface="Cambria Math" panose="02040503050406030204" pitchFamily="18" charset="0"/>
                          </a:rPr>
                          <m:t>100+</m:t>
                        </m:r>
                        <m:r>
                          <a:rPr lang="en-US" sz="1400" b="0" i="1" smtClean="0">
                            <a:solidFill>
                              <a:srgbClr val="FF0000"/>
                            </a:solidFill>
                            <a:latin typeface="Cambria Math" panose="02040503050406030204" pitchFamily="18" charset="0"/>
                          </a:rPr>
                          <m:t>𝑡</m:t>
                        </m:r>
                      </m:den>
                    </m:f>
                  </m:oMath>
                </a14:m>
                <a:r>
                  <a:rPr lang="en-US" sz="1400" dirty="0">
                    <a:solidFill>
                      <a:srgbClr val="FF0000"/>
                    </a:solidFill>
                    <a:latin typeface="Comic Sans MS" panose="030F0702030302020204" pitchFamily="66" charset="0"/>
                  </a:rPr>
                  <a:t> g </a:t>
                </a:r>
                <a:endParaRPr lang="en-GB" sz="1400" dirty="0">
                  <a:solidFill>
                    <a:srgbClr val="FF0000"/>
                  </a:solidFill>
                  <a:latin typeface="Comic Sans MS" panose="030F0702030302020204" pitchFamily="66" charset="0"/>
                </a:endParaRPr>
              </a:p>
            </p:txBody>
          </p:sp>
        </mc:Choice>
        <mc:Fallback xmlns="">
          <p:sp>
            <p:nvSpPr>
              <p:cNvPr id="26" name="テキスト ボックス 25">
                <a:extLst>
                  <a:ext uri="{FF2B5EF4-FFF2-40B4-BE49-F238E27FC236}">
                    <a16:creationId xmlns:a16="http://schemas.microsoft.com/office/drawing/2014/main" id="{BD155169-B263-41EA-B944-8171F7CA8195}"/>
                  </a:ext>
                </a:extLst>
              </p:cNvPr>
              <p:cNvSpPr txBox="1">
                <a:spLocks noRot="1" noChangeAspect="1" noMove="1" noResize="1" noEditPoints="1" noAdjustHandles="1" noChangeArrowheads="1" noChangeShapeType="1" noTextEdit="1"/>
              </p:cNvSpPr>
              <p:nvPr/>
            </p:nvSpPr>
            <p:spPr>
              <a:xfrm>
                <a:off x="1" y="6151903"/>
                <a:ext cx="3755254" cy="398314"/>
              </a:xfrm>
              <a:prstGeom prst="rect">
                <a:avLst/>
              </a:prstGeom>
              <a:blipFill>
                <a:blip r:embed="rId8"/>
                <a:stretch>
                  <a:fillRect b="-3030"/>
                </a:stretch>
              </a:blipFill>
            </p:spPr>
            <p:txBody>
              <a:bodyPr/>
              <a:lstStyle/>
              <a:p>
                <a:r>
                  <a:rPr lang="en-GB">
                    <a:noFill/>
                  </a:rPr>
                  <a:t> </a:t>
                </a:r>
              </a:p>
            </p:txBody>
          </p:sp>
        </mc:Fallback>
      </mc:AlternateContent>
    </p:spTree>
    <p:extLst>
      <p:ext uri="{BB962C8B-B14F-4D97-AF65-F5344CB8AC3E}">
        <p14:creationId xmlns:p14="http://schemas.microsoft.com/office/powerpoint/2010/main" val="1742320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blinds(horizontal)">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3">
                                            <p:txEl>
                                              <p:pRg st="0" end="0"/>
                                            </p:txEl>
                                          </p:spTgt>
                                        </p:tgtEl>
                                        <p:attrNameLst>
                                          <p:attrName>style.visibility</p:attrName>
                                        </p:attrNameLst>
                                      </p:cBhvr>
                                      <p:to>
                                        <p:strVal val="visible"/>
                                      </p:to>
                                    </p:set>
                                    <p:animEffect transition="in" filter="blinds(horizontal)">
                                      <p:cBhvr>
                                        <p:cTn id="17" dur="500"/>
                                        <p:tgtEl>
                                          <p:spTgt spid="2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3">
                                            <p:txEl>
                                              <p:pRg st="2" end="2"/>
                                            </p:txEl>
                                          </p:spTgt>
                                        </p:tgtEl>
                                        <p:attrNameLst>
                                          <p:attrName>style.visibility</p:attrName>
                                        </p:attrNameLst>
                                      </p:cBhvr>
                                      <p:to>
                                        <p:strVal val="visible"/>
                                      </p:to>
                                    </p:set>
                                    <p:animEffect transition="in" filter="blinds(horizontal)">
                                      <p:cBhvr>
                                        <p:cTn id="22" dur="500"/>
                                        <p:tgtEl>
                                          <p:spTgt spid="2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blinds(horizontal)">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linds(horizontal)">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blinds(horizontal)">
                                      <p:cBhvr>
                                        <p:cTn id="37" dur="500"/>
                                        <p:tgtEl>
                                          <p:spTgt spid="25"/>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blinds(horizontal)">
                                      <p:cBhvr>
                                        <p:cTn id="4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2" grpId="0"/>
      <p:bldP spid="24" grpId="0"/>
      <p:bldP spid="5" grpId="0"/>
      <p:bldP spid="25" grpId="0"/>
      <p:bldP spid="2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6431" y="1600199"/>
                <a:ext cx="3373515" cy="4889377"/>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A storage tank initially contains 1000 </a:t>
                </a:r>
                <a:r>
                  <a:rPr lang="en-US" sz="1200" dirty="0" err="1">
                    <a:latin typeface="Comic Sans MS" pitchFamily="66" charset="0"/>
                  </a:rPr>
                  <a:t>litres</a:t>
                </a:r>
                <a:r>
                  <a:rPr lang="en-US" sz="1200" dirty="0">
                    <a:latin typeface="Comic Sans MS" pitchFamily="66" charset="0"/>
                  </a:rPr>
                  <a:t> of pure water. Liquid is removed from the tank at a constant rate of 30 </a:t>
                </a:r>
                <a:r>
                  <a:rPr lang="en-US" sz="1200" dirty="0" err="1">
                    <a:latin typeface="Comic Sans MS" pitchFamily="66" charset="0"/>
                  </a:rPr>
                  <a:t>litres</a:t>
                </a:r>
                <a:r>
                  <a:rPr lang="en-US" sz="1200" dirty="0">
                    <a:latin typeface="Comic Sans MS" pitchFamily="66" charset="0"/>
                  </a:rPr>
                  <a:t> per hour and a chemical solution is added at a constant rate of 40 </a:t>
                </a:r>
                <a:r>
                  <a:rPr lang="en-US" sz="1200" dirty="0" err="1">
                    <a:latin typeface="Comic Sans MS" pitchFamily="66" charset="0"/>
                  </a:rPr>
                  <a:t>litres</a:t>
                </a:r>
                <a:r>
                  <a:rPr lang="en-US" sz="1200" dirty="0">
                    <a:latin typeface="Comic Sans MS" pitchFamily="66" charset="0"/>
                  </a:rPr>
                  <a:t> per hour. The chemical solution contains 4 grams of copper sulphate per </a:t>
                </a:r>
                <a:r>
                  <a:rPr lang="en-US" sz="1200" dirty="0" err="1">
                    <a:latin typeface="Comic Sans MS" pitchFamily="66" charset="0"/>
                  </a:rPr>
                  <a:t>litre</a:t>
                </a:r>
                <a:r>
                  <a:rPr lang="en-US" sz="1200" dirty="0">
                    <a:latin typeface="Comic Sans MS" pitchFamily="66" charset="0"/>
                  </a:rPr>
                  <a:t> of water.</a:t>
                </a: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Given that there are </a:t>
                </a:r>
                <a14:m>
                  <m:oMath xmlns:m="http://schemas.openxmlformats.org/officeDocument/2006/math">
                    <m:r>
                      <a:rPr lang="en-US" sz="1200" i="1" dirty="0" smtClean="0">
                        <a:latin typeface="Cambria Math" panose="02040503050406030204" pitchFamily="18" charset="0"/>
                      </a:rPr>
                      <m:t>𝑥</m:t>
                    </m:r>
                  </m:oMath>
                </a14:m>
                <a:r>
                  <a:rPr lang="en-US" sz="1200" dirty="0">
                    <a:latin typeface="Comic Sans MS" pitchFamily="66" charset="0"/>
                  </a:rPr>
                  <a:t> grams of copper sulphate in the tank after </a:t>
                </a:r>
                <a14:m>
                  <m:oMath xmlns:m="http://schemas.openxmlformats.org/officeDocument/2006/math">
                    <m:r>
                      <a:rPr lang="en-US" sz="1200" i="1" dirty="0" smtClean="0">
                        <a:latin typeface="Cambria Math" panose="02040503050406030204" pitchFamily="18" charset="0"/>
                      </a:rPr>
                      <m:t>𝑡</m:t>
                    </m:r>
                  </m:oMath>
                </a14:m>
                <a:r>
                  <a:rPr lang="en-US" sz="1200" dirty="0">
                    <a:latin typeface="Comic Sans MS" pitchFamily="66" charset="0"/>
                  </a:rPr>
                  <a:t> hours and that the copper sulphate immediately disperses throughout the tank upon entry, show that the situation can be modelled by the differential equation:</a:t>
                </a:r>
              </a:p>
              <a:p>
                <a:pPr marL="0" indent="0" algn="ctr">
                  <a:buNone/>
                </a:pPr>
                <a:endParaRPr lang="en-US" sz="1400" dirty="0">
                  <a:latin typeface="Comic Sans MS" pitchFamily="66"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6431" y="1600199"/>
                <a:ext cx="3373515" cy="4889377"/>
              </a:xfrm>
              <a:blipFill>
                <a:blip r:embed="rId2"/>
                <a:stretch>
                  <a:fillRect t="-623" r="-1085"/>
                </a:stretch>
              </a:blipFill>
            </p:spPr>
            <p:txBody>
              <a:bodyPr/>
              <a:lstStyle/>
              <a:p>
                <a:r>
                  <a:rPr lang="en-GB">
                    <a:noFill/>
                  </a:rPr>
                  <a:t> </a:t>
                </a:r>
              </a:p>
            </p:txBody>
          </p:sp>
        </mc:Fallback>
      </mc:AlternateContent>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5E928F33-4A0A-449C-8303-7A349D8B1DCA}"/>
                  </a:ext>
                </a:extLst>
              </p:cNvPr>
              <p:cNvSpPr txBox="1"/>
              <p:nvPr/>
            </p:nvSpPr>
            <p:spPr>
              <a:xfrm>
                <a:off x="985421" y="5366551"/>
                <a:ext cx="2085827"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r>
                        <a:rPr lang="en-US" sz="1400" b="0" i="1" smtClean="0">
                          <a:latin typeface="Cambria Math" panose="02040503050406030204" pitchFamily="18" charset="0"/>
                        </a:rPr>
                        <m:t>, </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GB" sz="1400" dirty="0"/>
              </a:p>
            </p:txBody>
          </p:sp>
        </mc:Choice>
        <mc:Fallback xmlns="">
          <p:sp>
            <p:nvSpPr>
              <p:cNvPr id="2" name="テキスト ボックス 1">
                <a:extLst>
                  <a:ext uri="{FF2B5EF4-FFF2-40B4-BE49-F238E27FC236}">
                    <a16:creationId xmlns:a16="http://schemas.microsoft.com/office/drawing/2014/main" id="{5E928F33-4A0A-449C-8303-7A349D8B1DCA}"/>
                  </a:ext>
                </a:extLst>
              </p:cNvPr>
              <p:cNvSpPr txBox="1">
                <a:spLocks noRot="1" noChangeAspect="1" noMove="1" noResize="1" noEditPoints="1" noAdjustHandles="1" noChangeArrowheads="1" noChangeShapeType="1" noTextEdit="1"/>
              </p:cNvSpPr>
              <p:nvPr/>
            </p:nvSpPr>
            <p:spPr>
              <a:xfrm>
                <a:off x="985421" y="5366551"/>
                <a:ext cx="2085827" cy="412613"/>
              </a:xfrm>
              <a:prstGeom prst="rect">
                <a:avLst/>
              </a:prstGeom>
              <a:blipFill>
                <a:blip r:embed="rId3"/>
                <a:stretch>
                  <a:fillRect l="-1754" r="-1462" b="-13235"/>
                </a:stretch>
              </a:blipFill>
            </p:spPr>
            <p:txBody>
              <a:bodyPr/>
              <a:lstStyle/>
              <a:p>
                <a:r>
                  <a:rPr lang="en-GB">
                    <a:noFill/>
                  </a:rPr>
                  <a:t> </a:t>
                </a:r>
              </a:p>
            </p:txBody>
          </p:sp>
        </mc:Fallback>
      </mc:AlternateContent>
      <p:sp>
        <p:nvSpPr>
          <p:cNvPr id="9" name="テキスト ボックス 8">
            <a:extLst>
              <a:ext uri="{FF2B5EF4-FFF2-40B4-BE49-F238E27FC236}">
                <a16:creationId xmlns:a16="http://schemas.microsoft.com/office/drawing/2014/main" id="{22583DD9-28FE-493F-80D8-9343D926F369}"/>
              </a:ext>
            </a:extLst>
          </p:cNvPr>
          <p:cNvSpPr txBox="1"/>
          <p:nvPr/>
        </p:nvSpPr>
        <p:spPr>
          <a:xfrm>
            <a:off x="3775646" y="1503138"/>
            <a:ext cx="5250659" cy="307777"/>
          </a:xfrm>
          <a:prstGeom prst="rect">
            <a:avLst/>
          </a:prstGeom>
          <a:noFill/>
        </p:spPr>
        <p:txBody>
          <a:bodyPr wrap="square" rtlCol="0">
            <a:spAutoFit/>
          </a:bodyPr>
          <a:lstStyle/>
          <a:p>
            <a:pPr algn="ctr"/>
            <a:r>
              <a:rPr lang="en-US" sz="1400" u="sng" dirty="0">
                <a:latin typeface="Comic Sans MS" panose="030F0702030302020204" pitchFamily="66" charset="0"/>
              </a:rPr>
              <a:t>Change in the amount of copper sulphate in the tank per hour</a:t>
            </a:r>
            <a:endParaRPr lang="en-GB" sz="1400" u="sng" dirty="0">
              <a:latin typeface="Comic Sans MS" panose="030F0702030302020204" pitchFamily="66" charset="0"/>
            </a:endParaRPr>
          </a:p>
        </p:txBody>
      </p:sp>
      <p:sp>
        <p:nvSpPr>
          <p:cNvPr id="11" name="テキスト ボックス 10">
            <a:extLst>
              <a:ext uri="{FF2B5EF4-FFF2-40B4-BE49-F238E27FC236}">
                <a16:creationId xmlns:a16="http://schemas.microsoft.com/office/drawing/2014/main" id="{490D0356-C593-4628-824A-AA65FF7FA399}"/>
              </a:ext>
            </a:extLst>
          </p:cNvPr>
          <p:cNvSpPr txBox="1"/>
          <p:nvPr/>
        </p:nvSpPr>
        <p:spPr>
          <a:xfrm>
            <a:off x="136037" y="5847102"/>
            <a:ext cx="3485350"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Added copper sulphate per hour = 160g</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6" name="テキスト ボックス 25">
                <a:extLst>
                  <a:ext uri="{FF2B5EF4-FFF2-40B4-BE49-F238E27FC236}">
                    <a16:creationId xmlns:a16="http://schemas.microsoft.com/office/drawing/2014/main" id="{BD155169-B263-41EA-B944-8171F7CA8195}"/>
                  </a:ext>
                </a:extLst>
              </p:cNvPr>
              <p:cNvSpPr txBox="1"/>
              <p:nvPr/>
            </p:nvSpPr>
            <p:spPr>
              <a:xfrm>
                <a:off x="1" y="6151903"/>
                <a:ext cx="3755254" cy="398314"/>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Lost copper sulphate per hour = </a:t>
                </a:r>
                <a14:m>
                  <m:oMath xmlns:m="http://schemas.openxmlformats.org/officeDocument/2006/math">
                    <m:f>
                      <m:fPr>
                        <m:ctrlPr>
                          <a:rPr lang="en-GB" sz="1400" i="1" smtClean="0">
                            <a:solidFill>
                              <a:srgbClr val="FF0000"/>
                            </a:solidFill>
                            <a:latin typeface="Cambria Math" panose="02040503050406030204" pitchFamily="18" charset="0"/>
                          </a:rPr>
                        </m:ctrlPr>
                      </m:fPr>
                      <m:num>
                        <m:r>
                          <a:rPr lang="en-US" sz="1400" b="0" i="1" smtClean="0">
                            <a:solidFill>
                              <a:srgbClr val="FF0000"/>
                            </a:solidFill>
                            <a:latin typeface="Cambria Math" panose="02040503050406030204" pitchFamily="18" charset="0"/>
                          </a:rPr>
                          <m:t>3</m:t>
                        </m:r>
                        <m:r>
                          <a:rPr lang="en-US" sz="1400" b="0" i="1" smtClean="0">
                            <a:solidFill>
                              <a:srgbClr val="FF0000"/>
                            </a:solidFill>
                            <a:latin typeface="Cambria Math" panose="02040503050406030204" pitchFamily="18" charset="0"/>
                          </a:rPr>
                          <m:t>𝑥</m:t>
                        </m:r>
                      </m:num>
                      <m:den>
                        <m:r>
                          <a:rPr lang="en-US" sz="1400" b="0" i="1" smtClean="0">
                            <a:solidFill>
                              <a:srgbClr val="FF0000"/>
                            </a:solidFill>
                            <a:latin typeface="Cambria Math" panose="02040503050406030204" pitchFamily="18" charset="0"/>
                          </a:rPr>
                          <m:t>100+</m:t>
                        </m:r>
                        <m:r>
                          <a:rPr lang="en-US" sz="1400" b="0" i="1" smtClean="0">
                            <a:solidFill>
                              <a:srgbClr val="FF0000"/>
                            </a:solidFill>
                            <a:latin typeface="Cambria Math" panose="02040503050406030204" pitchFamily="18" charset="0"/>
                          </a:rPr>
                          <m:t>𝑡</m:t>
                        </m:r>
                      </m:den>
                    </m:f>
                  </m:oMath>
                </a14:m>
                <a:r>
                  <a:rPr lang="en-US" sz="1400" dirty="0">
                    <a:solidFill>
                      <a:srgbClr val="FF0000"/>
                    </a:solidFill>
                    <a:latin typeface="Comic Sans MS" panose="030F0702030302020204" pitchFamily="66" charset="0"/>
                  </a:rPr>
                  <a:t> g </a:t>
                </a:r>
                <a:endParaRPr lang="en-GB" sz="1400" dirty="0">
                  <a:solidFill>
                    <a:srgbClr val="FF0000"/>
                  </a:solidFill>
                  <a:latin typeface="Comic Sans MS" panose="030F0702030302020204" pitchFamily="66" charset="0"/>
                </a:endParaRPr>
              </a:p>
            </p:txBody>
          </p:sp>
        </mc:Choice>
        <mc:Fallback xmlns="">
          <p:sp>
            <p:nvSpPr>
              <p:cNvPr id="26" name="テキスト ボックス 25">
                <a:extLst>
                  <a:ext uri="{FF2B5EF4-FFF2-40B4-BE49-F238E27FC236}">
                    <a16:creationId xmlns:a16="http://schemas.microsoft.com/office/drawing/2014/main" id="{BD155169-B263-41EA-B944-8171F7CA8195}"/>
                  </a:ext>
                </a:extLst>
              </p:cNvPr>
              <p:cNvSpPr txBox="1">
                <a:spLocks noRot="1" noChangeAspect="1" noMove="1" noResize="1" noEditPoints="1" noAdjustHandles="1" noChangeArrowheads="1" noChangeShapeType="1" noTextEdit="1"/>
              </p:cNvSpPr>
              <p:nvPr/>
            </p:nvSpPr>
            <p:spPr>
              <a:xfrm>
                <a:off x="1" y="6151903"/>
                <a:ext cx="3755254" cy="398314"/>
              </a:xfrm>
              <a:prstGeom prst="rect">
                <a:avLst/>
              </a:prstGeom>
              <a:blipFill>
                <a:blip r:embed="rId4"/>
                <a:stretch>
                  <a:fillRect b="-303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 name="テキスト ボックス 3">
                <a:extLst>
                  <a:ext uri="{FF2B5EF4-FFF2-40B4-BE49-F238E27FC236}">
                    <a16:creationId xmlns:a16="http://schemas.microsoft.com/office/drawing/2014/main" id="{221EC9FC-43A4-4266-9A53-268469136E08}"/>
                  </a:ext>
                </a:extLst>
              </p:cNvPr>
              <p:cNvSpPr txBox="1"/>
              <p:nvPr/>
            </p:nvSpPr>
            <p:spPr>
              <a:xfrm>
                <a:off x="3847722" y="2082297"/>
                <a:ext cx="4349973" cy="42191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m:t>
                      </m:r>
                      <m:r>
                        <a:rPr lang="en-US" sz="1400" b="0" i="1" smtClean="0">
                          <a:latin typeface="Cambria Math" panose="02040503050406030204" pitchFamily="18" charset="0"/>
                        </a:rPr>
                        <m:t>𝐴𝑚𝑜𝑢𝑛𝑡</m:t>
                      </m:r>
                      <m:r>
                        <a:rPr lang="en-US" sz="1400" b="0" i="1" smtClean="0">
                          <a:latin typeface="Cambria Math" panose="02040503050406030204" pitchFamily="18" charset="0"/>
                        </a:rPr>
                        <m:t> </m:t>
                      </m:r>
                      <m:r>
                        <a:rPr lang="en-US" sz="1400" b="0" i="1" smtClean="0">
                          <a:latin typeface="Cambria Math" panose="02040503050406030204" pitchFamily="18" charset="0"/>
                        </a:rPr>
                        <m:t>𝑎𝑑𝑑𝑒𝑑</m:t>
                      </m:r>
                      <m:r>
                        <a:rPr lang="en-US" sz="1400" b="0" i="1" smtClean="0">
                          <a:latin typeface="Cambria Math" panose="02040503050406030204" pitchFamily="18" charset="0"/>
                        </a:rPr>
                        <m:t> </m:t>
                      </m:r>
                      <m:r>
                        <a:rPr lang="en-US" sz="1400" b="0" i="1" smtClean="0">
                          <a:latin typeface="Cambria Math" panose="02040503050406030204" pitchFamily="18" charset="0"/>
                        </a:rPr>
                        <m:t>𝑝𝑒𝑟</m:t>
                      </m:r>
                      <m:r>
                        <a:rPr lang="en-US" sz="1400" b="0" i="1" smtClean="0">
                          <a:latin typeface="Cambria Math" panose="02040503050406030204" pitchFamily="18" charset="0"/>
                        </a:rPr>
                        <m:t> </m:t>
                      </m:r>
                      <m:r>
                        <a:rPr lang="en-US" sz="1400" b="0" i="1" smtClean="0">
                          <a:latin typeface="Cambria Math" panose="02040503050406030204" pitchFamily="18" charset="0"/>
                        </a:rPr>
                        <m:t>h𝑜𝑢𝑟</m:t>
                      </m:r>
                      <m:r>
                        <a:rPr lang="en-US" sz="1400" b="0" i="1" smtClean="0">
                          <a:latin typeface="Cambria Math" panose="02040503050406030204" pitchFamily="18" charset="0"/>
                        </a:rPr>
                        <m:t> −</m:t>
                      </m:r>
                      <m:r>
                        <a:rPr lang="en-US" sz="1400" b="0" i="1" smtClean="0">
                          <a:latin typeface="Cambria Math" panose="02040503050406030204" pitchFamily="18" charset="0"/>
                        </a:rPr>
                        <m:t>𝑎𝑚𝑜𝑢𝑛𝑡</m:t>
                      </m:r>
                      <m:r>
                        <a:rPr lang="en-US" sz="1400" b="0" i="1" smtClean="0">
                          <a:latin typeface="Cambria Math" panose="02040503050406030204" pitchFamily="18" charset="0"/>
                        </a:rPr>
                        <m:t> </m:t>
                      </m:r>
                      <m:r>
                        <a:rPr lang="en-US" sz="1400" b="0" i="1" smtClean="0">
                          <a:latin typeface="Cambria Math" panose="02040503050406030204" pitchFamily="18" charset="0"/>
                        </a:rPr>
                        <m:t>𝑙𝑜𝑠𝑡</m:t>
                      </m:r>
                      <m:r>
                        <a:rPr lang="en-US" sz="1400" b="0" i="1" smtClean="0">
                          <a:latin typeface="Cambria Math" panose="02040503050406030204" pitchFamily="18" charset="0"/>
                        </a:rPr>
                        <m:t> </m:t>
                      </m:r>
                      <m:r>
                        <a:rPr lang="en-US" sz="1400" b="0" i="1" smtClean="0">
                          <a:latin typeface="Cambria Math" panose="02040503050406030204" pitchFamily="18" charset="0"/>
                        </a:rPr>
                        <m:t>𝑝𝑒𝑟</m:t>
                      </m:r>
                      <m:r>
                        <a:rPr lang="en-US" sz="1400" b="0" i="1" smtClean="0">
                          <a:latin typeface="Cambria Math" panose="02040503050406030204" pitchFamily="18" charset="0"/>
                        </a:rPr>
                        <m:t> </m:t>
                      </m:r>
                      <m:r>
                        <a:rPr lang="en-US" sz="1400" b="0" i="1" smtClean="0">
                          <a:latin typeface="Cambria Math" panose="02040503050406030204" pitchFamily="18" charset="0"/>
                        </a:rPr>
                        <m:t>h𝑜𝑢𝑟</m:t>
                      </m:r>
                    </m:oMath>
                  </m:oMathPara>
                </a14:m>
                <a:endParaRPr lang="en-GB" sz="1400" dirty="0"/>
              </a:p>
            </p:txBody>
          </p:sp>
        </mc:Choice>
        <mc:Fallback xmlns="">
          <p:sp>
            <p:nvSpPr>
              <p:cNvPr id="4" name="テキスト ボックス 3">
                <a:extLst>
                  <a:ext uri="{FF2B5EF4-FFF2-40B4-BE49-F238E27FC236}">
                    <a16:creationId xmlns:a16="http://schemas.microsoft.com/office/drawing/2014/main" id="{221EC9FC-43A4-4266-9A53-268469136E08}"/>
                  </a:ext>
                </a:extLst>
              </p:cNvPr>
              <p:cNvSpPr txBox="1">
                <a:spLocks noRot="1" noChangeAspect="1" noMove="1" noResize="1" noEditPoints="1" noAdjustHandles="1" noChangeArrowheads="1" noChangeShapeType="1" noTextEdit="1"/>
              </p:cNvSpPr>
              <p:nvPr/>
            </p:nvSpPr>
            <p:spPr>
              <a:xfrm>
                <a:off x="3847722" y="2082297"/>
                <a:ext cx="4349973" cy="421910"/>
              </a:xfrm>
              <a:prstGeom prst="rect">
                <a:avLst/>
              </a:prstGeom>
              <a:blipFill>
                <a:blip r:embed="rId5"/>
                <a:stretch>
                  <a:fillRect l="-980" t="-1449" r="-840" b="-1014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テキスト ボックス 15">
                <a:extLst>
                  <a:ext uri="{FF2B5EF4-FFF2-40B4-BE49-F238E27FC236}">
                    <a16:creationId xmlns:a16="http://schemas.microsoft.com/office/drawing/2014/main" id="{EA0823BF-C823-4230-9952-A30021C70E5A}"/>
                  </a:ext>
                </a:extLst>
              </p:cNvPr>
              <p:cNvSpPr txBox="1"/>
              <p:nvPr/>
            </p:nvSpPr>
            <p:spPr>
              <a:xfrm>
                <a:off x="3855267" y="2768852"/>
                <a:ext cx="1580369"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m:t>
                      </m:r>
                      <m:r>
                        <a:rPr lang="en-US" sz="1400" i="1">
                          <a:latin typeface="Cambria Math" panose="02040503050406030204" pitchFamily="18" charset="0"/>
                        </a:rPr>
                        <m:t>160−</m:t>
                      </m:r>
                      <m:f>
                        <m:fPr>
                          <m:ctrlPr>
                            <a:rPr lang="en-US" sz="1400" i="1">
                              <a:latin typeface="Cambria Math" panose="02040503050406030204" pitchFamily="18" charset="0"/>
                            </a:rPr>
                          </m:ctrlPr>
                        </m:fPr>
                        <m:num>
                          <m:r>
                            <a:rPr lang="en-US" sz="1400" i="1">
                              <a:latin typeface="Cambria Math" panose="02040503050406030204" pitchFamily="18" charset="0"/>
                            </a:rPr>
                            <m:t>3</m:t>
                          </m:r>
                          <m:r>
                            <a:rPr lang="en-US" sz="1400" i="1">
                              <a:latin typeface="Cambria Math" panose="02040503050406030204" pitchFamily="18" charset="0"/>
                            </a:rPr>
                            <m:t>𝑥</m:t>
                          </m:r>
                        </m:num>
                        <m:den>
                          <m:r>
                            <a:rPr lang="en-US" sz="1400" i="1">
                              <a:latin typeface="Cambria Math" panose="02040503050406030204" pitchFamily="18" charset="0"/>
                            </a:rPr>
                            <m:t>100+</m:t>
                          </m:r>
                          <m:r>
                            <a:rPr lang="en-US" sz="1400" i="1">
                              <a:latin typeface="Cambria Math" panose="02040503050406030204" pitchFamily="18" charset="0"/>
                            </a:rPr>
                            <m:t>𝑡</m:t>
                          </m:r>
                        </m:den>
                      </m:f>
                    </m:oMath>
                  </m:oMathPara>
                </a14:m>
                <a:endParaRPr lang="en-GB" sz="1400" dirty="0"/>
              </a:p>
            </p:txBody>
          </p:sp>
        </mc:Choice>
        <mc:Fallback xmlns="">
          <p:sp>
            <p:nvSpPr>
              <p:cNvPr id="16" name="テキスト ボックス 15">
                <a:extLst>
                  <a:ext uri="{FF2B5EF4-FFF2-40B4-BE49-F238E27FC236}">
                    <a16:creationId xmlns:a16="http://schemas.microsoft.com/office/drawing/2014/main" id="{EA0823BF-C823-4230-9952-A30021C70E5A}"/>
                  </a:ext>
                </a:extLst>
              </p:cNvPr>
              <p:cNvSpPr txBox="1">
                <a:spLocks noRot="1" noChangeAspect="1" noMove="1" noResize="1" noEditPoints="1" noAdjustHandles="1" noChangeArrowheads="1" noChangeShapeType="1" noTextEdit="1"/>
              </p:cNvSpPr>
              <p:nvPr/>
            </p:nvSpPr>
            <p:spPr>
              <a:xfrm>
                <a:off x="3855267" y="2768852"/>
                <a:ext cx="1580369" cy="412613"/>
              </a:xfrm>
              <a:prstGeom prst="rect">
                <a:avLst/>
              </a:prstGeom>
              <a:blipFill>
                <a:blip r:embed="rId6"/>
                <a:stretch>
                  <a:fillRect l="-2308" r="-1538" b="-13235"/>
                </a:stretch>
              </a:blipFill>
            </p:spPr>
            <p:txBody>
              <a:bodyPr/>
              <a:lstStyle/>
              <a:p>
                <a:r>
                  <a:rPr lang="en-GB">
                    <a:noFill/>
                  </a:rPr>
                  <a:t> </a:t>
                </a:r>
              </a:p>
            </p:txBody>
          </p:sp>
        </mc:Fallback>
      </mc:AlternateContent>
      <p:sp>
        <p:nvSpPr>
          <p:cNvPr id="6" name="正方形/長方形 5">
            <a:extLst>
              <a:ext uri="{FF2B5EF4-FFF2-40B4-BE49-F238E27FC236}">
                <a16:creationId xmlns:a16="http://schemas.microsoft.com/office/drawing/2014/main" id="{9DD11F61-A6FA-4A85-B4A3-8FEE8357F608}"/>
              </a:ext>
            </a:extLst>
          </p:cNvPr>
          <p:cNvSpPr/>
          <p:nvPr/>
        </p:nvSpPr>
        <p:spPr>
          <a:xfrm>
            <a:off x="4282289" y="2109459"/>
            <a:ext cx="1955549" cy="325924"/>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正方形/長方形 18">
            <a:extLst>
              <a:ext uri="{FF2B5EF4-FFF2-40B4-BE49-F238E27FC236}">
                <a16:creationId xmlns:a16="http://schemas.microsoft.com/office/drawing/2014/main" id="{B4AB1C28-2D45-4BD8-8DA2-1DB5712D9969}"/>
              </a:ext>
            </a:extLst>
          </p:cNvPr>
          <p:cNvSpPr/>
          <p:nvPr/>
        </p:nvSpPr>
        <p:spPr>
          <a:xfrm>
            <a:off x="6446068" y="2118512"/>
            <a:ext cx="1837854" cy="325924"/>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正方形/長方形 19">
            <a:extLst>
              <a:ext uri="{FF2B5EF4-FFF2-40B4-BE49-F238E27FC236}">
                <a16:creationId xmlns:a16="http://schemas.microsoft.com/office/drawing/2014/main" id="{41DFFB9C-29AE-4E8F-A2E3-03850567CCE2}"/>
              </a:ext>
            </a:extLst>
          </p:cNvPr>
          <p:cNvSpPr/>
          <p:nvPr/>
        </p:nvSpPr>
        <p:spPr>
          <a:xfrm>
            <a:off x="4789284" y="2770362"/>
            <a:ext cx="651849" cy="443618"/>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正方形/長方形 20">
            <a:extLst>
              <a:ext uri="{FF2B5EF4-FFF2-40B4-BE49-F238E27FC236}">
                <a16:creationId xmlns:a16="http://schemas.microsoft.com/office/drawing/2014/main" id="{41E7DD1C-E19C-47CD-B5D7-E10CDF2F1531}"/>
              </a:ext>
            </a:extLst>
          </p:cNvPr>
          <p:cNvSpPr/>
          <p:nvPr/>
        </p:nvSpPr>
        <p:spPr>
          <a:xfrm>
            <a:off x="4273237" y="2888057"/>
            <a:ext cx="371192" cy="244442"/>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正方形/長方形 26">
            <a:extLst>
              <a:ext uri="{FF2B5EF4-FFF2-40B4-BE49-F238E27FC236}">
                <a16:creationId xmlns:a16="http://schemas.microsoft.com/office/drawing/2014/main" id="{51A8C3F3-8D8A-46F4-B852-9757EED399B0}"/>
              </a:ext>
            </a:extLst>
          </p:cNvPr>
          <p:cNvSpPr/>
          <p:nvPr/>
        </p:nvSpPr>
        <p:spPr>
          <a:xfrm>
            <a:off x="199177" y="5821379"/>
            <a:ext cx="3340727" cy="325923"/>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正方形/長方形 27">
            <a:extLst>
              <a:ext uri="{FF2B5EF4-FFF2-40B4-BE49-F238E27FC236}">
                <a16:creationId xmlns:a16="http://schemas.microsoft.com/office/drawing/2014/main" id="{4CB220C5-3C82-4658-BDEE-9ED968DC87BF}"/>
              </a:ext>
            </a:extLst>
          </p:cNvPr>
          <p:cNvSpPr/>
          <p:nvPr/>
        </p:nvSpPr>
        <p:spPr>
          <a:xfrm>
            <a:off x="208231" y="6165411"/>
            <a:ext cx="3313567" cy="371191"/>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円弧 28">
            <a:extLst>
              <a:ext uri="{FF2B5EF4-FFF2-40B4-BE49-F238E27FC236}">
                <a16:creationId xmlns:a16="http://schemas.microsoft.com/office/drawing/2014/main" id="{A76E5424-82D4-47C6-93AC-268BC2210CE2}"/>
              </a:ext>
            </a:extLst>
          </p:cNvPr>
          <p:cNvSpPr/>
          <p:nvPr/>
        </p:nvSpPr>
        <p:spPr>
          <a:xfrm>
            <a:off x="8061877" y="2334827"/>
            <a:ext cx="318644" cy="474984"/>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0" name="テキスト ボックス 29">
            <a:extLst>
              <a:ext uri="{FF2B5EF4-FFF2-40B4-BE49-F238E27FC236}">
                <a16:creationId xmlns:a16="http://schemas.microsoft.com/office/drawing/2014/main" id="{9DE7399D-775F-411B-A545-B7383DA0621E}"/>
              </a:ext>
            </a:extLst>
          </p:cNvPr>
          <p:cNvSpPr txBox="1"/>
          <p:nvPr/>
        </p:nvSpPr>
        <p:spPr>
          <a:xfrm>
            <a:off x="8336133" y="2385102"/>
            <a:ext cx="896644"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Replace</a:t>
            </a:r>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3996231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blinds(horizontal)">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blinds(horizontal)">
                                      <p:cBhvr>
                                        <p:cTn id="22" dur="500"/>
                                        <p:tgtEl>
                                          <p:spTgt spid="3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linds(horizontal)">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blinds(horizontal)">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blinds(horizontal)">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blinds(horizontal)">
                                      <p:cBhvr>
                                        <p:cTn id="42" dur="500"/>
                                        <p:tgtEl>
                                          <p:spTgt spid="27"/>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xit" presetSubtype="10" fill="hold" grpId="1" nodeType="clickEffect">
                                  <p:stCondLst>
                                    <p:cond delay="0"/>
                                  </p:stCondLst>
                                  <p:childTnLst>
                                    <p:animEffect transition="out" filter="blinds(horizontal)">
                                      <p:cBhvr>
                                        <p:cTn id="46" dur="500"/>
                                        <p:tgtEl>
                                          <p:spTgt spid="6"/>
                                        </p:tgtEl>
                                      </p:cBhvr>
                                    </p:animEffect>
                                    <p:set>
                                      <p:cBhvr>
                                        <p:cTn id="47" dur="1" fill="hold">
                                          <p:stCondLst>
                                            <p:cond delay="499"/>
                                          </p:stCondLst>
                                        </p:cTn>
                                        <p:tgtEl>
                                          <p:spTgt spid="6"/>
                                        </p:tgtEl>
                                        <p:attrNameLst>
                                          <p:attrName>style.visibility</p:attrName>
                                        </p:attrNameLst>
                                      </p:cBhvr>
                                      <p:to>
                                        <p:strVal val="hidden"/>
                                      </p:to>
                                    </p:set>
                                  </p:childTnLst>
                                </p:cTn>
                              </p:par>
                              <p:par>
                                <p:cTn id="48" presetID="3" presetClass="exit" presetSubtype="10" fill="hold" grpId="1" nodeType="withEffect">
                                  <p:stCondLst>
                                    <p:cond delay="0"/>
                                  </p:stCondLst>
                                  <p:childTnLst>
                                    <p:animEffect transition="out" filter="blinds(horizontal)">
                                      <p:cBhvr>
                                        <p:cTn id="49" dur="500"/>
                                        <p:tgtEl>
                                          <p:spTgt spid="21"/>
                                        </p:tgtEl>
                                      </p:cBhvr>
                                    </p:animEffect>
                                    <p:set>
                                      <p:cBhvr>
                                        <p:cTn id="50" dur="1" fill="hold">
                                          <p:stCondLst>
                                            <p:cond delay="499"/>
                                          </p:stCondLst>
                                        </p:cTn>
                                        <p:tgtEl>
                                          <p:spTgt spid="21"/>
                                        </p:tgtEl>
                                        <p:attrNameLst>
                                          <p:attrName>style.visibility</p:attrName>
                                        </p:attrNameLst>
                                      </p:cBhvr>
                                      <p:to>
                                        <p:strVal val="hidden"/>
                                      </p:to>
                                    </p:set>
                                  </p:childTnLst>
                                </p:cTn>
                              </p:par>
                              <p:par>
                                <p:cTn id="51" presetID="3" presetClass="exit" presetSubtype="10" fill="hold" grpId="1" nodeType="withEffect">
                                  <p:stCondLst>
                                    <p:cond delay="0"/>
                                  </p:stCondLst>
                                  <p:childTnLst>
                                    <p:animEffect transition="out" filter="blinds(horizontal)">
                                      <p:cBhvr>
                                        <p:cTn id="52" dur="500"/>
                                        <p:tgtEl>
                                          <p:spTgt spid="27"/>
                                        </p:tgtEl>
                                      </p:cBhvr>
                                    </p:animEffect>
                                    <p:set>
                                      <p:cBhvr>
                                        <p:cTn id="53" dur="1" fill="hold">
                                          <p:stCondLst>
                                            <p:cond delay="499"/>
                                          </p:stCondLst>
                                        </p:cTn>
                                        <p:tgtEl>
                                          <p:spTgt spid="27"/>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blinds(horizontal)">
                                      <p:cBhvr>
                                        <p:cTn id="58" dur="500"/>
                                        <p:tgtEl>
                                          <p:spTgt spid="19"/>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blinds(horizontal)">
                                      <p:cBhvr>
                                        <p:cTn id="63" dur="500"/>
                                        <p:tgtEl>
                                          <p:spTgt spid="20"/>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28"/>
                                        </p:tgtEl>
                                        <p:attrNameLst>
                                          <p:attrName>style.visibility</p:attrName>
                                        </p:attrNameLst>
                                      </p:cBhvr>
                                      <p:to>
                                        <p:strVal val="visible"/>
                                      </p:to>
                                    </p:set>
                                    <p:animEffect transition="in" filter="blinds(horizontal)">
                                      <p:cBhvr>
                                        <p:cTn id="68" dur="500"/>
                                        <p:tgtEl>
                                          <p:spTgt spid="28"/>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xit" presetSubtype="10" fill="hold" grpId="1" nodeType="clickEffect">
                                  <p:stCondLst>
                                    <p:cond delay="0"/>
                                  </p:stCondLst>
                                  <p:childTnLst>
                                    <p:animEffect transition="out" filter="blinds(horizontal)">
                                      <p:cBhvr>
                                        <p:cTn id="72" dur="500"/>
                                        <p:tgtEl>
                                          <p:spTgt spid="19"/>
                                        </p:tgtEl>
                                      </p:cBhvr>
                                    </p:animEffect>
                                    <p:set>
                                      <p:cBhvr>
                                        <p:cTn id="73" dur="1" fill="hold">
                                          <p:stCondLst>
                                            <p:cond delay="499"/>
                                          </p:stCondLst>
                                        </p:cTn>
                                        <p:tgtEl>
                                          <p:spTgt spid="19"/>
                                        </p:tgtEl>
                                        <p:attrNameLst>
                                          <p:attrName>style.visibility</p:attrName>
                                        </p:attrNameLst>
                                      </p:cBhvr>
                                      <p:to>
                                        <p:strVal val="hidden"/>
                                      </p:to>
                                    </p:set>
                                  </p:childTnLst>
                                </p:cTn>
                              </p:par>
                              <p:par>
                                <p:cTn id="74" presetID="3" presetClass="exit" presetSubtype="10" fill="hold" grpId="1" nodeType="withEffect">
                                  <p:stCondLst>
                                    <p:cond delay="0"/>
                                  </p:stCondLst>
                                  <p:childTnLst>
                                    <p:animEffect transition="out" filter="blinds(horizontal)">
                                      <p:cBhvr>
                                        <p:cTn id="75" dur="500"/>
                                        <p:tgtEl>
                                          <p:spTgt spid="20"/>
                                        </p:tgtEl>
                                      </p:cBhvr>
                                    </p:animEffect>
                                    <p:set>
                                      <p:cBhvr>
                                        <p:cTn id="76" dur="1" fill="hold">
                                          <p:stCondLst>
                                            <p:cond delay="499"/>
                                          </p:stCondLst>
                                        </p:cTn>
                                        <p:tgtEl>
                                          <p:spTgt spid="20"/>
                                        </p:tgtEl>
                                        <p:attrNameLst>
                                          <p:attrName>style.visibility</p:attrName>
                                        </p:attrNameLst>
                                      </p:cBhvr>
                                      <p:to>
                                        <p:strVal val="hidden"/>
                                      </p:to>
                                    </p:set>
                                  </p:childTnLst>
                                </p:cTn>
                              </p:par>
                              <p:par>
                                <p:cTn id="77" presetID="3" presetClass="exit" presetSubtype="10" fill="hold" grpId="1" nodeType="withEffect">
                                  <p:stCondLst>
                                    <p:cond delay="0"/>
                                  </p:stCondLst>
                                  <p:childTnLst>
                                    <p:animEffect transition="out" filter="blinds(horizontal)">
                                      <p:cBhvr>
                                        <p:cTn id="78" dur="500"/>
                                        <p:tgtEl>
                                          <p:spTgt spid="28"/>
                                        </p:tgtEl>
                                      </p:cBhvr>
                                    </p:animEffect>
                                    <p:set>
                                      <p:cBhvr>
                                        <p:cTn id="79" dur="1" fill="hold">
                                          <p:stCondLst>
                                            <p:cond delay="499"/>
                                          </p:stCondLst>
                                        </p:cTn>
                                        <p:tgtEl>
                                          <p:spTgt spid="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p:bldP spid="16" grpId="0"/>
      <p:bldP spid="6" grpId="0" animBg="1"/>
      <p:bldP spid="6" grpId="1" animBg="1"/>
      <p:bldP spid="19" grpId="0" animBg="1"/>
      <p:bldP spid="19" grpId="1" animBg="1"/>
      <p:bldP spid="20" grpId="0" animBg="1"/>
      <p:bldP spid="20" grpId="1" animBg="1"/>
      <p:bldP spid="21" grpId="0" animBg="1"/>
      <p:bldP spid="21" grpId="1" animBg="1"/>
      <p:bldP spid="27" grpId="0" animBg="1"/>
      <p:bldP spid="27" grpId="1" animBg="1"/>
      <p:bldP spid="28" grpId="0" animBg="1"/>
      <p:bldP spid="28" grpId="1" animBg="1"/>
      <p:bldP spid="29" grpId="0" animBg="1"/>
      <p:bldP spid="3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431" y="1600199"/>
            <a:ext cx="3373515" cy="4889377"/>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A storage tank initially contains 1000 </a:t>
            </a:r>
            <a:r>
              <a:rPr lang="en-US" sz="1200" dirty="0" err="1">
                <a:latin typeface="Comic Sans MS" pitchFamily="66" charset="0"/>
              </a:rPr>
              <a:t>litres</a:t>
            </a:r>
            <a:r>
              <a:rPr lang="en-US" sz="1200" dirty="0">
                <a:latin typeface="Comic Sans MS" pitchFamily="66" charset="0"/>
              </a:rPr>
              <a:t> of pure water. Liquid is removed from the tank at a constant rate of 30 </a:t>
            </a:r>
            <a:r>
              <a:rPr lang="en-US" sz="1200" dirty="0" err="1">
                <a:latin typeface="Comic Sans MS" pitchFamily="66" charset="0"/>
              </a:rPr>
              <a:t>litres</a:t>
            </a:r>
            <a:r>
              <a:rPr lang="en-US" sz="1200" dirty="0">
                <a:latin typeface="Comic Sans MS" pitchFamily="66" charset="0"/>
              </a:rPr>
              <a:t> per hour and a chemical solution is added at a constant rate of 40 </a:t>
            </a:r>
            <a:r>
              <a:rPr lang="en-US" sz="1200" dirty="0" err="1">
                <a:latin typeface="Comic Sans MS" pitchFamily="66" charset="0"/>
              </a:rPr>
              <a:t>litres</a:t>
            </a:r>
            <a:r>
              <a:rPr lang="en-US" sz="1200" dirty="0">
                <a:latin typeface="Comic Sans MS" pitchFamily="66" charset="0"/>
              </a:rPr>
              <a:t> per hour. The chemical solution contains 4 grams of copper sulphate per </a:t>
            </a:r>
            <a:r>
              <a:rPr lang="en-US" sz="1200" dirty="0" err="1">
                <a:latin typeface="Comic Sans MS" pitchFamily="66" charset="0"/>
              </a:rPr>
              <a:t>litre</a:t>
            </a:r>
            <a:r>
              <a:rPr lang="en-US" sz="1200" dirty="0">
                <a:latin typeface="Comic Sans MS" pitchFamily="66" charset="0"/>
              </a:rPr>
              <a:t> of water.</a:t>
            </a:r>
          </a:p>
          <a:p>
            <a:pPr marL="0" indent="0" algn="ctr">
              <a:buNone/>
            </a:pP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Hence, find the number of grams of copper sulphate in the tank after 6 hours.</a:t>
            </a:r>
          </a:p>
          <a:p>
            <a:pPr marL="0" indent="0" algn="ctr">
              <a:buNone/>
            </a:pPr>
            <a:endParaRPr lang="en-US" sz="1200" dirty="0">
              <a:latin typeface="Comic Sans MS" pitchFamily="66" charset="0"/>
            </a:endParaRPr>
          </a:p>
          <a:p>
            <a:pPr marL="0" indent="0" algn="ctr">
              <a:buNone/>
            </a:pPr>
            <a:r>
              <a:rPr lang="en-US" sz="1200" dirty="0">
                <a:latin typeface="Comic Sans MS" pitchFamily="66" charset="0"/>
                <a:sym typeface="Wingdings" panose="05000000000000000000" pitchFamily="2" charset="2"/>
              </a:rPr>
              <a:t> When you have the variables mixed up like above, you will often need to use an integrating factor to create the product rule pattern (as in the previous question)</a:t>
            </a: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endParaRPr lang="en-US" sz="1400" dirty="0">
              <a:latin typeface="Comic Sans MS" pitchFamily="66" charset="0"/>
            </a:endParaRPr>
          </a:p>
        </p:txBody>
      </p:sp>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5E928F33-4A0A-449C-8303-7A349D8B1DCA}"/>
                  </a:ext>
                </a:extLst>
              </p:cNvPr>
              <p:cNvSpPr txBox="1"/>
              <p:nvPr/>
            </p:nvSpPr>
            <p:spPr>
              <a:xfrm>
                <a:off x="878889" y="4070411"/>
                <a:ext cx="2085827"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r>
                        <a:rPr lang="en-US" sz="1400" b="0" i="1" smtClean="0">
                          <a:latin typeface="Cambria Math" panose="02040503050406030204" pitchFamily="18" charset="0"/>
                        </a:rPr>
                        <m:t>, </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GB" sz="1400" dirty="0"/>
              </a:p>
            </p:txBody>
          </p:sp>
        </mc:Choice>
        <mc:Fallback xmlns="">
          <p:sp>
            <p:nvSpPr>
              <p:cNvPr id="2" name="テキスト ボックス 1">
                <a:extLst>
                  <a:ext uri="{FF2B5EF4-FFF2-40B4-BE49-F238E27FC236}">
                    <a16:creationId xmlns:a16="http://schemas.microsoft.com/office/drawing/2014/main" id="{5E928F33-4A0A-449C-8303-7A349D8B1DCA}"/>
                  </a:ext>
                </a:extLst>
              </p:cNvPr>
              <p:cNvSpPr txBox="1">
                <a:spLocks noRot="1" noChangeAspect="1" noMove="1" noResize="1" noEditPoints="1" noAdjustHandles="1" noChangeArrowheads="1" noChangeShapeType="1" noTextEdit="1"/>
              </p:cNvSpPr>
              <p:nvPr/>
            </p:nvSpPr>
            <p:spPr>
              <a:xfrm>
                <a:off x="878889" y="4070411"/>
                <a:ext cx="2085827" cy="412613"/>
              </a:xfrm>
              <a:prstGeom prst="rect">
                <a:avLst/>
              </a:prstGeom>
              <a:blipFill>
                <a:blip r:embed="rId2"/>
                <a:stretch>
                  <a:fillRect l="-1462" t="-1493" r="-1462" b="-134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テキスト ボックス 21">
                <a:extLst>
                  <a:ext uri="{FF2B5EF4-FFF2-40B4-BE49-F238E27FC236}">
                    <a16:creationId xmlns:a16="http://schemas.microsoft.com/office/drawing/2014/main" id="{C05D0F5B-4A29-46CA-981A-FFB6C94F6C1D}"/>
                  </a:ext>
                </a:extLst>
              </p:cNvPr>
              <p:cNvSpPr txBox="1"/>
              <p:nvPr/>
            </p:nvSpPr>
            <p:spPr>
              <a:xfrm>
                <a:off x="5896253" y="1506245"/>
                <a:ext cx="1580368"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oMath>
                  </m:oMathPara>
                </a14:m>
                <a:endParaRPr lang="en-GB" sz="1400" dirty="0"/>
              </a:p>
            </p:txBody>
          </p:sp>
        </mc:Choice>
        <mc:Fallback xmlns="">
          <p:sp>
            <p:nvSpPr>
              <p:cNvPr id="22" name="テキスト ボックス 21">
                <a:extLst>
                  <a:ext uri="{FF2B5EF4-FFF2-40B4-BE49-F238E27FC236}">
                    <a16:creationId xmlns:a16="http://schemas.microsoft.com/office/drawing/2014/main" id="{C05D0F5B-4A29-46CA-981A-FFB6C94F6C1D}"/>
                  </a:ext>
                </a:extLst>
              </p:cNvPr>
              <p:cNvSpPr txBox="1">
                <a:spLocks noRot="1" noChangeAspect="1" noMove="1" noResize="1" noEditPoints="1" noAdjustHandles="1" noChangeArrowheads="1" noChangeShapeType="1" noTextEdit="1"/>
              </p:cNvSpPr>
              <p:nvPr/>
            </p:nvSpPr>
            <p:spPr>
              <a:xfrm>
                <a:off x="5896253" y="1506245"/>
                <a:ext cx="1580368" cy="412613"/>
              </a:xfrm>
              <a:prstGeom prst="rect">
                <a:avLst/>
              </a:prstGeom>
              <a:blipFill>
                <a:blip r:embed="rId3"/>
                <a:stretch>
                  <a:fillRect l="-2317" r="-1931" b="-13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テキスト ボックス 22">
                <a:extLst>
                  <a:ext uri="{FF2B5EF4-FFF2-40B4-BE49-F238E27FC236}">
                    <a16:creationId xmlns:a16="http://schemas.microsoft.com/office/drawing/2014/main" id="{37CE2326-99D2-47BC-8271-008F373C09DC}"/>
                  </a:ext>
                </a:extLst>
              </p:cNvPr>
              <p:cNvSpPr txBox="1"/>
              <p:nvPr/>
            </p:nvSpPr>
            <p:spPr>
              <a:xfrm>
                <a:off x="5116498" y="2075896"/>
                <a:ext cx="1580369"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3</m:t>
                          </m:r>
                          <m:r>
                            <a:rPr lang="en-US" sz="1400" i="1">
                              <a:latin typeface="Cambria Math" panose="02040503050406030204" pitchFamily="18" charset="0"/>
                            </a:rPr>
                            <m:t>𝑥</m:t>
                          </m:r>
                        </m:num>
                        <m:den>
                          <m:r>
                            <a:rPr lang="en-US" sz="1400" i="1">
                              <a:latin typeface="Cambria Math" panose="02040503050406030204" pitchFamily="18" charset="0"/>
                            </a:rPr>
                            <m:t>100+</m:t>
                          </m:r>
                          <m:r>
                            <a:rPr lang="en-US" sz="1400" i="1">
                              <a:latin typeface="Cambria Math" panose="02040503050406030204" pitchFamily="18" charset="0"/>
                            </a:rPr>
                            <m:t>𝑡</m:t>
                          </m:r>
                        </m:den>
                      </m:f>
                      <m:r>
                        <a:rPr lang="en-US" sz="1400" b="0" i="1" smtClean="0">
                          <a:latin typeface="Cambria Math" panose="02040503050406030204" pitchFamily="18" charset="0"/>
                        </a:rPr>
                        <m:t>=160</m:t>
                      </m:r>
                    </m:oMath>
                  </m:oMathPara>
                </a14:m>
                <a:endParaRPr lang="en-GB" sz="1400" dirty="0"/>
              </a:p>
            </p:txBody>
          </p:sp>
        </mc:Choice>
        <mc:Fallback xmlns="">
          <p:sp>
            <p:nvSpPr>
              <p:cNvPr id="23" name="テキスト ボックス 22">
                <a:extLst>
                  <a:ext uri="{FF2B5EF4-FFF2-40B4-BE49-F238E27FC236}">
                    <a16:creationId xmlns:a16="http://schemas.microsoft.com/office/drawing/2014/main" id="{37CE2326-99D2-47BC-8271-008F373C09DC}"/>
                  </a:ext>
                </a:extLst>
              </p:cNvPr>
              <p:cNvSpPr txBox="1">
                <a:spLocks noRot="1" noChangeAspect="1" noMove="1" noResize="1" noEditPoints="1" noAdjustHandles="1" noChangeArrowheads="1" noChangeShapeType="1" noTextEdit="1"/>
              </p:cNvSpPr>
              <p:nvPr/>
            </p:nvSpPr>
            <p:spPr>
              <a:xfrm>
                <a:off x="5116498" y="2075896"/>
                <a:ext cx="1580369" cy="412613"/>
              </a:xfrm>
              <a:prstGeom prst="rect">
                <a:avLst/>
              </a:prstGeom>
              <a:blipFill>
                <a:blip r:embed="rId4"/>
                <a:stretch>
                  <a:fillRect l="-2308" t="-1493" r="-1538" b="-134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テキスト ボックス 23">
                <a:extLst>
                  <a:ext uri="{FF2B5EF4-FFF2-40B4-BE49-F238E27FC236}">
                    <a16:creationId xmlns:a16="http://schemas.microsoft.com/office/drawing/2014/main" id="{16A68348-4F2C-43BB-8C06-1F14A3CDD842}"/>
                  </a:ext>
                </a:extLst>
              </p:cNvPr>
              <p:cNvSpPr txBox="1"/>
              <p:nvPr/>
            </p:nvSpPr>
            <p:spPr>
              <a:xfrm>
                <a:off x="4993691" y="2663302"/>
                <a:ext cx="1711944"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3</m:t>
                          </m:r>
                        </m:num>
                        <m:den>
                          <m:r>
                            <a:rPr lang="en-US" sz="1400" i="1">
                              <a:latin typeface="Cambria Math" panose="02040503050406030204" pitchFamily="18" charset="0"/>
                            </a:rPr>
                            <m:t>100+</m:t>
                          </m:r>
                          <m:r>
                            <a:rPr lang="en-US" sz="1400" i="1">
                              <a:latin typeface="Cambria Math" panose="02040503050406030204" pitchFamily="18" charset="0"/>
                            </a:rPr>
                            <m:t>𝑡</m:t>
                          </m:r>
                        </m:den>
                      </m:f>
                      <m:r>
                        <a:rPr lang="en-US" sz="1400" b="0" i="1" smtClean="0">
                          <a:latin typeface="Cambria Math" panose="02040503050406030204" pitchFamily="18" charset="0"/>
                        </a:rPr>
                        <m:t>𝑥</m:t>
                      </m:r>
                      <m:r>
                        <a:rPr lang="en-US" sz="1400" b="0" i="1" smtClean="0">
                          <a:latin typeface="Cambria Math" panose="02040503050406030204" pitchFamily="18" charset="0"/>
                        </a:rPr>
                        <m:t>=160</m:t>
                      </m:r>
                    </m:oMath>
                  </m:oMathPara>
                </a14:m>
                <a:endParaRPr lang="en-GB" sz="1400" dirty="0"/>
              </a:p>
            </p:txBody>
          </p:sp>
        </mc:Choice>
        <mc:Fallback xmlns="">
          <p:sp>
            <p:nvSpPr>
              <p:cNvPr id="24" name="テキスト ボックス 23">
                <a:extLst>
                  <a:ext uri="{FF2B5EF4-FFF2-40B4-BE49-F238E27FC236}">
                    <a16:creationId xmlns:a16="http://schemas.microsoft.com/office/drawing/2014/main" id="{16A68348-4F2C-43BB-8C06-1F14A3CDD842}"/>
                  </a:ext>
                </a:extLst>
              </p:cNvPr>
              <p:cNvSpPr txBox="1">
                <a:spLocks noRot="1" noChangeAspect="1" noMove="1" noResize="1" noEditPoints="1" noAdjustHandles="1" noChangeArrowheads="1" noChangeShapeType="1" noTextEdit="1"/>
              </p:cNvSpPr>
              <p:nvPr/>
            </p:nvSpPr>
            <p:spPr>
              <a:xfrm>
                <a:off x="4993691" y="2663302"/>
                <a:ext cx="1711944" cy="412613"/>
              </a:xfrm>
              <a:prstGeom prst="rect">
                <a:avLst/>
              </a:prstGeom>
              <a:blipFill>
                <a:blip r:embed="rId5"/>
                <a:stretch>
                  <a:fillRect l="-1779" t="-1471" r="-1779" b="-11765"/>
                </a:stretch>
              </a:blipFill>
            </p:spPr>
            <p:txBody>
              <a:bodyPr/>
              <a:lstStyle/>
              <a:p>
                <a:r>
                  <a:rPr lang="en-GB">
                    <a:noFill/>
                  </a:rPr>
                  <a:t> </a:t>
                </a:r>
              </a:p>
            </p:txBody>
          </p:sp>
        </mc:Fallback>
      </mc:AlternateContent>
      <p:sp>
        <p:nvSpPr>
          <p:cNvPr id="25" name="円弧 24">
            <a:extLst>
              <a:ext uri="{FF2B5EF4-FFF2-40B4-BE49-F238E27FC236}">
                <a16:creationId xmlns:a16="http://schemas.microsoft.com/office/drawing/2014/main" id="{EC40E44E-F4D0-4A72-A3EF-B1DDBC9321AF}"/>
              </a:ext>
            </a:extLst>
          </p:cNvPr>
          <p:cNvSpPr/>
          <p:nvPr/>
        </p:nvSpPr>
        <p:spPr>
          <a:xfrm>
            <a:off x="7478411" y="1736947"/>
            <a:ext cx="294472" cy="535122"/>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1" name="テキスト ボックス 30">
                <a:extLst>
                  <a:ext uri="{FF2B5EF4-FFF2-40B4-BE49-F238E27FC236}">
                    <a16:creationId xmlns:a16="http://schemas.microsoft.com/office/drawing/2014/main" id="{977A473C-0C2E-4C04-BD05-AC13DCCA4015}"/>
                  </a:ext>
                </a:extLst>
              </p:cNvPr>
              <p:cNvSpPr txBox="1"/>
              <p:nvPr/>
            </p:nvSpPr>
            <p:spPr>
              <a:xfrm>
                <a:off x="7607812" y="1751009"/>
                <a:ext cx="1351075" cy="398314"/>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Add </a:t>
                </a:r>
                <a14:m>
                  <m:oMath xmlns:m="http://schemas.openxmlformats.org/officeDocument/2006/math">
                    <m:f>
                      <m:fPr>
                        <m:ctrlPr>
                          <a:rPr lang="en-US" sz="1400" i="1" smtClean="0">
                            <a:solidFill>
                              <a:srgbClr val="FF0000"/>
                            </a:solidFill>
                            <a:latin typeface="Cambria Math" panose="02040503050406030204" pitchFamily="18" charset="0"/>
                          </a:rPr>
                        </m:ctrlPr>
                      </m:fPr>
                      <m:num>
                        <m:r>
                          <a:rPr lang="en-US" sz="1400" b="0" i="1" smtClean="0">
                            <a:solidFill>
                              <a:srgbClr val="FF0000"/>
                            </a:solidFill>
                            <a:latin typeface="Cambria Math" panose="02040503050406030204" pitchFamily="18" charset="0"/>
                          </a:rPr>
                          <m:t>3</m:t>
                        </m:r>
                        <m:r>
                          <a:rPr lang="en-US" sz="1400" b="0" i="1" smtClean="0">
                            <a:solidFill>
                              <a:srgbClr val="FF0000"/>
                            </a:solidFill>
                            <a:latin typeface="Cambria Math" panose="02040503050406030204" pitchFamily="18" charset="0"/>
                          </a:rPr>
                          <m:t>𝑥</m:t>
                        </m:r>
                      </m:num>
                      <m:den>
                        <m:r>
                          <a:rPr lang="en-US" sz="1400" b="0" i="1" smtClean="0">
                            <a:solidFill>
                              <a:srgbClr val="FF0000"/>
                            </a:solidFill>
                            <a:latin typeface="Cambria Math" panose="02040503050406030204" pitchFamily="18" charset="0"/>
                          </a:rPr>
                          <m:t>100+</m:t>
                        </m:r>
                        <m:r>
                          <a:rPr lang="en-US" sz="1400" b="0" i="1" smtClean="0">
                            <a:solidFill>
                              <a:srgbClr val="FF0000"/>
                            </a:solidFill>
                            <a:latin typeface="Cambria Math" panose="02040503050406030204" pitchFamily="18" charset="0"/>
                          </a:rPr>
                          <m:t>𝑡</m:t>
                        </m:r>
                      </m:den>
                    </m:f>
                  </m:oMath>
                </a14:m>
                <a:endParaRPr lang="en-GB" sz="1400" dirty="0">
                  <a:solidFill>
                    <a:srgbClr val="FF0000"/>
                  </a:solidFill>
                  <a:latin typeface="Comic Sans MS" panose="030F0702030302020204" pitchFamily="66" charset="0"/>
                </a:endParaRPr>
              </a:p>
            </p:txBody>
          </p:sp>
        </mc:Choice>
        <mc:Fallback xmlns="">
          <p:sp>
            <p:nvSpPr>
              <p:cNvPr id="31" name="テキスト ボックス 30">
                <a:extLst>
                  <a:ext uri="{FF2B5EF4-FFF2-40B4-BE49-F238E27FC236}">
                    <a16:creationId xmlns:a16="http://schemas.microsoft.com/office/drawing/2014/main" id="{977A473C-0C2E-4C04-BD05-AC13DCCA4015}"/>
                  </a:ext>
                </a:extLst>
              </p:cNvPr>
              <p:cNvSpPr txBox="1">
                <a:spLocks noRot="1" noChangeAspect="1" noMove="1" noResize="1" noEditPoints="1" noAdjustHandles="1" noChangeArrowheads="1" noChangeShapeType="1" noTextEdit="1"/>
              </p:cNvSpPr>
              <p:nvPr/>
            </p:nvSpPr>
            <p:spPr>
              <a:xfrm>
                <a:off x="7607812" y="1751009"/>
                <a:ext cx="1351075" cy="398314"/>
              </a:xfrm>
              <a:prstGeom prst="rect">
                <a:avLst/>
              </a:prstGeom>
              <a:blipFill>
                <a:blip r:embed="rId6"/>
                <a:stretch>
                  <a:fillRect b="-3030"/>
                </a:stretch>
              </a:blipFill>
            </p:spPr>
            <p:txBody>
              <a:bodyPr/>
              <a:lstStyle/>
              <a:p>
                <a:r>
                  <a:rPr lang="en-GB">
                    <a:noFill/>
                  </a:rPr>
                  <a:t> </a:t>
                </a:r>
              </a:p>
            </p:txBody>
          </p:sp>
        </mc:Fallback>
      </mc:AlternateContent>
      <p:sp>
        <p:nvSpPr>
          <p:cNvPr id="32" name="円弧 31">
            <a:extLst>
              <a:ext uri="{FF2B5EF4-FFF2-40B4-BE49-F238E27FC236}">
                <a16:creationId xmlns:a16="http://schemas.microsoft.com/office/drawing/2014/main" id="{05C0FD12-9235-4958-902B-A7CAE1FEC5CA}"/>
              </a:ext>
            </a:extLst>
          </p:cNvPr>
          <p:cNvSpPr/>
          <p:nvPr/>
        </p:nvSpPr>
        <p:spPr>
          <a:xfrm>
            <a:off x="6689251" y="2305806"/>
            <a:ext cx="294472" cy="535122"/>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3" name="テキスト ボックス 32">
            <a:extLst>
              <a:ext uri="{FF2B5EF4-FFF2-40B4-BE49-F238E27FC236}">
                <a16:creationId xmlns:a16="http://schemas.microsoft.com/office/drawing/2014/main" id="{F5A33952-F09A-4ED0-9419-3D0D62B1289A}"/>
              </a:ext>
            </a:extLst>
          </p:cNvPr>
          <p:cNvSpPr txBox="1"/>
          <p:nvPr/>
        </p:nvSpPr>
        <p:spPr>
          <a:xfrm>
            <a:off x="6883535" y="2393804"/>
            <a:ext cx="1885229"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Rewrite if it helps!</a:t>
            </a:r>
            <a:endParaRPr lang="en-GB" sz="1400" dirty="0">
              <a:solidFill>
                <a:srgbClr val="FF0000"/>
              </a:solidFill>
              <a:latin typeface="Comic Sans MS" panose="030F0702030302020204" pitchFamily="66" charset="0"/>
            </a:endParaRPr>
          </a:p>
        </p:txBody>
      </p:sp>
      <p:sp>
        <p:nvSpPr>
          <p:cNvPr id="34" name="正方形/長方形 33">
            <a:extLst>
              <a:ext uri="{FF2B5EF4-FFF2-40B4-BE49-F238E27FC236}">
                <a16:creationId xmlns:a16="http://schemas.microsoft.com/office/drawing/2014/main" id="{E5D5B023-234D-4374-BE22-70131591C094}"/>
              </a:ext>
            </a:extLst>
          </p:cNvPr>
          <p:cNvSpPr/>
          <p:nvPr/>
        </p:nvSpPr>
        <p:spPr>
          <a:xfrm>
            <a:off x="4966310" y="2625155"/>
            <a:ext cx="307817" cy="488886"/>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正方形/長方形 34">
            <a:extLst>
              <a:ext uri="{FF2B5EF4-FFF2-40B4-BE49-F238E27FC236}">
                <a16:creationId xmlns:a16="http://schemas.microsoft.com/office/drawing/2014/main" id="{B2B92562-F8FB-46C1-9CDD-418C3377F3DC}"/>
              </a:ext>
            </a:extLst>
          </p:cNvPr>
          <p:cNvSpPr/>
          <p:nvPr/>
        </p:nvSpPr>
        <p:spPr>
          <a:xfrm>
            <a:off x="5988195" y="2768501"/>
            <a:ext cx="227844" cy="227845"/>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36" name="テキスト ボックス 35">
            <a:extLst>
              <a:ext uri="{FF2B5EF4-FFF2-40B4-BE49-F238E27FC236}">
                <a16:creationId xmlns:a16="http://schemas.microsoft.com/office/drawing/2014/main" id="{F05B1EF5-561B-4662-86DF-3F7198040DD5}"/>
              </a:ext>
            </a:extLst>
          </p:cNvPr>
          <p:cNvSpPr txBox="1"/>
          <p:nvPr/>
        </p:nvSpPr>
        <p:spPr>
          <a:xfrm>
            <a:off x="3775295" y="3245181"/>
            <a:ext cx="5133315"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Now we have the pattern for the product rule, we need to find the integrating factor to make it work!</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7" name="テキスト ボックス 36">
                <a:extLst>
                  <a:ext uri="{FF2B5EF4-FFF2-40B4-BE49-F238E27FC236}">
                    <a16:creationId xmlns:a16="http://schemas.microsoft.com/office/drawing/2014/main" id="{CFC5101E-C3AF-430F-9E85-2E46A41C763C}"/>
                  </a:ext>
                </a:extLst>
              </p:cNvPr>
              <p:cNvSpPr txBox="1"/>
              <p:nvPr/>
            </p:nvSpPr>
            <p:spPr>
              <a:xfrm>
                <a:off x="3871402" y="3966752"/>
                <a:ext cx="2467254" cy="34188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𝐼𝑛𝑡𝑒𝑔𝑟𝑎𝑡𝑖𝑛𝑔</m:t>
                      </m:r>
                      <m:r>
                        <a:rPr lang="en-US" sz="1400" b="0" i="1" smtClean="0">
                          <a:latin typeface="Cambria Math" panose="02040503050406030204" pitchFamily="18" charset="0"/>
                        </a:rPr>
                        <m:t> </m:t>
                      </m:r>
                      <m:r>
                        <a:rPr lang="en-US" sz="1400" b="0" i="1" smtClean="0">
                          <a:latin typeface="Cambria Math" panose="02040503050406030204" pitchFamily="18" charset="0"/>
                        </a:rPr>
                        <m:t>𝑓𝑎𝑐𝑡𝑜𝑟</m:t>
                      </m:r>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𝑒</m:t>
                          </m:r>
                        </m:e>
                        <m:sup>
                          <m:nary>
                            <m:naryPr>
                              <m:limLoc m:val="undOvr"/>
                              <m:subHide m:val="on"/>
                              <m:supHide m:val="on"/>
                              <m:ctrlPr>
                                <a:rPr lang="en-US" sz="1400" b="0" i="1" smtClean="0">
                                  <a:latin typeface="Cambria Math" panose="02040503050406030204" pitchFamily="18" charset="0"/>
                                </a:rPr>
                              </m:ctrlPr>
                            </m:naryPr>
                            <m:sub/>
                            <m:sup/>
                            <m:e>
                              <m:r>
                                <a:rPr lang="en-US" sz="1400" b="0" i="1" smtClean="0">
                                  <a:latin typeface="Cambria Math" panose="02040503050406030204" pitchFamily="18" charset="0"/>
                                </a:rPr>
                                <m:t>𝑃</m:t>
                              </m:r>
                            </m:e>
                          </m:nary>
                          <m:r>
                            <a:rPr lang="en-US" sz="1400" b="0" i="1" smtClean="0">
                              <a:latin typeface="Cambria Math" panose="02040503050406030204" pitchFamily="18" charset="0"/>
                            </a:rPr>
                            <m:t> </m:t>
                          </m:r>
                          <m:r>
                            <a:rPr lang="en-US" sz="1400" b="0" i="1" smtClean="0">
                              <a:latin typeface="Cambria Math" panose="02040503050406030204" pitchFamily="18" charset="0"/>
                            </a:rPr>
                            <m:t>𝑑𝑡</m:t>
                          </m:r>
                        </m:sup>
                      </m:sSup>
                    </m:oMath>
                  </m:oMathPara>
                </a14:m>
                <a:endParaRPr lang="en-GB" sz="1400" dirty="0"/>
              </a:p>
            </p:txBody>
          </p:sp>
        </mc:Choice>
        <mc:Fallback xmlns="">
          <p:sp>
            <p:nvSpPr>
              <p:cNvPr id="37" name="テキスト ボックス 36">
                <a:extLst>
                  <a:ext uri="{FF2B5EF4-FFF2-40B4-BE49-F238E27FC236}">
                    <a16:creationId xmlns:a16="http://schemas.microsoft.com/office/drawing/2014/main" id="{CFC5101E-C3AF-430F-9E85-2E46A41C763C}"/>
                  </a:ext>
                </a:extLst>
              </p:cNvPr>
              <p:cNvSpPr txBox="1">
                <a:spLocks noRot="1" noChangeAspect="1" noMove="1" noResize="1" noEditPoints="1" noAdjustHandles="1" noChangeArrowheads="1" noChangeShapeType="1" noTextEdit="1"/>
              </p:cNvSpPr>
              <p:nvPr/>
            </p:nvSpPr>
            <p:spPr>
              <a:xfrm>
                <a:off x="3871402" y="3966752"/>
                <a:ext cx="2467254" cy="341888"/>
              </a:xfrm>
              <a:prstGeom prst="rect">
                <a:avLst/>
              </a:prstGeom>
              <a:blipFill>
                <a:blip r:embed="rId7"/>
                <a:stretch>
                  <a:fillRect t="-78571" r="-1975" b="-9821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テキスト ボックス 37">
                <a:extLst>
                  <a:ext uri="{FF2B5EF4-FFF2-40B4-BE49-F238E27FC236}">
                    <a16:creationId xmlns:a16="http://schemas.microsoft.com/office/drawing/2014/main" id="{B94C979A-2B10-463F-9097-188F74CB86A3}"/>
                  </a:ext>
                </a:extLst>
              </p:cNvPr>
              <p:cNvSpPr txBox="1"/>
              <p:nvPr/>
            </p:nvSpPr>
            <p:spPr>
              <a:xfrm>
                <a:off x="5479739" y="4341093"/>
                <a:ext cx="921060" cy="41620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𝑒</m:t>
                          </m:r>
                        </m:e>
                        <m:sup>
                          <m:nary>
                            <m:naryPr>
                              <m:limLoc m:val="undOvr"/>
                              <m:subHide m:val="on"/>
                              <m:supHide m:val="on"/>
                              <m:ctrlPr>
                                <a:rPr lang="en-US" sz="1400" b="0" i="1" smtClean="0">
                                  <a:latin typeface="Cambria Math" panose="02040503050406030204" pitchFamily="18" charset="0"/>
                                </a:rPr>
                              </m:ctrlPr>
                            </m:naryPr>
                            <m:sub/>
                            <m:sup/>
                            <m:e>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e>
                          </m:nary>
                          <m:r>
                            <a:rPr lang="en-US" sz="1400" b="0" i="1" smtClean="0">
                              <a:latin typeface="Cambria Math" panose="02040503050406030204" pitchFamily="18" charset="0"/>
                            </a:rPr>
                            <m:t> </m:t>
                          </m:r>
                          <m:r>
                            <a:rPr lang="en-US" sz="1400" b="0" i="1" smtClean="0">
                              <a:latin typeface="Cambria Math" panose="02040503050406030204" pitchFamily="18" charset="0"/>
                            </a:rPr>
                            <m:t>𝑑𝑡</m:t>
                          </m:r>
                        </m:sup>
                      </m:sSup>
                    </m:oMath>
                  </m:oMathPara>
                </a14:m>
                <a:endParaRPr lang="en-GB" sz="1400" dirty="0"/>
              </a:p>
            </p:txBody>
          </p:sp>
        </mc:Choice>
        <mc:Fallback xmlns="">
          <p:sp>
            <p:nvSpPr>
              <p:cNvPr id="38" name="テキスト ボックス 37">
                <a:extLst>
                  <a:ext uri="{FF2B5EF4-FFF2-40B4-BE49-F238E27FC236}">
                    <a16:creationId xmlns:a16="http://schemas.microsoft.com/office/drawing/2014/main" id="{B94C979A-2B10-463F-9097-188F74CB86A3}"/>
                  </a:ext>
                </a:extLst>
              </p:cNvPr>
              <p:cNvSpPr txBox="1">
                <a:spLocks noRot="1" noChangeAspect="1" noMove="1" noResize="1" noEditPoints="1" noAdjustHandles="1" noChangeArrowheads="1" noChangeShapeType="1" noTextEdit="1"/>
              </p:cNvSpPr>
              <p:nvPr/>
            </p:nvSpPr>
            <p:spPr>
              <a:xfrm>
                <a:off x="5479739" y="4341093"/>
                <a:ext cx="921060" cy="416204"/>
              </a:xfrm>
              <a:prstGeom prst="rect">
                <a:avLst/>
              </a:prstGeom>
              <a:blipFill>
                <a:blip r:embed="rId8"/>
                <a:stretch>
                  <a:fillRect t="-52941" r="-12583" b="-75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テキスト ボックス 38">
                <a:extLst>
                  <a:ext uri="{FF2B5EF4-FFF2-40B4-BE49-F238E27FC236}">
                    <a16:creationId xmlns:a16="http://schemas.microsoft.com/office/drawing/2014/main" id="{E6654FEA-046B-43BF-A88E-6FC9EDC444E9}"/>
                  </a:ext>
                </a:extLst>
              </p:cNvPr>
              <p:cNvSpPr txBox="1"/>
              <p:nvPr/>
            </p:nvSpPr>
            <p:spPr>
              <a:xfrm>
                <a:off x="5481221" y="4875232"/>
                <a:ext cx="921060" cy="31733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𝑒</m:t>
                          </m:r>
                        </m:e>
                        <m:sup>
                          <m:r>
                            <a:rPr lang="en-US" sz="1400" b="0" i="1" smtClean="0">
                              <a:latin typeface="Cambria Math" panose="02040503050406030204" pitchFamily="18" charset="0"/>
                            </a:rPr>
                            <m:t>3</m:t>
                          </m:r>
                          <m:r>
                            <m:rPr>
                              <m:sty m:val="p"/>
                            </m:rPr>
                            <a:rPr lang="en-US" sz="1400" b="0" i="0" smtClean="0">
                              <a:latin typeface="Cambria Math" panose="02040503050406030204" pitchFamily="18" charset="0"/>
                            </a:rPr>
                            <m:t>ln</m:t>
                          </m:r>
                          <m:r>
                            <a:rPr lang="en-US" sz="1400" b="0" i="1" smtClean="0">
                              <a:latin typeface="Cambria Math" panose="02040503050406030204" pitchFamily="18" charset="0"/>
                            </a:rPr>
                            <m:t>⁡(100+</m:t>
                          </m:r>
                          <m:r>
                            <a:rPr lang="en-US" sz="1400" b="0" i="1" smtClean="0">
                              <a:latin typeface="Cambria Math" panose="02040503050406030204" pitchFamily="18" charset="0"/>
                            </a:rPr>
                            <m:t>𝑡</m:t>
                          </m:r>
                          <m:r>
                            <a:rPr lang="en-US" sz="1400" b="0" i="1" smtClean="0">
                              <a:latin typeface="Cambria Math" panose="02040503050406030204" pitchFamily="18" charset="0"/>
                            </a:rPr>
                            <m:t>)</m:t>
                          </m:r>
                        </m:sup>
                      </m:sSup>
                    </m:oMath>
                  </m:oMathPara>
                </a14:m>
                <a:endParaRPr lang="en-GB" sz="1400" dirty="0"/>
              </a:p>
            </p:txBody>
          </p:sp>
        </mc:Choice>
        <mc:Fallback xmlns="">
          <p:sp>
            <p:nvSpPr>
              <p:cNvPr id="39" name="テキスト ボックス 38">
                <a:extLst>
                  <a:ext uri="{FF2B5EF4-FFF2-40B4-BE49-F238E27FC236}">
                    <a16:creationId xmlns:a16="http://schemas.microsoft.com/office/drawing/2014/main" id="{E6654FEA-046B-43BF-A88E-6FC9EDC444E9}"/>
                  </a:ext>
                </a:extLst>
              </p:cNvPr>
              <p:cNvSpPr txBox="1">
                <a:spLocks noRot="1" noChangeAspect="1" noMove="1" noResize="1" noEditPoints="1" noAdjustHandles="1" noChangeArrowheads="1" noChangeShapeType="1" noTextEdit="1"/>
              </p:cNvSpPr>
              <p:nvPr/>
            </p:nvSpPr>
            <p:spPr>
              <a:xfrm>
                <a:off x="5481221" y="4875232"/>
                <a:ext cx="921060" cy="317331"/>
              </a:xfrm>
              <a:prstGeom prst="rect">
                <a:avLst/>
              </a:prstGeom>
              <a:blipFill>
                <a:blip r:embed="rId9"/>
                <a:stretch>
                  <a:fillRect r="-2185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0" name="テキスト ボックス 39">
                <a:extLst>
                  <a:ext uri="{FF2B5EF4-FFF2-40B4-BE49-F238E27FC236}">
                    <a16:creationId xmlns:a16="http://schemas.microsoft.com/office/drawing/2014/main" id="{BEC04D09-9B10-4B51-990C-01DA331C6EAC}"/>
                  </a:ext>
                </a:extLst>
              </p:cNvPr>
              <p:cNvSpPr txBox="1"/>
              <p:nvPr/>
            </p:nvSpPr>
            <p:spPr>
              <a:xfrm>
                <a:off x="5481222" y="5301362"/>
                <a:ext cx="921060" cy="33727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𝑒</m:t>
                          </m:r>
                        </m:e>
                        <m:sup>
                          <m:r>
                            <a:rPr lang="en-US" sz="1400" b="0" i="1" smtClean="0">
                              <a:latin typeface="Cambria Math" panose="02040503050406030204" pitchFamily="18" charset="0"/>
                            </a:rPr>
                            <m:t>𝑙𝑛</m:t>
                          </m:r>
                          <m:sSup>
                            <m:sSupPr>
                              <m:ctrlPr>
                                <a:rPr lang="en-US" sz="1400" b="0" i="1" smtClean="0">
                                  <a:latin typeface="Cambria Math" panose="02040503050406030204" pitchFamily="18" charset="0"/>
                                </a:rPr>
                              </m:ctrlPr>
                            </m:sSupPr>
                            <m:e>
                              <m:d>
                                <m:dPr>
                                  <m:ctrlPr>
                                    <a:rPr lang="en-US" sz="1400" b="0" i="1" smtClean="0">
                                      <a:latin typeface="Cambria Math" panose="02040503050406030204" pitchFamily="18" charset="0"/>
                                    </a:rPr>
                                  </m:ctrlPr>
                                </m:dPr>
                                <m:e>
                                  <m:r>
                                    <a:rPr lang="en-US" sz="1400" b="0" i="1" smtClean="0">
                                      <a:latin typeface="Cambria Math" panose="02040503050406030204" pitchFamily="18" charset="0"/>
                                    </a:rPr>
                                    <m:t>100+</m:t>
                                  </m:r>
                                  <m:r>
                                    <a:rPr lang="en-US" sz="1400" b="0" i="1" smtClean="0">
                                      <a:latin typeface="Cambria Math" panose="02040503050406030204" pitchFamily="18" charset="0"/>
                                    </a:rPr>
                                    <m:t>𝑡</m:t>
                                  </m:r>
                                </m:e>
                              </m:d>
                            </m:e>
                            <m:sup>
                              <m:r>
                                <a:rPr lang="en-US" sz="1400" b="0" i="1" smtClean="0">
                                  <a:latin typeface="Cambria Math" panose="02040503050406030204" pitchFamily="18" charset="0"/>
                                </a:rPr>
                                <m:t>3</m:t>
                              </m:r>
                            </m:sup>
                          </m:sSup>
                        </m:sup>
                      </m:sSup>
                    </m:oMath>
                  </m:oMathPara>
                </a14:m>
                <a:endParaRPr lang="en-GB" sz="1400" dirty="0"/>
              </a:p>
            </p:txBody>
          </p:sp>
        </mc:Choice>
        <mc:Fallback xmlns="">
          <p:sp>
            <p:nvSpPr>
              <p:cNvPr id="40" name="テキスト ボックス 39">
                <a:extLst>
                  <a:ext uri="{FF2B5EF4-FFF2-40B4-BE49-F238E27FC236}">
                    <a16:creationId xmlns:a16="http://schemas.microsoft.com/office/drawing/2014/main" id="{BEC04D09-9B10-4B51-990C-01DA331C6EAC}"/>
                  </a:ext>
                </a:extLst>
              </p:cNvPr>
              <p:cNvSpPr txBox="1">
                <a:spLocks noRot="1" noChangeAspect="1" noMove="1" noResize="1" noEditPoints="1" noAdjustHandles="1" noChangeArrowheads="1" noChangeShapeType="1" noTextEdit="1"/>
              </p:cNvSpPr>
              <p:nvPr/>
            </p:nvSpPr>
            <p:spPr>
              <a:xfrm>
                <a:off x="5481222" y="5301362"/>
                <a:ext cx="921060" cy="337272"/>
              </a:xfrm>
              <a:prstGeom prst="rect">
                <a:avLst/>
              </a:prstGeom>
              <a:blipFill>
                <a:blip r:embed="rId10"/>
                <a:stretch>
                  <a:fillRect r="-185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1" name="テキスト ボックス 40">
                <a:extLst>
                  <a:ext uri="{FF2B5EF4-FFF2-40B4-BE49-F238E27FC236}">
                    <a16:creationId xmlns:a16="http://schemas.microsoft.com/office/drawing/2014/main" id="{782B895B-1481-40F8-A451-5BA0E33B021E}"/>
                  </a:ext>
                </a:extLst>
              </p:cNvPr>
              <p:cNvSpPr txBox="1"/>
              <p:nvPr/>
            </p:nvSpPr>
            <p:spPr>
              <a:xfrm>
                <a:off x="5490096" y="5771880"/>
                <a:ext cx="1168156" cy="30777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(100+</m:t>
                          </m:r>
                          <m:r>
                            <a:rPr lang="en-US" sz="1400" b="0" i="1" smtClean="0">
                              <a:latin typeface="Cambria Math" panose="02040503050406030204" pitchFamily="18" charset="0"/>
                            </a:rPr>
                            <m:t>𝑡</m:t>
                          </m:r>
                          <m:r>
                            <a:rPr lang="en-US" sz="1400" b="0" i="1" smtClean="0">
                              <a:latin typeface="Cambria Math" panose="02040503050406030204" pitchFamily="18" charset="0"/>
                            </a:rPr>
                            <m:t>)</m:t>
                          </m:r>
                        </m:e>
                        <m:sup>
                          <m:r>
                            <a:rPr lang="en-US" sz="1400" b="0" i="1" smtClean="0">
                              <a:latin typeface="Cambria Math" panose="02040503050406030204" pitchFamily="18" charset="0"/>
                            </a:rPr>
                            <m:t>3</m:t>
                          </m:r>
                        </m:sup>
                      </m:sSup>
                    </m:oMath>
                  </m:oMathPara>
                </a14:m>
                <a:endParaRPr lang="en-GB" sz="1400" dirty="0"/>
              </a:p>
            </p:txBody>
          </p:sp>
        </mc:Choice>
        <mc:Fallback xmlns="">
          <p:sp>
            <p:nvSpPr>
              <p:cNvPr id="41" name="テキスト ボックス 40">
                <a:extLst>
                  <a:ext uri="{FF2B5EF4-FFF2-40B4-BE49-F238E27FC236}">
                    <a16:creationId xmlns:a16="http://schemas.microsoft.com/office/drawing/2014/main" id="{782B895B-1481-40F8-A451-5BA0E33B021E}"/>
                  </a:ext>
                </a:extLst>
              </p:cNvPr>
              <p:cNvSpPr txBox="1">
                <a:spLocks noRot="1" noChangeAspect="1" noMove="1" noResize="1" noEditPoints="1" noAdjustHandles="1" noChangeArrowheads="1" noChangeShapeType="1" noTextEdit="1"/>
              </p:cNvSpPr>
              <p:nvPr/>
            </p:nvSpPr>
            <p:spPr>
              <a:xfrm>
                <a:off x="5490096" y="5771880"/>
                <a:ext cx="1168156" cy="307777"/>
              </a:xfrm>
              <a:prstGeom prst="rect">
                <a:avLst/>
              </a:prstGeom>
              <a:blipFill>
                <a:blip r:embed="rId11"/>
                <a:stretch>
                  <a:fillRect b="-10000"/>
                </a:stretch>
              </a:blipFill>
            </p:spPr>
            <p:txBody>
              <a:bodyPr/>
              <a:lstStyle/>
              <a:p>
                <a:r>
                  <a:rPr lang="en-GB">
                    <a:noFill/>
                  </a:rPr>
                  <a:t> </a:t>
                </a:r>
              </a:p>
            </p:txBody>
          </p:sp>
        </mc:Fallback>
      </mc:AlternateContent>
      <p:sp>
        <p:nvSpPr>
          <p:cNvPr id="42" name="円弧 41">
            <a:extLst>
              <a:ext uri="{FF2B5EF4-FFF2-40B4-BE49-F238E27FC236}">
                <a16:creationId xmlns:a16="http://schemas.microsoft.com/office/drawing/2014/main" id="{78ADC751-B7DD-4A97-965E-1AFFA913AB98}"/>
              </a:ext>
            </a:extLst>
          </p:cNvPr>
          <p:cNvSpPr/>
          <p:nvPr/>
        </p:nvSpPr>
        <p:spPr>
          <a:xfrm>
            <a:off x="6376599" y="4136994"/>
            <a:ext cx="290532" cy="378810"/>
          </a:xfrm>
          <a:prstGeom prst="arc">
            <a:avLst>
              <a:gd name="adj1" fmla="val 16200000"/>
              <a:gd name="adj2" fmla="val 5424210"/>
            </a:avLst>
          </a:prstGeom>
          <a:ln w="25400">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3" name="円弧 42">
            <a:extLst>
              <a:ext uri="{FF2B5EF4-FFF2-40B4-BE49-F238E27FC236}">
                <a16:creationId xmlns:a16="http://schemas.microsoft.com/office/drawing/2014/main" id="{B58DBF8B-68A8-4B23-8D8E-88FCDDDDE7BC}"/>
              </a:ext>
            </a:extLst>
          </p:cNvPr>
          <p:cNvSpPr/>
          <p:nvPr/>
        </p:nvSpPr>
        <p:spPr>
          <a:xfrm>
            <a:off x="6447620" y="4563122"/>
            <a:ext cx="290532" cy="378810"/>
          </a:xfrm>
          <a:prstGeom prst="arc">
            <a:avLst>
              <a:gd name="adj1" fmla="val 16200000"/>
              <a:gd name="adj2" fmla="val 5424210"/>
            </a:avLst>
          </a:prstGeom>
          <a:ln w="25400">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4" name="円弧 43">
            <a:extLst>
              <a:ext uri="{FF2B5EF4-FFF2-40B4-BE49-F238E27FC236}">
                <a16:creationId xmlns:a16="http://schemas.microsoft.com/office/drawing/2014/main" id="{B7DEEE8C-2FD2-4CF2-B429-E631193A4690}"/>
              </a:ext>
            </a:extLst>
          </p:cNvPr>
          <p:cNvSpPr/>
          <p:nvPr/>
        </p:nvSpPr>
        <p:spPr>
          <a:xfrm>
            <a:off x="6456497" y="5024761"/>
            <a:ext cx="290532" cy="378810"/>
          </a:xfrm>
          <a:prstGeom prst="arc">
            <a:avLst>
              <a:gd name="adj1" fmla="val 16200000"/>
              <a:gd name="adj2" fmla="val 5424210"/>
            </a:avLst>
          </a:prstGeom>
          <a:ln w="25400">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5" name="円弧 44">
            <a:extLst>
              <a:ext uri="{FF2B5EF4-FFF2-40B4-BE49-F238E27FC236}">
                <a16:creationId xmlns:a16="http://schemas.microsoft.com/office/drawing/2014/main" id="{6AACFA0D-49FF-4558-A168-72DF99B07253}"/>
              </a:ext>
            </a:extLst>
          </p:cNvPr>
          <p:cNvSpPr/>
          <p:nvPr/>
        </p:nvSpPr>
        <p:spPr>
          <a:xfrm>
            <a:off x="6509763" y="5486400"/>
            <a:ext cx="290532" cy="378810"/>
          </a:xfrm>
          <a:prstGeom prst="arc">
            <a:avLst>
              <a:gd name="adj1" fmla="val 16200000"/>
              <a:gd name="adj2" fmla="val 5424210"/>
            </a:avLst>
          </a:prstGeom>
          <a:ln w="25400">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6" name="テキスト ボックス 45">
                <a:extLst>
                  <a:ext uri="{FF2B5EF4-FFF2-40B4-BE49-F238E27FC236}">
                    <a16:creationId xmlns:a16="http://schemas.microsoft.com/office/drawing/2014/main" id="{9AE432DD-5564-4FC1-A531-3F49BF31025E}"/>
                  </a:ext>
                </a:extLst>
              </p:cNvPr>
              <p:cNvSpPr txBox="1"/>
              <p:nvPr/>
            </p:nvSpPr>
            <p:spPr>
              <a:xfrm>
                <a:off x="6668611" y="4082216"/>
                <a:ext cx="2253448" cy="430887"/>
              </a:xfrm>
              <a:prstGeom prst="rect">
                <a:avLst/>
              </a:prstGeom>
              <a:noFill/>
            </p:spPr>
            <p:txBody>
              <a:bodyPr wrap="square" rtlCol="0">
                <a:spAutoFit/>
              </a:bodyPr>
              <a:lstStyle/>
              <a:p>
                <a:pPr algn="ctr"/>
                <a:r>
                  <a:rPr lang="en-US" sz="1100" dirty="0">
                    <a:solidFill>
                      <a:srgbClr val="0000FF"/>
                    </a:solidFill>
                    <a:latin typeface="Comic Sans MS" panose="030F0702030302020204" pitchFamily="66" charset="0"/>
                  </a:rPr>
                  <a:t>Replace </a:t>
                </a:r>
                <a14:m>
                  <m:oMath xmlns:m="http://schemas.openxmlformats.org/officeDocument/2006/math">
                    <m:r>
                      <a:rPr lang="en-US" sz="1100" i="1" dirty="0" smtClean="0">
                        <a:solidFill>
                          <a:srgbClr val="0000FF"/>
                        </a:solidFill>
                        <a:latin typeface="Cambria Math" panose="02040503050406030204" pitchFamily="18" charset="0"/>
                      </a:rPr>
                      <m:t>𝑃</m:t>
                    </m:r>
                  </m:oMath>
                </a14:m>
                <a:r>
                  <a:rPr lang="en-US" sz="1100" dirty="0">
                    <a:solidFill>
                      <a:srgbClr val="0000FF"/>
                    </a:solidFill>
                    <a:latin typeface="Comic Sans MS" panose="030F0702030302020204" pitchFamily="66" charset="0"/>
                  </a:rPr>
                  <a:t> (the coefficient of </a:t>
                </a:r>
                <a14:m>
                  <m:oMath xmlns:m="http://schemas.openxmlformats.org/officeDocument/2006/math">
                    <m:r>
                      <a:rPr lang="en-US" sz="1050" b="0" i="1" dirty="0" smtClean="0">
                        <a:solidFill>
                          <a:srgbClr val="0000FF"/>
                        </a:solidFill>
                        <a:latin typeface="Cambria Math" panose="02040503050406030204" pitchFamily="18" charset="0"/>
                      </a:rPr>
                      <m:t>𝑥</m:t>
                    </m:r>
                  </m:oMath>
                </a14:m>
                <a:r>
                  <a:rPr lang="en-US" sz="1100" dirty="0">
                    <a:solidFill>
                      <a:srgbClr val="0000FF"/>
                    </a:solidFill>
                    <a:latin typeface="Comic Sans MS" panose="030F0702030302020204" pitchFamily="66" charset="0"/>
                  </a:rPr>
                  <a:t> in this case)</a:t>
                </a:r>
                <a:endParaRPr lang="en-GB" sz="1100" dirty="0">
                  <a:solidFill>
                    <a:srgbClr val="0000FF"/>
                  </a:solidFill>
                  <a:latin typeface="Comic Sans MS" panose="030F0702030302020204" pitchFamily="66" charset="0"/>
                </a:endParaRPr>
              </a:p>
            </p:txBody>
          </p:sp>
        </mc:Choice>
        <mc:Fallback xmlns="">
          <p:sp>
            <p:nvSpPr>
              <p:cNvPr id="46" name="テキスト ボックス 45">
                <a:extLst>
                  <a:ext uri="{FF2B5EF4-FFF2-40B4-BE49-F238E27FC236}">
                    <a16:creationId xmlns:a16="http://schemas.microsoft.com/office/drawing/2014/main" id="{9AE432DD-5564-4FC1-A531-3F49BF31025E}"/>
                  </a:ext>
                </a:extLst>
              </p:cNvPr>
              <p:cNvSpPr txBox="1">
                <a:spLocks noRot="1" noChangeAspect="1" noMove="1" noResize="1" noEditPoints="1" noAdjustHandles="1" noChangeArrowheads="1" noChangeShapeType="1" noTextEdit="1"/>
              </p:cNvSpPr>
              <p:nvPr/>
            </p:nvSpPr>
            <p:spPr>
              <a:xfrm>
                <a:off x="6668611" y="4082216"/>
                <a:ext cx="2253448" cy="430887"/>
              </a:xfrm>
              <a:prstGeom prst="rect">
                <a:avLst/>
              </a:prstGeom>
              <a:blipFill>
                <a:blip r:embed="rId12"/>
                <a:stretch>
                  <a:fillRect b="-10000"/>
                </a:stretch>
              </a:blipFill>
            </p:spPr>
            <p:txBody>
              <a:bodyPr/>
              <a:lstStyle/>
              <a:p>
                <a:r>
                  <a:rPr lang="en-GB">
                    <a:noFill/>
                  </a:rPr>
                  <a:t> </a:t>
                </a:r>
              </a:p>
            </p:txBody>
          </p:sp>
        </mc:Fallback>
      </mc:AlternateContent>
      <p:sp>
        <p:nvSpPr>
          <p:cNvPr id="47" name="テキスト ボックス 46">
            <a:extLst>
              <a:ext uri="{FF2B5EF4-FFF2-40B4-BE49-F238E27FC236}">
                <a16:creationId xmlns:a16="http://schemas.microsoft.com/office/drawing/2014/main" id="{0E279DBC-17A1-43A2-8603-49DA053B2D54}"/>
              </a:ext>
            </a:extLst>
          </p:cNvPr>
          <p:cNvSpPr txBox="1"/>
          <p:nvPr/>
        </p:nvSpPr>
        <p:spPr>
          <a:xfrm>
            <a:off x="6686367" y="4623754"/>
            <a:ext cx="957307" cy="261610"/>
          </a:xfrm>
          <a:prstGeom prst="rect">
            <a:avLst/>
          </a:prstGeom>
          <a:noFill/>
        </p:spPr>
        <p:txBody>
          <a:bodyPr wrap="square" rtlCol="0">
            <a:spAutoFit/>
          </a:bodyPr>
          <a:lstStyle/>
          <a:p>
            <a:pPr algn="ctr"/>
            <a:r>
              <a:rPr lang="en-US" sz="1100" dirty="0">
                <a:solidFill>
                  <a:srgbClr val="0000FF"/>
                </a:solidFill>
                <a:latin typeface="Comic Sans MS" panose="030F0702030302020204" pitchFamily="66" charset="0"/>
              </a:rPr>
              <a:t>Integrate</a:t>
            </a:r>
            <a:endParaRPr lang="en-GB" sz="1100" dirty="0">
              <a:solidFill>
                <a:srgbClr val="0000FF"/>
              </a:solidFill>
              <a:latin typeface="Comic Sans MS" panose="030F0702030302020204" pitchFamily="66" charset="0"/>
            </a:endParaRPr>
          </a:p>
        </p:txBody>
      </p:sp>
      <p:sp>
        <p:nvSpPr>
          <p:cNvPr id="48" name="テキスト ボックス 47">
            <a:extLst>
              <a:ext uri="{FF2B5EF4-FFF2-40B4-BE49-F238E27FC236}">
                <a16:creationId xmlns:a16="http://schemas.microsoft.com/office/drawing/2014/main" id="{18945216-B0DD-4CF7-A347-5CD9D3D7EA4B}"/>
              </a:ext>
            </a:extLst>
          </p:cNvPr>
          <p:cNvSpPr txBox="1"/>
          <p:nvPr/>
        </p:nvSpPr>
        <p:spPr>
          <a:xfrm>
            <a:off x="6704123" y="5067637"/>
            <a:ext cx="1392313" cy="261610"/>
          </a:xfrm>
          <a:prstGeom prst="rect">
            <a:avLst/>
          </a:prstGeom>
          <a:noFill/>
        </p:spPr>
        <p:txBody>
          <a:bodyPr wrap="square" rtlCol="0">
            <a:spAutoFit/>
          </a:bodyPr>
          <a:lstStyle/>
          <a:p>
            <a:pPr algn="ctr"/>
            <a:r>
              <a:rPr lang="en-US" sz="1100" dirty="0">
                <a:solidFill>
                  <a:srgbClr val="0000FF"/>
                </a:solidFill>
                <a:latin typeface="Comic Sans MS" panose="030F0702030302020204" pitchFamily="66" charset="0"/>
              </a:rPr>
              <a:t>Use the power law</a:t>
            </a:r>
            <a:endParaRPr lang="en-GB" sz="1100" dirty="0">
              <a:solidFill>
                <a:srgbClr val="0000FF"/>
              </a:solidFill>
              <a:latin typeface="Comic Sans MS" panose="030F0702030302020204" pitchFamily="66" charset="0"/>
            </a:endParaRPr>
          </a:p>
        </p:txBody>
      </p:sp>
      <p:sp>
        <p:nvSpPr>
          <p:cNvPr id="49" name="テキスト ボックス 48">
            <a:extLst>
              <a:ext uri="{FF2B5EF4-FFF2-40B4-BE49-F238E27FC236}">
                <a16:creationId xmlns:a16="http://schemas.microsoft.com/office/drawing/2014/main" id="{5F786C47-7928-4401-A935-ABAF619D5922}"/>
              </a:ext>
            </a:extLst>
          </p:cNvPr>
          <p:cNvSpPr txBox="1"/>
          <p:nvPr/>
        </p:nvSpPr>
        <p:spPr>
          <a:xfrm>
            <a:off x="6748511" y="5547030"/>
            <a:ext cx="744243" cy="261610"/>
          </a:xfrm>
          <a:prstGeom prst="rect">
            <a:avLst/>
          </a:prstGeom>
          <a:noFill/>
        </p:spPr>
        <p:txBody>
          <a:bodyPr wrap="square" rtlCol="0">
            <a:spAutoFit/>
          </a:bodyPr>
          <a:lstStyle/>
          <a:p>
            <a:pPr algn="ctr"/>
            <a:r>
              <a:rPr lang="en-US" sz="1100" dirty="0">
                <a:solidFill>
                  <a:srgbClr val="0000FF"/>
                </a:solidFill>
                <a:latin typeface="Comic Sans MS" panose="030F0702030302020204" pitchFamily="66" charset="0"/>
              </a:rPr>
              <a:t>Simplify</a:t>
            </a:r>
            <a:endParaRPr lang="en-GB" sz="1100" dirty="0">
              <a:solidFill>
                <a:srgbClr val="0000FF"/>
              </a:solidFill>
              <a:latin typeface="Comic Sans MS" panose="030F0702030302020204" pitchFamily="66" charset="0"/>
            </a:endParaRPr>
          </a:p>
        </p:txBody>
      </p:sp>
      <p:cxnSp>
        <p:nvCxnSpPr>
          <p:cNvPr id="50" name="直線コネクタ 49">
            <a:extLst>
              <a:ext uri="{FF2B5EF4-FFF2-40B4-BE49-F238E27FC236}">
                <a16:creationId xmlns:a16="http://schemas.microsoft.com/office/drawing/2014/main" id="{7278EFD5-AB8A-4397-92F8-FF634085A37F}"/>
              </a:ext>
            </a:extLst>
          </p:cNvPr>
          <p:cNvCxnSpPr/>
          <p:nvPr/>
        </p:nvCxnSpPr>
        <p:spPr>
          <a:xfrm>
            <a:off x="4092605" y="3826276"/>
            <a:ext cx="458087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正方形/長方形 50">
            <a:extLst>
              <a:ext uri="{FF2B5EF4-FFF2-40B4-BE49-F238E27FC236}">
                <a16:creationId xmlns:a16="http://schemas.microsoft.com/office/drawing/2014/main" id="{A4C3B4FF-5A1B-4CE7-8DDB-AD7CC84E6460}"/>
              </a:ext>
            </a:extLst>
          </p:cNvPr>
          <p:cNvSpPr/>
          <p:nvPr/>
        </p:nvSpPr>
        <p:spPr>
          <a:xfrm>
            <a:off x="2109180" y="4055939"/>
            <a:ext cx="163503" cy="231975"/>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正方形/長方形 51">
            <a:extLst>
              <a:ext uri="{FF2B5EF4-FFF2-40B4-BE49-F238E27FC236}">
                <a16:creationId xmlns:a16="http://schemas.microsoft.com/office/drawing/2014/main" id="{ACF41F8F-1538-4E16-9C81-1C3FC3085491}"/>
              </a:ext>
            </a:extLst>
          </p:cNvPr>
          <p:cNvSpPr/>
          <p:nvPr/>
        </p:nvSpPr>
        <p:spPr>
          <a:xfrm>
            <a:off x="2305969" y="4297116"/>
            <a:ext cx="163503" cy="231975"/>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25056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blinds(horizontal)">
                                      <p:cBhvr>
                                        <p:cTn id="7" dur="500"/>
                                        <p:tgtEl>
                                          <p:spTgt spid="3">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blinds(horizontal)">
                                      <p:cBhvr>
                                        <p:cTn id="12" dur="500"/>
                                        <p:tgtEl>
                                          <p:spTgt spid="3">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2"/>
                                        </p:tgtEl>
                                        <p:attrNameLst>
                                          <p:attrName>style.visibility</p:attrName>
                                        </p:attrNameLst>
                                      </p:cBhvr>
                                      <p:to>
                                        <p:strVal val="visible"/>
                                      </p:to>
                                    </p:set>
                                    <p:animEffect transition="in" filter="blinds(horizontal)">
                                      <p:cBhvr>
                                        <p:cTn id="17" dur="500"/>
                                        <p:tgtEl>
                                          <p:spTgt spid="52"/>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51"/>
                                        </p:tgtEl>
                                        <p:attrNameLst>
                                          <p:attrName>style.visibility</p:attrName>
                                        </p:attrNameLst>
                                      </p:cBhvr>
                                      <p:to>
                                        <p:strVal val="visible"/>
                                      </p:to>
                                    </p:set>
                                    <p:animEffect transition="in" filter="blinds(horizontal)">
                                      <p:cBhvr>
                                        <p:cTn id="20" dur="500"/>
                                        <p:tgtEl>
                                          <p:spTgt spid="51"/>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xit" presetSubtype="10" fill="hold" grpId="1" nodeType="clickEffect">
                                  <p:stCondLst>
                                    <p:cond delay="0"/>
                                  </p:stCondLst>
                                  <p:childTnLst>
                                    <p:animEffect transition="out" filter="blinds(horizontal)">
                                      <p:cBhvr>
                                        <p:cTn id="24" dur="500"/>
                                        <p:tgtEl>
                                          <p:spTgt spid="52"/>
                                        </p:tgtEl>
                                      </p:cBhvr>
                                    </p:animEffect>
                                    <p:set>
                                      <p:cBhvr>
                                        <p:cTn id="25" dur="1" fill="hold">
                                          <p:stCondLst>
                                            <p:cond delay="499"/>
                                          </p:stCondLst>
                                        </p:cTn>
                                        <p:tgtEl>
                                          <p:spTgt spid="52"/>
                                        </p:tgtEl>
                                        <p:attrNameLst>
                                          <p:attrName>style.visibility</p:attrName>
                                        </p:attrNameLst>
                                      </p:cBhvr>
                                      <p:to>
                                        <p:strVal val="hidden"/>
                                      </p:to>
                                    </p:set>
                                  </p:childTnLst>
                                </p:cTn>
                              </p:par>
                              <p:par>
                                <p:cTn id="26" presetID="3" presetClass="exit" presetSubtype="10" fill="hold" grpId="1" nodeType="withEffect">
                                  <p:stCondLst>
                                    <p:cond delay="0"/>
                                  </p:stCondLst>
                                  <p:childTnLst>
                                    <p:animEffect transition="out" filter="blinds(horizontal)">
                                      <p:cBhvr>
                                        <p:cTn id="27" dur="500"/>
                                        <p:tgtEl>
                                          <p:spTgt spid="51"/>
                                        </p:tgtEl>
                                      </p:cBhvr>
                                    </p:animEffect>
                                    <p:set>
                                      <p:cBhvr>
                                        <p:cTn id="28" dur="1" fill="hold">
                                          <p:stCondLst>
                                            <p:cond delay="499"/>
                                          </p:stCondLst>
                                        </p:cTn>
                                        <p:tgtEl>
                                          <p:spTgt spid="51"/>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blinds(horizontal)">
                                      <p:cBhvr>
                                        <p:cTn id="33" dur="500"/>
                                        <p:tgtEl>
                                          <p:spTgt spid="22"/>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blinds(horizontal)">
                                      <p:cBhvr>
                                        <p:cTn id="38" dur="500"/>
                                        <p:tgtEl>
                                          <p:spTgt spid="25"/>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1"/>
                                        </p:tgtEl>
                                        <p:attrNameLst>
                                          <p:attrName>style.visibility</p:attrName>
                                        </p:attrNameLst>
                                      </p:cBhvr>
                                      <p:to>
                                        <p:strVal val="visible"/>
                                      </p:to>
                                    </p:set>
                                    <p:animEffect transition="in" filter="blinds(horizontal)">
                                      <p:cBhvr>
                                        <p:cTn id="43" dur="500"/>
                                        <p:tgtEl>
                                          <p:spTgt spid="31"/>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blinds(horizontal)">
                                      <p:cBhvr>
                                        <p:cTn id="48" dur="500"/>
                                        <p:tgtEl>
                                          <p:spTgt spid="23"/>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blinds(horizontal)">
                                      <p:cBhvr>
                                        <p:cTn id="53" dur="500"/>
                                        <p:tgtEl>
                                          <p:spTgt spid="32"/>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33"/>
                                        </p:tgtEl>
                                        <p:attrNameLst>
                                          <p:attrName>style.visibility</p:attrName>
                                        </p:attrNameLst>
                                      </p:cBhvr>
                                      <p:to>
                                        <p:strVal val="visible"/>
                                      </p:to>
                                    </p:set>
                                    <p:animEffect transition="in" filter="blinds(horizontal)">
                                      <p:cBhvr>
                                        <p:cTn id="58" dur="500"/>
                                        <p:tgtEl>
                                          <p:spTgt spid="33"/>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blinds(horizontal)">
                                      <p:cBhvr>
                                        <p:cTn id="63" dur="500"/>
                                        <p:tgtEl>
                                          <p:spTgt spid="24"/>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36"/>
                                        </p:tgtEl>
                                        <p:attrNameLst>
                                          <p:attrName>style.visibility</p:attrName>
                                        </p:attrNameLst>
                                      </p:cBhvr>
                                      <p:to>
                                        <p:strVal val="visible"/>
                                      </p:to>
                                    </p:set>
                                    <p:animEffect transition="in" filter="blinds(horizontal)">
                                      <p:cBhvr>
                                        <p:cTn id="68" dur="500"/>
                                        <p:tgtEl>
                                          <p:spTgt spid="36"/>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blinds(horizontal)">
                                      <p:cBhvr>
                                        <p:cTn id="73" dur="500"/>
                                        <p:tgtEl>
                                          <p:spTgt spid="34"/>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35"/>
                                        </p:tgtEl>
                                        <p:attrNameLst>
                                          <p:attrName>style.visibility</p:attrName>
                                        </p:attrNameLst>
                                      </p:cBhvr>
                                      <p:to>
                                        <p:strVal val="visible"/>
                                      </p:to>
                                    </p:set>
                                    <p:animEffect transition="in" filter="blinds(horizontal)">
                                      <p:cBhvr>
                                        <p:cTn id="76" dur="500"/>
                                        <p:tgtEl>
                                          <p:spTgt spid="35"/>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xit" presetSubtype="10" fill="hold" grpId="1" nodeType="clickEffect">
                                  <p:stCondLst>
                                    <p:cond delay="0"/>
                                  </p:stCondLst>
                                  <p:childTnLst>
                                    <p:animEffect transition="out" filter="blinds(horizontal)">
                                      <p:cBhvr>
                                        <p:cTn id="80" dur="500"/>
                                        <p:tgtEl>
                                          <p:spTgt spid="34"/>
                                        </p:tgtEl>
                                      </p:cBhvr>
                                    </p:animEffect>
                                    <p:set>
                                      <p:cBhvr>
                                        <p:cTn id="81" dur="1" fill="hold">
                                          <p:stCondLst>
                                            <p:cond delay="499"/>
                                          </p:stCondLst>
                                        </p:cTn>
                                        <p:tgtEl>
                                          <p:spTgt spid="34"/>
                                        </p:tgtEl>
                                        <p:attrNameLst>
                                          <p:attrName>style.visibility</p:attrName>
                                        </p:attrNameLst>
                                      </p:cBhvr>
                                      <p:to>
                                        <p:strVal val="hidden"/>
                                      </p:to>
                                    </p:set>
                                  </p:childTnLst>
                                </p:cTn>
                              </p:par>
                              <p:par>
                                <p:cTn id="82" presetID="3" presetClass="exit" presetSubtype="10" fill="hold" grpId="1" nodeType="withEffect">
                                  <p:stCondLst>
                                    <p:cond delay="0"/>
                                  </p:stCondLst>
                                  <p:childTnLst>
                                    <p:animEffect transition="out" filter="blinds(horizontal)">
                                      <p:cBhvr>
                                        <p:cTn id="83" dur="500"/>
                                        <p:tgtEl>
                                          <p:spTgt spid="35"/>
                                        </p:tgtEl>
                                      </p:cBhvr>
                                    </p:animEffect>
                                    <p:set>
                                      <p:cBhvr>
                                        <p:cTn id="84" dur="1" fill="hold">
                                          <p:stCondLst>
                                            <p:cond delay="499"/>
                                          </p:stCondLst>
                                        </p:cTn>
                                        <p:tgtEl>
                                          <p:spTgt spid="35"/>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3" presetClass="entr" presetSubtype="5" fill="hold" nodeType="clickEffect">
                                  <p:stCondLst>
                                    <p:cond delay="0"/>
                                  </p:stCondLst>
                                  <p:childTnLst>
                                    <p:set>
                                      <p:cBhvr>
                                        <p:cTn id="88" dur="1" fill="hold">
                                          <p:stCondLst>
                                            <p:cond delay="0"/>
                                          </p:stCondLst>
                                        </p:cTn>
                                        <p:tgtEl>
                                          <p:spTgt spid="50"/>
                                        </p:tgtEl>
                                        <p:attrNameLst>
                                          <p:attrName>style.visibility</p:attrName>
                                        </p:attrNameLst>
                                      </p:cBhvr>
                                      <p:to>
                                        <p:strVal val="visible"/>
                                      </p:to>
                                    </p:set>
                                    <p:animEffect transition="in" filter="blinds(vertical)">
                                      <p:cBhvr>
                                        <p:cTn id="89" dur="500"/>
                                        <p:tgtEl>
                                          <p:spTgt spid="50"/>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37"/>
                                        </p:tgtEl>
                                        <p:attrNameLst>
                                          <p:attrName>style.visibility</p:attrName>
                                        </p:attrNameLst>
                                      </p:cBhvr>
                                      <p:to>
                                        <p:strVal val="visible"/>
                                      </p:to>
                                    </p:set>
                                    <p:animEffect transition="in" filter="blinds(horizontal)">
                                      <p:cBhvr>
                                        <p:cTn id="94" dur="500"/>
                                        <p:tgtEl>
                                          <p:spTgt spid="37"/>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42"/>
                                        </p:tgtEl>
                                        <p:attrNameLst>
                                          <p:attrName>style.visibility</p:attrName>
                                        </p:attrNameLst>
                                      </p:cBhvr>
                                      <p:to>
                                        <p:strVal val="visible"/>
                                      </p:to>
                                    </p:set>
                                    <p:animEffect transition="in" filter="blinds(horizontal)">
                                      <p:cBhvr>
                                        <p:cTn id="99" dur="500"/>
                                        <p:tgtEl>
                                          <p:spTgt spid="42"/>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46"/>
                                        </p:tgtEl>
                                        <p:attrNameLst>
                                          <p:attrName>style.visibility</p:attrName>
                                        </p:attrNameLst>
                                      </p:cBhvr>
                                      <p:to>
                                        <p:strVal val="visible"/>
                                      </p:to>
                                    </p:set>
                                    <p:animEffect transition="in" filter="blinds(horizontal)">
                                      <p:cBhvr>
                                        <p:cTn id="104" dur="500"/>
                                        <p:tgtEl>
                                          <p:spTgt spid="46"/>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38"/>
                                        </p:tgtEl>
                                        <p:attrNameLst>
                                          <p:attrName>style.visibility</p:attrName>
                                        </p:attrNameLst>
                                      </p:cBhvr>
                                      <p:to>
                                        <p:strVal val="visible"/>
                                      </p:to>
                                    </p:set>
                                    <p:animEffect transition="in" filter="blinds(horizontal)">
                                      <p:cBhvr>
                                        <p:cTn id="109" dur="500"/>
                                        <p:tgtEl>
                                          <p:spTgt spid="38"/>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43"/>
                                        </p:tgtEl>
                                        <p:attrNameLst>
                                          <p:attrName>style.visibility</p:attrName>
                                        </p:attrNameLst>
                                      </p:cBhvr>
                                      <p:to>
                                        <p:strVal val="visible"/>
                                      </p:to>
                                    </p:set>
                                    <p:animEffect transition="in" filter="blinds(horizontal)">
                                      <p:cBhvr>
                                        <p:cTn id="114" dur="500"/>
                                        <p:tgtEl>
                                          <p:spTgt spid="43"/>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47"/>
                                        </p:tgtEl>
                                        <p:attrNameLst>
                                          <p:attrName>style.visibility</p:attrName>
                                        </p:attrNameLst>
                                      </p:cBhvr>
                                      <p:to>
                                        <p:strVal val="visible"/>
                                      </p:to>
                                    </p:set>
                                    <p:animEffect transition="in" filter="blinds(horizontal)">
                                      <p:cBhvr>
                                        <p:cTn id="119" dur="500"/>
                                        <p:tgtEl>
                                          <p:spTgt spid="47"/>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39"/>
                                        </p:tgtEl>
                                        <p:attrNameLst>
                                          <p:attrName>style.visibility</p:attrName>
                                        </p:attrNameLst>
                                      </p:cBhvr>
                                      <p:to>
                                        <p:strVal val="visible"/>
                                      </p:to>
                                    </p:set>
                                    <p:animEffect transition="in" filter="blinds(horizontal)">
                                      <p:cBhvr>
                                        <p:cTn id="124" dur="500"/>
                                        <p:tgtEl>
                                          <p:spTgt spid="39"/>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44"/>
                                        </p:tgtEl>
                                        <p:attrNameLst>
                                          <p:attrName>style.visibility</p:attrName>
                                        </p:attrNameLst>
                                      </p:cBhvr>
                                      <p:to>
                                        <p:strVal val="visible"/>
                                      </p:to>
                                    </p:set>
                                    <p:animEffect transition="in" filter="blinds(horizontal)">
                                      <p:cBhvr>
                                        <p:cTn id="129" dur="500"/>
                                        <p:tgtEl>
                                          <p:spTgt spid="44"/>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grpId="0" nodeType="clickEffect">
                                  <p:stCondLst>
                                    <p:cond delay="0"/>
                                  </p:stCondLst>
                                  <p:childTnLst>
                                    <p:set>
                                      <p:cBhvr>
                                        <p:cTn id="133" dur="1" fill="hold">
                                          <p:stCondLst>
                                            <p:cond delay="0"/>
                                          </p:stCondLst>
                                        </p:cTn>
                                        <p:tgtEl>
                                          <p:spTgt spid="48"/>
                                        </p:tgtEl>
                                        <p:attrNameLst>
                                          <p:attrName>style.visibility</p:attrName>
                                        </p:attrNameLst>
                                      </p:cBhvr>
                                      <p:to>
                                        <p:strVal val="visible"/>
                                      </p:to>
                                    </p:set>
                                    <p:animEffect transition="in" filter="blinds(horizontal)">
                                      <p:cBhvr>
                                        <p:cTn id="134" dur="500"/>
                                        <p:tgtEl>
                                          <p:spTgt spid="48"/>
                                        </p:tgtEl>
                                      </p:cBhvr>
                                    </p:animEffect>
                                  </p:childTnLst>
                                </p:cTn>
                              </p:par>
                            </p:childTnLst>
                          </p:cTn>
                        </p:par>
                      </p:childTnLst>
                    </p:cTn>
                  </p:par>
                  <p:par>
                    <p:cTn id="135" fill="hold">
                      <p:stCondLst>
                        <p:cond delay="indefinite"/>
                      </p:stCondLst>
                      <p:childTnLst>
                        <p:par>
                          <p:cTn id="136" fill="hold">
                            <p:stCondLst>
                              <p:cond delay="0"/>
                            </p:stCondLst>
                            <p:childTnLst>
                              <p:par>
                                <p:cTn id="137" presetID="3" presetClass="entr" presetSubtype="10" fill="hold" grpId="0" nodeType="clickEffect">
                                  <p:stCondLst>
                                    <p:cond delay="0"/>
                                  </p:stCondLst>
                                  <p:childTnLst>
                                    <p:set>
                                      <p:cBhvr>
                                        <p:cTn id="138" dur="1" fill="hold">
                                          <p:stCondLst>
                                            <p:cond delay="0"/>
                                          </p:stCondLst>
                                        </p:cTn>
                                        <p:tgtEl>
                                          <p:spTgt spid="40"/>
                                        </p:tgtEl>
                                        <p:attrNameLst>
                                          <p:attrName>style.visibility</p:attrName>
                                        </p:attrNameLst>
                                      </p:cBhvr>
                                      <p:to>
                                        <p:strVal val="visible"/>
                                      </p:to>
                                    </p:set>
                                    <p:animEffect transition="in" filter="blinds(horizontal)">
                                      <p:cBhvr>
                                        <p:cTn id="139" dur="500"/>
                                        <p:tgtEl>
                                          <p:spTgt spid="40"/>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grpId="0" nodeType="clickEffect">
                                  <p:stCondLst>
                                    <p:cond delay="0"/>
                                  </p:stCondLst>
                                  <p:childTnLst>
                                    <p:set>
                                      <p:cBhvr>
                                        <p:cTn id="143" dur="1" fill="hold">
                                          <p:stCondLst>
                                            <p:cond delay="0"/>
                                          </p:stCondLst>
                                        </p:cTn>
                                        <p:tgtEl>
                                          <p:spTgt spid="45"/>
                                        </p:tgtEl>
                                        <p:attrNameLst>
                                          <p:attrName>style.visibility</p:attrName>
                                        </p:attrNameLst>
                                      </p:cBhvr>
                                      <p:to>
                                        <p:strVal val="visible"/>
                                      </p:to>
                                    </p:set>
                                    <p:animEffect transition="in" filter="blinds(horizontal)">
                                      <p:cBhvr>
                                        <p:cTn id="144" dur="500"/>
                                        <p:tgtEl>
                                          <p:spTgt spid="45"/>
                                        </p:tgtEl>
                                      </p:cBhvr>
                                    </p:animEffect>
                                  </p:childTnLst>
                                </p:cTn>
                              </p:par>
                            </p:childTnLst>
                          </p:cTn>
                        </p:par>
                      </p:childTnLst>
                    </p:cTn>
                  </p:par>
                  <p:par>
                    <p:cTn id="145" fill="hold">
                      <p:stCondLst>
                        <p:cond delay="indefinite"/>
                      </p:stCondLst>
                      <p:childTnLst>
                        <p:par>
                          <p:cTn id="146" fill="hold">
                            <p:stCondLst>
                              <p:cond delay="0"/>
                            </p:stCondLst>
                            <p:childTnLst>
                              <p:par>
                                <p:cTn id="147" presetID="3" presetClass="entr" presetSubtype="10" fill="hold" grpId="0" nodeType="clickEffect">
                                  <p:stCondLst>
                                    <p:cond delay="0"/>
                                  </p:stCondLst>
                                  <p:childTnLst>
                                    <p:set>
                                      <p:cBhvr>
                                        <p:cTn id="148" dur="1" fill="hold">
                                          <p:stCondLst>
                                            <p:cond delay="0"/>
                                          </p:stCondLst>
                                        </p:cTn>
                                        <p:tgtEl>
                                          <p:spTgt spid="49"/>
                                        </p:tgtEl>
                                        <p:attrNameLst>
                                          <p:attrName>style.visibility</p:attrName>
                                        </p:attrNameLst>
                                      </p:cBhvr>
                                      <p:to>
                                        <p:strVal val="visible"/>
                                      </p:to>
                                    </p:set>
                                    <p:animEffect transition="in" filter="blinds(horizontal)">
                                      <p:cBhvr>
                                        <p:cTn id="149" dur="500"/>
                                        <p:tgtEl>
                                          <p:spTgt spid="49"/>
                                        </p:tgtEl>
                                      </p:cBhvr>
                                    </p:animEffect>
                                  </p:childTnLst>
                                </p:cTn>
                              </p:par>
                            </p:childTnLst>
                          </p:cTn>
                        </p:par>
                      </p:childTnLst>
                    </p:cTn>
                  </p:par>
                  <p:par>
                    <p:cTn id="150" fill="hold">
                      <p:stCondLst>
                        <p:cond delay="indefinite"/>
                      </p:stCondLst>
                      <p:childTnLst>
                        <p:par>
                          <p:cTn id="151" fill="hold">
                            <p:stCondLst>
                              <p:cond delay="0"/>
                            </p:stCondLst>
                            <p:childTnLst>
                              <p:par>
                                <p:cTn id="152" presetID="3" presetClass="entr" presetSubtype="10" fill="hold" grpId="0" nodeType="clickEffect">
                                  <p:stCondLst>
                                    <p:cond delay="0"/>
                                  </p:stCondLst>
                                  <p:childTnLst>
                                    <p:set>
                                      <p:cBhvr>
                                        <p:cTn id="153" dur="1" fill="hold">
                                          <p:stCondLst>
                                            <p:cond delay="0"/>
                                          </p:stCondLst>
                                        </p:cTn>
                                        <p:tgtEl>
                                          <p:spTgt spid="41"/>
                                        </p:tgtEl>
                                        <p:attrNameLst>
                                          <p:attrName>style.visibility</p:attrName>
                                        </p:attrNameLst>
                                      </p:cBhvr>
                                      <p:to>
                                        <p:strVal val="visible"/>
                                      </p:to>
                                    </p:set>
                                    <p:animEffect transition="in" filter="blinds(horizontal)">
                                      <p:cBhvr>
                                        <p:cTn id="154"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animBg="1"/>
      <p:bldP spid="31" grpId="0"/>
      <p:bldP spid="32" grpId="0" animBg="1"/>
      <p:bldP spid="33" grpId="0"/>
      <p:bldP spid="34" grpId="0" animBg="1"/>
      <p:bldP spid="34" grpId="1" animBg="1"/>
      <p:bldP spid="35" grpId="0" animBg="1"/>
      <p:bldP spid="35" grpId="1" animBg="1"/>
      <p:bldP spid="36" grpId="0"/>
      <p:bldP spid="37" grpId="0"/>
      <p:bldP spid="38" grpId="0"/>
      <p:bldP spid="39" grpId="0"/>
      <p:bldP spid="40" grpId="0"/>
      <p:bldP spid="41" grpId="0"/>
      <p:bldP spid="42" grpId="0" animBg="1"/>
      <p:bldP spid="43" grpId="0" animBg="1"/>
      <p:bldP spid="44" grpId="0" animBg="1"/>
      <p:bldP spid="45" grpId="0" animBg="1"/>
      <p:bldP spid="46" grpId="0"/>
      <p:bldP spid="47" grpId="0"/>
      <p:bldP spid="48" grpId="0"/>
      <p:bldP spid="49" grpId="0"/>
      <p:bldP spid="51" grpId="0" animBg="1"/>
      <p:bldP spid="51" grpId="1" animBg="1"/>
      <p:bldP spid="52" grpId="0" animBg="1"/>
      <p:bldP spid="52"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431" y="1600199"/>
            <a:ext cx="3373515" cy="4889377"/>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A storage tank initially contains 1000 </a:t>
            </a:r>
            <a:r>
              <a:rPr lang="en-US" sz="1200" dirty="0" err="1">
                <a:latin typeface="Comic Sans MS" pitchFamily="66" charset="0"/>
              </a:rPr>
              <a:t>litres</a:t>
            </a:r>
            <a:r>
              <a:rPr lang="en-US" sz="1200" dirty="0">
                <a:latin typeface="Comic Sans MS" pitchFamily="66" charset="0"/>
              </a:rPr>
              <a:t> of pure water. Liquid is removed from the tank at a constant rate of 30 </a:t>
            </a:r>
            <a:r>
              <a:rPr lang="en-US" sz="1200" dirty="0" err="1">
                <a:latin typeface="Comic Sans MS" pitchFamily="66" charset="0"/>
              </a:rPr>
              <a:t>litres</a:t>
            </a:r>
            <a:r>
              <a:rPr lang="en-US" sz="1200" dirty="0">
                <a:latin typeface="Comic Sans MS" pitchFamily="66" charset="0"/>
              </a:rPr>
              <a:t> per hour and a chemical solution is added at a constant rate of 40 </a:t>
            </a:r>
            <a:r>
              <a:rPr lang="en-US" sz="1200" dirty="0" err="1">
                <a:latin typeface="Comic Sans MS" pitchFamily="66" charset="0"/>
              </a:rPr>
              <a:t>litres</a:t>
            </a:r>
            <a:r>
              <a:rPr lang="en-US" sz="1200" dirty="0">
                <a:latin typeface="Comic Sans MS" pitchFamily="66" charset="0"/>
              </a:rPr>
              <a:t> per hour. The chemical solution contains 4 grams of copper sulphate per </a:t>
            </a:r>
            <a:r>
              <a:rPr lang="en-US" sz="1200" dirty="0" err="1">
                <a:latin typeface="Comic Sans MS" pitchFamily="66" charset="0"/>
              </a:rPr>
              <a:t>litre</a:t>
            </a:r>
            <a:r>
              <a:rPr lang="en-US" sz="1200" dirty="0">
                <a:latin typeface="Comic Sans MS" pitchFamily="66" charset="0"/>
              </a:rPr>
              <a:t> of water.</a:t>
            </a:r>
          </a:p>
          <a:p>
            <a:pPr marL="0" indent="0" algn="ctr">
              <a:buNone/>
            </a:pP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Hence, find the number of grams of copper sulphate in the tank after 6 hours.</a:t>
            </a:r>
          </a:p>
          <a:p>
            <a:pPr marL="0" indent="0" algn="ctr">
              <a:buNone/>
            </a:pPr>
            <a:endParaRPr lang="en-US" sz="1200" dirty="0">
              <a:latin typeface="Comic Sans MS" pitchFamily="66" charset="0"/>
            </a:endParaRPr>
          </a:p>
          <a:p>
            <a:pPr marL="0" indent="0" algn="ctr">
              <a:buNone/>
            </a:pPr>
            <a:r>
              <a:rPr lang="en-US" sz="1200" dirty="0">
                <a:latin typeface="Comic Sans MS" pitchFamily="66" charset="0"/>
                <a:sym typeface="Wingdings" panose="05000000000000000000" pitchFamily="2" charset="2"/>
              </a:rPr>
              <a:t> When you have the variables mixed up like above, you will often need to use an integrating factor to create the product rule pattern (as in the previous question)</a:t>
            </a: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endParaRPr lang="en-US" sz="1400" dirty="0">
              <a:latin typeface="Comic Sans MS" pitchFamily="66" charset="0"/>
            </a:endParaRPr>
          </a:p>
        </p:txBody>
      </p:sp>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5E928F33-4A0A-449C-8303-7A349D8B1DCA}"/>
                  </a:ext>
                </a:extLst>
              </p:cNvPr>
              <p:cNvSpPr txBox="1"/>
              <p:nvPr/>
            </p:nvSpPr>
            <p:spPr>
              <a:xfrm>
                <a:off x="878889" y="4070411"/>
                <a:ext cx="2085827"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r>
                        <a:rPr lang="en-US" sz="1400" b="0" i="1" smtClean="0">
                          <a:latin typeface="Cambria Math" panose="02040503050406030204" pitchFamily="18" charset="0"/>
                        </a:rPr>
                        <m:t>, </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GB" sz="1400" dirty="0"/>
              </a:p>
            </p:txBody>
          </p:sp>
        </mc:Choice>
        <mc:Fallback xmlns="">
          <p:sp>
            <p:nvSpPr>
              <p:cNvPr id="2" name="テキスト ボックス 1">
                <a:extLst>
                  <a:ext uri="{FF2B5EF4-FFF2-40B4-BE49-F238E27FC236}">
                    <a16:creationId xmlns:a16="http://schemas.microsoft.com/office/drawing/2014/main" id="{5E928F33-4A0A-449C-8303-7A349D8B1DCA}"/>
                  </a:ext>
                </a:extLst>
              </p:cNvPr>
              <p:cNvSpPr txBox="1">
                <a:spLocks noRot="1" noChangeAspect="1" noMove="1" noResize="1" noEditPoints="1" noAdjustHandles="1" noChangeArrowheads="1" noChangeShapeType="1" noTextEdit="1"/>
              </p:cNvSpPr>
              <p:nvPr/>
            </p:nvSpPr>
            <p:spPr>
              <a:xfrm>
                <a:off x="878889" y="4070411"/>
                <a:ext cx="2085827" cy="412613"/>
              </a:xfrm>
              <a:prstGeom prst="rect">
                <a:avLst/>
              </a:prstGeom>
              <a:blipFill>
                <a:blip r:embed="rId2"/>
                <a:stretch>
                  <a:fillRect l="-1462" t="-1493" r="-1462" b="-13433"/>
                </a:stretch>
              </a:blipFill>
            </p:spPr>
            <p:txBody>
              <a:bodyPr/>
              <a:lstStyle/>
              <a:p>
                <a:r>
                  <a:rPr lang="en-GB">
                    <a:noFill/>
                  </a:rPr>
                  <a:t> </a:t>
                </a:r>
              </a:p>
            </p:txBody>
          </p:sp>
        </mc:Fallback>
      </mc:AlternateContent>
      <p:sp>
        <p:nvSpPr>
          <p:cNvPr id="53" name="円弧 52">
            <a:extLst>
              <a:ext uri="{FF2B5EF4-FFF2-40B4-BE49-F238E27FC236}">
                <a16:creationId xmlns:a16="http://schemas.microsoft.com/office/drawing/2014/main" id="{84BA0995-B22A-4622-AFE3-8C8E3059200E}"/>
              </a:ext>
            </a:extLst>
          </p:cNvPr>
          <p:cNvSpPr/>
          <p:nvPr/>
        </p:nvSpPr>
        <p:spPr>
          <a:xfrm>
            <a:off x="7427576" y="2884334"/>
            <a:ext cx="294472" cy="535122"/>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54" name="テキスト ボックス 53">
                <a:extLst>
                  <a:ext uri="{FF2B5EF4-FFF2-40B4-BE49-F238E27FC236}">
                    <a16:creationId xmlns:a16="http://schemas.microsoft.com/office/drawing/2014/main" id="{D1532547-FB4D-4D7F-AFB9-98D6C623B10C}"/>
                  </a:ext>
                </a:extLst>
              </p:cNvPr>
              <p:cNvSpPr txBox="1"/>
              <p:nvPr/>
            </p:nvSpPr>
            <p:spPr>
              <a:xfrm>
                <a:off x="7546019" y="2901311"/>
                <a:ext cx="1455938"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Multiply by </a:t>
                </a:r>
                <a14:m>
                  <m:oMath xmlns:m="http://schemas.openxmlformats.org/officeDocument/2006/math">
                    <m:sSup>
                      <m:sSupPr>
                        <m:ctrlPr>
                          <a:rPr lang="en-US" sz="1400" i="1" smtClean="0">
                            <a:solidFill>
                              <a:srgbClr val="FF0000"/>
                            </a:solidFill>
                            <a:latin typeface="Cambria Math" panose="02040503050406030204" pitchFamily="18" charset="0"/>
                          </a:rPr>
                        </m:ctrlPr>
                      </m:sSupPr>
                      <m:e>
                        <m:r>
                          <a:rPr lang="en-US" sz="1400" b="0" i="1" smtClean="0">
                            <a:solidFill>
                              <a:srgbClr val="FF0000"/>
                            </a:solidFill>
                            <a:latin typeface="Cambria Math" panose="02040503050406030204" pitchFamily="18" charset="0"/>
                          </a:rPr>
                          <m:t>(100+</m:t>
                        </m:r>
                        <m:r>
                          <a:rPr lang="en-US" sz="1400" b="0" i="1" smtClean="0">
                            <a:solidFill>
                              <a:srgbClr val="FF0000"/>
                            </a:solidFill>
                            <a:latin typeface="Cambria Math" panose="02040503050406030204" pitchFamily="18" charset="0"/>
                          </a:rPr>
                          <m:t>𝑡</m:t>
                        </m:r>
                        <m:r>
                          <a:rPr lang="en-US" sz="1400" b="0" i="1" smtClean="0">
                            <a:solidFill>
                              <a:srgbClr val="FF0000"/>
                            </a:solidFill>
                            <a:latin typeface="Cambria Math" panose="02040503050406030204" pitchFamily="18" charset="0"/>
                          </a:rPr>
                          <m:t>)</m:t>
                        </m:r>
                      </m:e>
                      <m:sup>
                        <m:r>
                          <a:rPr lang="en-US" sz="1400" b="0" i="1" smtClean="0">
                            <a:solidFill>
                              <a:srgbClr val="FF0000"/>
                            </a:solidFill>
                            <a:latin typeface="Cambria Math" panose="02040503050406030204" pitchFamily="18" charset="0"/>
                          </a:rPr>
                          <m:t>3</m:t>
                        </m:r>
                      </m:sup>
                    </m:sSup>
                  </m:oMath>
                </a14:m>
                <a:endParaRPr lang="en-GB" sz="1400" dirty="0">
                  <a:solidFill>
                    <a:srgbClr val="FF0000"/>
                  </a:solidFill>
                  <a:latin typeface="Comic Sans MS" panose="030F0702030302020204" pitchFamily="66" charset="0"/>
                </a:endParaRPr>
              </a:p>
            </p:txBody>
          </p:sp>
        </mc:Choice>
        <mc:Fallback xmlns="">
          <p:sp>
            <p:nvSpPr>
              <p:cNvPr id="54" name="テキスト ボックス 53">
                <a:extLst>
                  <a:ext uri="{FF2B5EF4-FFF2-40B4-BE49-F238E27FC236}">
                    <a16:creationId xmlns:a16="http://schemas.microsoft.com/office/drawing/2014/main" id="{D1532547-FB4D-4D7F-AFB9-98D6C623B10C}"/>
                  </a:ext>
                </a:extLst>
              </p:cNvPr>
              <p:cNvSpPr txBox="1">
                <a:spLocks noRot="1" noChangeAspect="1" noMove="1" noResize="1" noEditPoints="1" noAdjustHandles="1" noChangeArrowheads="1" noChangeShapeType="1" noTextEdit="1"/>
              </p:cNvSpPr>
              <p:nvPr/>
            </p:nvSpPr>
            <p:spPr>
              <a:xfrm>
                <a:off x="7546019" y="2901311"/>
                <a:ext cx="1455938" cy="523220"/>
              </a:xfrm>
              <a:prstGeom prst="rect">
                <a:avLst/>
              </a:prstGeom>
              <a:blipFill>
                <a:blip r:embed="rId3"/>
                <a:stretch>
                  <a:fillRect t="-2326" b="-465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テキスト ボックス 54">
                <a:extLst>
                  <a:ext uri="{FF2B5EF4-FFF2-40B4-BE49-F238E27FC236}">
                    <a16:creationId xmlns:a16="http://schemas.microsoft.com/office/drawing/2014/main" id="{F8D7642F-3D61-4F06-BCDA-72818CA45D2C}"/>
                  </a:ext>
                </a:extLst>
              </p:cNvPr>
              <p:cNvSpPr txBox="1"/>
              <p:nvPr/>
            </p:nvSpPr>
            <p:spPr>
              <a:xfrm>
                <a:off x="3841075" y="3232952"/>
                <a:ext cx="3681649" cy="40902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GB" sz="1400" i="1" smtClean="0">
                              <a:latin typeface="Cambria Math" panose="02040503050406030204" pitchFamily="18" charset="0"/>
                            </a:rPr>
                          </m:ctrlPr>
                        </m:sSupPr>
                        <m:e>
                          <m:d>
                            <m:dPr>
                              <m:ctrlPr>
                                <a:rPr lang="en-GB" sz="1400" i="1" smtClean="0">
                                  <a:latin typeface="Cambria Math" panose="02040503050406030204" pitchFamily="18" charset="0"/>
                                </a:rPr>
                              </m:ctrlPr>
                            </m:dPr>
                            <m:e>
                              <m:r>
                                <a:rPr lang="en-US" sz="1400" b="0" i="1" smtClean="0">
                                  <a:latin typeface="Cambria Math" panose="02040503050406030204" pitchFamily="18" charset="0"/>
                                </a:rPr>
                                <m:t>100+</m:t>
                              </m:r>
                              <m:r>
                                <a:rPr lang="en-US" sz="1400" b="0" i="1" smtClean="0">
                                  <a:latin typeface="Cambria Math" panose="02040503050406030204" pitchFamily="18" charset="0"/>
                                </a:rPr>
                                <m:t>𝑡</m:t>
                              </m:r>
                            </m:e>
                          </m:d>
                        </m:e>
                        <m:sup>
                          <m:r>
                            <a:rPr lang="en-US" sz="1400" b="0" i="1" smtClean="0">
                              <a:latin typeface="Cambria Math" panose="02040503050406030204" pitchFamily="18" charset="0"/>
                            </a:rPr>
                            <m:t>3</m:t>
                          </m:r>
                        </m:sup>
                      </m:sSup>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+3</m:t>
                      </m:r>
                      <m:sSup>
                        <m:sSupPr>
                          <m:ctrlPr>
                            <a:rPr lang="en-US" sz="1400" b="0" i="1" smtClean="0">
                              <a:latin typeface="Cambria Math" panose="02040503050406030204" pitchFamily="18" charset="0"/>
                            </a:rPr>
                          </m:ctrlPr>
                        </m:sSupPr>
                        <m:e>
                          <m:d>
                            <m:dPr>
                              <m:ctrlPr>
                                <a:rPr lang="en-US" sz="1400" b="0" i="1" smtClean="0">
                                  <a:latin typeface="Cambria Math" panose="02040503050406030204" pitchFamily="18" charset="0"/>
                                </a:rPr>
                              </m:ctrlPr>
                            </m:dPr>
                            <m:e>
                              <m:r>
                                <a:rPr lang="en-US" sz="1400" b="0" i="1" smtClean="0">
                                  <a:latin typeface="Cambria Math" panose="02040503050406030204" pitchFamily="18" charset="0"/>
                                </a:rPr>
                                <m:t>100+</m:t>
                              </m:r>
                              <m:r>
                                <a:rPr lang="en-US" sz="1400" b="0" i="1" smtClean="0">
                                  <a:latin typeface="Cambria Math" panose="02040503050406030204" pitchFamily="18" charset="0"/>
                                </a:rPr>
                                <m:t>𝑡</m:t>
                              </m:r>
                            </m:e>
                          </m:d>
                        </m:e>
                        <m:sup>
                          <m:r>
                            <a:rPr lang="en-US" sz="1400" b="0" i="1" smtClean="0">
                              <a:latin typeface="Cambria Math" panose="02040503050406030204" pitchFamily="18" charset="0"/>
                            </a:rPr>
                            <m:t>2</m:t>
                          </m:r>
                        </m:sup>
                      </m:sSup>
                      <m:r>
                        <a:rPr lang="en-US" sz="1400" b="0" i="1" smtClean="0">
                          <a:latin typeface="Cambria Math" panose="02040503050406030204" pitchFamily="18" charset="0"/>
                        </a:rPr>
                        <m:t>𝑥</m:t>
                      </m:r>
                      <m:r>
                        <a:rPr lang="en-US" sz="1400" b="0" i="1" smtClean="0">
                          <a:latin typeface="Cambria Math" panose="02040503050406030204" pitchFamily="18" charset="0"/>
                        </a:rPr>
                        <m:t>=160</m:t>
                      </m:r>
                      <m:sSup>
                        <m:sSupPr>
                          <m:ctrlPr>
                            <a:rPr lang="en-GB" sz="1400" i="1">
                              <a:latin typeface="Cambria Math" panose="02040503050406030204" pitchFamily="18" charset="0"/>
                            </a:rPr>
                          </m:ctrlPr>
                        </m:sSupPr>
                        <m:e>
                          <m:d>
                            <m:dPr>
                              <m:ctrlPr>
                                <a:rPr lang="en-GB" sz="1400" i="1">
                                  <a:latin typeface="Cambria Math" panose="02040503050406030204" pitchFamily="18" charset="0"/>
                                </a:rPr>
                              </m:ctrlPr>
                            </m:dPr>
                            <m:e>
                              <m:r>
                                <a:rPr lang="en-US" sz="1400" i="1">
                                  <a:latin typeface="Cambria Math" panose="02040503050406030204" pitchFamily="18" charset="0"/>
                                </a:rPr>
                                <m:t>100+</m:t>
                              </m:r>
                              <m:r>
                                <a:rPr lang="en-US" sz="1400" i="1">
                                  <a:latin typeface="Cambria Math" panose="02040503050406030204" pitchFamily="18" charset="0"/>
                                </a:rPr>
                                <m:t>𝑡</m:t>
                              </m:r>
                            </m:e>
                          </m:d>
                        </m:e>
                        <m:sup>
                          <m:r>
                            <a:rPr lang="en-US" sz="1400" i="1">
                              <a:latin typeface="Cambria Math" panose="02040503050406030204" pitchFamily="18" charset="0"/>
                            </a:rPr>
                            <m:t>3</m:t>
                          </m:r>
                        </m:sup>
                      </m:sSup>
                    </m:oMath>
                  </m:oMathPara>
                </a14:m>
                <a:endParaRPr lang="en-GB" sz="1400" dirty="0"/>
              </a:p>
            </p:txBody>
          </p:sp>
        </mc:Choice>
        <mc:Fallback xmlns="">
          <p:sp>
            <p:nvSpPr>
              <p:cNvPr id="55" name="テキスト ボックス 54">
                <a:extLst>
                  <a:ext uri="{FF2B5EF4-FFF2-40B4-BE49-F238E27FC236}">
                    <a16:creationId xmlns:a16="http://schemas.microsoft.com/office/drawing/2014/main" id="{F8D7642F-3D61-4F06-BCDA-72818CA45D2C}"/>
                  </a:ext>
                </a:extLst>
              </p:cNvPr>
              <p:cNvSpPr txBox="1">
                <a:spLocks noRot="1" noChangeAspect="1" noMove="1" noResize="1" noEditPoints="1" noAdjustHandles="1" noChangeArrowheads="1" noChangeShapeType="1" noTextEdit="1"/>
              </p:cNvSpPr>
              <p:nvPr/>
            </p:nvSpPr>
            <p:spPr>
              <a:xfrm>
                <a:off x="3841075" y="3232952"/>
                <a:ext cx="3681649" cy="409023"/>
              </a:xfrm>
              <a:prstGeom prst="rect">
                <a:avLst/>
              </a:prstGeom>
              <a:blipFill>
                <a:blip r:embed="rId4"/>
                <a:stretch>
                  <a:fillRect b="-1492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6" name="テキスト ボックス 55">
                <a:extLst>
                  <a:ext uri="{FF2B5EF4-FFF2-40B4-BE49-F238E27FC236}">
                    <a16:creationId xmlns:a16="http://schemas.microsoft.com/office/drawing/2014/main" id="{A4E21622-A708-44BD-9C06-11F94B6E0B5D}"/>
                  </a:ext>
                </a:extLst>
              </p:cNvPr>
              <p:cNvSpPr txBox="1"/>
              <p:nvPr/>
            </p:nvSpPr>
            <p:spPr>
              <a:xfrm>
                <a:off x="5896253" y="1506245"/>
                <a:ext cx="1580368"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oMath>
                  </m:oMathPara>
                </a14:m>
                <a:endParaRPr lang="en-GB" sz="1400" dirty="0"/>
              </a:p>
            </p:txBody>
          </p:sp>
        </mc:Choice>
        <mc:Fallback xmlns="">
          <p:sp>
            <p:nvSpPr>
              <p:cNvPr id="56" name="テキスト ボックス 55">
                <a:extLst>
                  <a:ext uri="{FF2B5EF4-FFF2-40B4-BE49-F238E27FC236}">
                    <a16:creationId xmlns:a16="http://schemas.microsoft.com/office/drawing/2014/main" id="{A4E21622-A708-44BD-9C06-11F94B6E0B5D}"/>
                  </a:ext>
                </a:extLst>
              </p:cNvPr>
              <p:cNvSpPr txBox="1">
                <a:spLocks noRot="1" noChangeAspect="1" noMove="1" noResize="1" noEditPoints="1" noAdjustHandles="1" noChangeArrowheads="1" noChangeShapeType="1" noTextEdit="1"/>
              </p:cNvSpPr>
              <p:nvPr/>
            </p:nvSpPr>
            <p:spPr>
              <a:xfrm>
                <a:off x="5896253" y="1506245"/>
                <a:ext cx="1580368" cy="412613"/>
              </a:xfrm>
              <a:prstGeom prst="rect">
                <a:avLst/>
              </a:prstGeom>
              <a:blipFill>
                <a:blip r:embed="rId5"/>
                <a:stretch>
                  <a:fillRect l="-2317" r="-1931" b="-13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7" name="テキスト ボックス 56">
                <a:extLst>
                  <a:ext uri="{FF2B5EF4-FFF2-40B4-BE49-F238E27FC236}">
                    <a16:creationId xmlns:a16="http://schemas.microsoft.com/office/drawing/2014/main" id="{D16A0E81-0F40-48B8-8D57-8E57F7BFFF13}"/>
                  </a:ext>
                </a:extLst>
              </p:cNvPr>
              <p:cNvSpPr txBox="1"/>
              <p:nvPr/>
            </p:nvSpPr>
            <p:spPr>
              <a:xfrm>
                <a:off x="5116498" y="2075896"/>
                <a:ext cx="1580369"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3</m:t>
                          </m:r>
                          <m:r>
                            <a:rPr lang="en-US" sz="1400" i="1">
                              <a:latin typeface="Cambria Math" panose="02040503050406030204" pitchFamily="18" charset="0"/>
                            </a:rPr>
                            <m:t>𝑥</m:t>
                          </m:r>
                        </m:num>
                        <m:den>
                          <m:r>
                            <a:rPr lang="en-US" sz="1400" i="1">
                              <a:latin typeface="Cambria Math" panose="02040503050406030204" pitchFamily="18" charset="0"/>
                            </a:rPr>
                            <m:t>100+</m:t>
                          </m:r>
                          <m:r>
                            <a:rPr lang="en-US" sz="1400" i="1">
                              <a:latin typeface="Cambria Math" panose="02040503050406030204" pitchFamily="18" charset="0"/>
                            </a:rPr>
                            <m:t>𝑡</m:t>
                          </m:r>
                        </m:den>
                      </m:f>
                      <m:r>
                        <a:rPr lang="en-US" sz="1400" b="0" i="1" smtClean="0">
                          <a:latin typeface="Cambria Math" panose="02040503050406030204" pitchFamily="18" charset="0"/>
                        </a:rPr>
                        <m:t>=160</m:t>
                      </m:r>
                    </m:oMath>
                  </m:oMathPara>
                </a14:m>
                <a:endParaRPr lang="en-GB" sz="1400" dirty="0"/>
              </a:p>
            </p:txBody>
          </p:sp>
        </mc:Choice>
        <mc:Fallback xmlns="">
          <p:sp>
            <p:nvSpPr>
              <p:cNvPr id="57" name="テキスト ボックス 56">
                <a:extLst>
                  <a:ext uri="{FF2B5EF4-FFF2-40B4-BE49-F238E27FC236}">
                    <a16:creationId xmlns:a16="http://schemas.microsoft.com/office/drawing/2014/main" id="{D16A0E81-0F40-48B8-8D57-8E57F7BFFF13}"/>
                  </a:ext>
                </a:extLst>
              </p:cNvPr>
              <p:cNvSpPr txBox="1">
                <a:spLocks noRot="1" noChangeAspect="1" noMove="1" noResize="1" noEditPoints="1" noAdjustHandles="1" noChangeArrowheads="1" noChangeShapeType="1" noTextEdit="1"/>
              </p:cNvSpPr>
              <p:nvPr/>
            </p:nvSpPr>
            <p:spPr>
              <a:xfrm>
                <a:off x="5116498" y="2075896"/>
                <a:ext cx="1580369" cy="412613"/>
              </a:xfrm>
              <a:prstGeom prst="rect">
                <a:avLst/>
              </a:prstGeom>
              <a:blipFill>
                <a:blip r:embed="rId6"/>
                <a:stretch>
                  <a:fillRect l="-2308" t="-1493" r="-1538" b="-134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8" name="テキスト ボックス 57">
                <a:extLst>
                  <a:ext uri="{FF2B5EF4-FFF2-40B4-BE49-F238E27FC236}">
                    <a16:creationId xmlns:a16="http://schemas.microsoft.com/office/drawing/2014/main" id="{2FC6A545-F5E3-4D6A-B56D-50D194951923}"/>
                  </a:ext>
                </a:extLst>
              </p:cNvPr>
              <p:cNvSpPr txBox="1"/>
              <p:nvPr/>
            </p:nvSpPr>
            <p:spPr>
              <a:xfrm>
                <a:off x="4993691" y="2663302"/>
                <a:ext cx="1711944"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3</m:t>
                          </m:r>
                        </m:num>
                        <m:den>
                          <m:r>
                            <a:rPr lang="en-US" sz="1400" i="1">
                              <a:latin typeface="Cambria Math" panose="02040503050406030204" pitchFamily="18" charset="0"/>
                            </a:rPr>
                            <m:t>100+</m:t>
                          </m:r>
                          <m:r>
                            <a:rPr lang="en-US" sz="1400" i="1">
                              <a:latin typeface="Cambria Math" panose="02040503050406030204" pitchFamily="18" charset="0"/>
                            </a:rPr>
                            <m:t>𝑡</m:t>
                          </m:r>
                        </m:den>
                      </m:f>
                      <m:r>
                        <a:rPr lang="en-US" sz="1400" b="0" i="1" smtClean="0">
                          <a:latin typeface="Cambria Math" panose="02040503050406030204" pitchFamily="18" charset="0"/>
                        </a:rPr>
                        <m:t>𝑥</m:t>
                      </m:r>
                      <m:r>
                        <a:rPr lang="en-US" sz="1400" b="0" i="1" smtClean="0">
                          <a:latin typeface="Cambria Math" panose="02040503050406030204" pitchFamily="18" charset="0"/>
                        </a:rPr>
                        <m:t>=160</m:t>
                      </m:r>
                    </m:oMath>
                  </m:oMathPara>
                </a14:m>
                <a:endParaRPr lang="en-GB" sz="1400" dirty="0"/>
              </a:p>
            </p:txBody>
          </p:sp>
        </mc:Choice>
        <mc:Fallback xmlns="">
          <p:sp>
            <p:nvSpPr>
              <p:cNvPr id="58" name="テキスト ボックス 57">
                <a:extLst>
                  <a:ext uri="{FF2B5EF4-FFF2-40B4-BE49-F238E27FC236}">
                    <a16:creationId xmlns:a16="http://schemas.microsoft.com/office/drawing/2014/main" id="{2FC6A545-F5E3-4D6A-B56D-50D194951923}"/>
                  </a:ext>
                </a:extLst>
              </p:cNvPr>
              <p:cNvSpPr txBox="1">
                <a:spLocks noRot="1" noChangeAspect="1" noMove="1" noResize="1" noEditPoints="1" noAdjustHandles="1" noChangeArrowheads="1" noChangeShapeType="1" noTextEdit="1"/>
              </p:cNvSpPr>
              <p:nvPr/>
            </p:nvSpPr>
            <p:spPr>
              <a:xfrm>
                <a:off x="4993691" y="2663302"/>
                <a:ext cx="1711944" cy="412613"/>
              </a:xfrm>
              <a:prstGeom prst="rect">
                <a:avLst/>
              </a:prstGeom>
              <a:blipFill>
                <a:blip r:embed="rId7"/>
                <a:stretch>
                  <a:fillRect l="-1779" t="-1471" r="-1779" b="-11765"/>
                </a:stretch>
              </a:blipFill>
            </p:spPr>
            <p:txBody>
              <a:bodyPr/>
              <a:lstStyle/>
              <a:p>
                <a:r>
                  <a:rPr lang="en-GB">
                    <a:noFill/>
                  </a:rPr>
                  <a:t> </a:t>
                </a:r>
              </a:p>
            </p:txBody>
          </p:sp>
        </mc:Fallback>
      </mc:AlternateContent>
      <p:sp>
        <p:nvSpPr>
          <p:cNvPr id="59" name="円弧 58">
            <a:extLst>
              <a:ext uri="{FF2B5EF4-FFF2-40B4-BE49-F238E27FC236}">
                <a16:creationId xmlns:a16="http://schemas.microsoft.com/office/drawing/2014/main" id="{60C97D88-83EB-4C4F-A596-4C80156FD441}"/>
              </a:ext>
            </a:extLst>
          </p:cNvPr>
          <p:cNvSpPr/>
          <p:nvPr/>
        </p:nvSpPr>
        <p:spPr>
          <a:xfrm>
            <a:off x="7478411" y="1736947"/>
            <a:ext cx="294472" cy="535122"/>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60" name="テキスト ボックス 59">
                <a:extLst>
                  <a:ext uri="{FF2B5EF4-FFF2-40B4-BE49-F238E27FC236}">
                    <a16:creationId xmlns:a16="http://schemas.microsoft.com/office/drawing/2014/main" id="{C53BB283-DF75-4B8C-8C61-F420E4758D3E}"/>
                  </a:ext>
                </a:extLst>
              </p:cNvPr>
              <p:cNvSpPr txBox="1"/>
              <p:nvPr/>
            </p:nvSpPr>
            <p:spPr>
              <a:xfrm>
                <a:off x="7607812" y="1751009"/>
                <a:ext cx="1351075" cy="398314"/>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Add </a:t>
                </a:r>
                <a14:m>
                  <m:oMath xmlns:m="http://schemas.openxmlformats.org/officeDocument/2006/math">
                    <m:f>
                      <m:fPr>
                        <m:ctrlPr>
                          <a:rPr lang="en-US" sz="1400" i="1" smtClean="0">
                            <a:solidFill>
                              <a:srgbClr val="FF0000"/>
                            </a:solidFill>
                            <a:latin typeface="Cambria Math" panose="02040503050406030204" pitchFamily="18" charset="0"/>
                          </a:rPr>
                        </m:ctrlPr>
                      </m:fPr>
                      <m:num>
                        <m:r>
                          <a:rPr lang="en-US" sz="1400" b="0" i="1" smtClean="0">
                            <a:solidFill>
                              <a:srgbClr val="FF0000"/>
                            </a:solidFill>
                            <a:latin typeface="Cambria Math" panose="02040503050406030204" pitchFamily="18" charset="0"/>
                          </a:rPr>
                          <m:t>3</m:t>
                        </m:r>
                        <m:r>
                          <a:rPr lang="en-US" sz="1400" b="0" i="1" smtClean="0">
                            <a:solidFill>
                              <a:srgbClr val="FF0000"/>
                            </a:solidFill>
                            <a:latin typeface="Cambria Math" panose="02040503050406030204" pitchFamily="18" charset="0"/>
                          </a:rPr>
                          <m:t>𝑥</m:t>
                        </m:r>
                      </m:num>
                      <m:den>
                        <m:r>
                          <a:rPr lang="en-US" sz="1400" b="0" i="1" smtClean="0">
                            <a:solidFill>
                              <a:srgbClr val="FF0000"/>
                            </a:solidFill>
                            <a:latin typeface="Cambria Math" panose="02040503050406030204" pitchFamily="18" charset="0"/>
                          </a:rPr>
                          <m:t>100+</m:t>
                        </m:r>
                        <m:r>
                          <a:rPr lang="en-US" sz="1400" b="0" i="1" smtClean="0">
                            <a:solidFill>
                              <a:srgbClr val="FF0000"/>
                            </a:solidFill>
                            <a:latin typeface="Cambria Math" panose="02040503050406030204" pitchFamily="18" charset="0"/>
                          </a:rPr>
                          <m:t>𝑡</m:t>
                        </m:r>
                      </m:den>
                    </m:f>
                  </m:oMath>
                </a14:m>
                <a:endParaRPr lang="en-GB" sz="1400" dirty="0">
                  <a:solidFill>
                    <a:srgbClr val="FF0000"/>
                  </a:solidFill>
                  <a:latin typeface="Comic Sans MS" panose="030F0702030302020204" pitchFamily="66" charset="0"/>
                </a:endParaRPr>
              </a:p>
            </p:txBody>
          </p:sp>
        </mc:Choice>
        <mc:Fallback xmlns="">
          <p:sp>
            <p:nvSpPr>
              <p:cNvPr id="60" name="テキスト ボックス 59">
                <a:extLst>
                  <a:ext uri="{FF2B5EF4-FFF2-40B4-BE49-F238E27FC236}">
                    <a16:creationId xmlns:a16="http://schemas.microsoft.com/office/drawing/2014/main" id="{C53BB283-DF75-4B8C-8C61-F420E4758D3E}"/>
                  </a:ext>
                </a:extLst>
              </p:cNvPr>
              <p:cNvSpPr txBox="1">
                <a:spLocks noRot="1" noChangeAspect="1" noMove="1" noResize="1" noEditPoints="1" noAdjustHandles="1" noChangeArrowheads="1" noChangeShapeType="1" noTextEdit="1"/>
              </p:cNvSpPr>
              <p:nvPr/>
            </p:nvSpPr>
            <p:spPr>
              <a:xfrm>
                <a:off x="7607812" y="1751009"/>
                <a:ext cx="1351075" cy="398314"/>
              </a:xfrm>
              <a:prstGeom prst="rect">
                <a:avLst/>
              </a:prstGeom>
              <a:blipFill>
                <a:blip r:embed="rId8"/>
                <a:stretch>
                  <a:fillRect b="-3030"/>
                </a:stretch>
              </a:blipFill>
            </p:spPr>
            <p:txBody>
              <a:bodyPr/>
              <a:lstStyle/>
              <a:p>
                <a:r>
                  <a:rPr lang="en-GB">
                    <a:noFill/>
                  </a:rPr>
                  <a:t> </a:t>
                </a:r>
              </a:p>
            </p:txBody>
          </p:sp>
        </mc:Fallback>
      </mc:AlternateContent>
      <p:sp>
        <p:nvSpPr>
          <p:cNvPr id="61" name="円弧 60">
            <a:extLst>
              <a:ext uri="{FF2B5EF4-FFF2-40B4-BE49-F238E27FC236}">
                <a16:creationId xmlns:a16="http://schemas.microsoft.com/office/drawing/2014/main" id="{24020556-C2C4-4981-98AE-30CFD863CE8B}"/>
              </a:ext>
            </a:extLst>
          </p:cNvPr>
          <p:cNvSpPr/>
          <p:nvPr/>
        </p:nvSpPr>
        <p:spPr>
          <a:xfrm>
            <a:off x="6689251" y="2305806"/>
            <a:ext cx="294472" cy="535122"/>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2" name="テキスト ボックス 61">
            <a:extLst>
              <a:ext uri="{FF2B5EF4-FFF2-40B4-BE49-F238E27FC236}">
                <a16:creationId xmlns:a16="http://schemas.microsoft.com/office/drawing/2014/main" id="{413A5497-66C5-4D03-B41C-91AE43A11CC4}"/>
              </a:ext>
            </a:extLst>
          </p:cNvPr>
          <p:cNvSpPr txBox="1"/>
          <p:nvPr/>
        </p:nvSpPr>
        <p:spPr>
          <a:xfrm>
            <a:off x="6883535" y="2393804"/>
            <a:ext cx="1885229"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Rewrite if it helps!</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65" name="テキスト ボックス 64">
                <a:extLst>
                  <a:ext uri="{FF2B5EF4-FFF2-40B4-BE49-F238E27FC236}">
                    <a16:creationId xmlns:a16="http://schemas.microsoft.com/office/drawing/2014/main" id="{525061A4-A678-4123-A9AD-111A393A8AA2}"/>
                  </a:ext>
                </a:extLst>
              </p:cNvPr>
              <p:cNvSpPr txBox="1"/>
              <p:nvPr/>
            </p:nvSpPr>
            <p:spPr>
              <a:xfrm>
                <a:off x="4836855" y="3775970"/>
                <a:ext cx="2683170" cy="40902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𝑑</m:t>
                          </m:r>
                        </m:num>
                        <m:den>
                          <m:r>
                            <a:rPr lang="en-US" sz="1400" b="0" i="1" smtClean="0">
                              <a:latin typeface="Cambria Math" panose="02040503050406030204" pitchFamily="18" charset="0"/>
                            </a:rPr>
                            <m:t>𝑑𝑡</m:t>
                          </m:r>
                        </m:den>
                      </m:f>
                      <m:d>
                        <m:dPr>
                          <m:ctrlPr>
                            <a:rPr lang="en-US" sz="1400" b="0" i="1" smtClean="0">
                              <a:latin typeface="Cambria Math" panose="02040503050406030204" pitchFamily="18" charset="0"/>
                            </a:rPr>
                          </m:ctrlPr>
                        </m:dPr>
                        <m:e>
                          <m:sSup>
                            <m:sSupPr>
                              <m:ctrlPr>
                                <a:rPr lang="en-US" sz="1400" b="0" i="1" smtClean="0">
                                  <a:latin typeface="Cambria Math" panose="02040503050406030204" pitchFamily="18" charset="0"/>
                                </a:rPr>
                              </m:ctrlPr>
                            </m:sSupPr>
                            <m:e>
                              <m:d>
                                <m:dPr>
                                  <m:ctrlPr>
                                    <a:rPr lang="en-US" sz="1400" b="0" i="1" smtClean="0">
                                      <a:latin typeface="Cambria Math" panose="02040503050406030204" pitchFamily="18" charset="0"/>
                                    </a:rPr>
                                  </m:ctrlPr>
                                </m:dPr>
                                <m:e>
                                  <m:r>
                                    <a:rPr lang="en-US" sz="1400" b="0" i="1" smtClean="0">
                                      <a:latin typeface="Cambria Math" panose="02040503050406030204" pitchFamily="18" charset="0"/>
                                    </a:rPr>
                                    <m:t>100+</m:t>
                                  </m:r>
                                  <m:r>
                                    <a:rPr lang="en-US" sz="1400" b="0" i="1" smtClean="0">
                                      <a:latin typeface="Cambria Math" panose="02040503050406030204" pitchFamily="18" charset="0"/>
                                    </a:rPr>
                                    <m:t>𝑡</m:t>
                                  </m:r>
                                </m:e>
                              </m:d>
                            </m:e>
                            <m:sup>
                              <m:r>
                                <a:rPr lang="en-US" sz="1400" b="0" i="1" smtClean="0">
                                  <a:latin typeface="Cambria Math" panose="02040503050406030204" pitchFamily="18" charset="0"/>
                                </a:rPr>
                                <m:t>3</m:t>
                              </m:r>
                            </m:sup>
                          </m:sSup>
                          <m:r>
                            <a:rPr lang="en-US" sz="1400" b="0" i="1" smtClean="0">
                              <a:latin typeface="Cambria Math" panose="02040503050406030204" pitchFamily="18" charset="0"/>
                            </a:rPr>
                            <m:t>𝑥</m:t>
                          </m:r>
                        </m:e>
                      </m:d>
                      <m:r>
                        <a:rPr lang="en-US" sz="1400" b="0" i="1" smtClean="0">
                          <a:latin typeface="Cambria Math" panose="02040503050406030204" pitchFamily="18" charset="0"/>
                        </a:rPr>
                        <m:t>=160</m:t>
                      </m:r>
                      <m:sSup>
                        <m:sSupPr>
                          <m:ctrlPr>
                            <a:rPr lang="en-GB" sz="1400" i="1">
                              <a:latin typeface="Cambria Math" panose="02040503050406030204" pitchFamily="18" charset="0"/>
                            </a:rPr>
                          </m:ctrlPr>
                        </m:sSupPr>
                        <m:e>
                          <m:d>
                            <m:dPr>
                              <m:ctrlPr>
                                <a:rPr lang="en-GB" sz="1400" i="1">
                                  <a:latin typeface="Cambria Math" panose="02040503050406030204" pitchFamily="18" charset="0"/>
                                </a:rPr>
                              </m:ctrlPr>
                            </m:dPr>
                            <m:e>
                              <m:r>
                                <a:rPr lang="en-US" sz="1400" i="1">
                                  <a:latin typeface="Cambria Math" panose="02040503050406030204" pitchFamily="18" charset="0"/>
                                </a:rPr>
                                <m:t>100+</m:t>
                              </m:r>
                              <m:r>
                                <a:rPr lang="en-US" sz="1400" i="1">
                                  <a:latin typeface="Cambria Math" panose="02040503050406030204" pitchFamily="18" charset="0"/>
                                </a:rPr>
                                <m:t>𝑡</m:t>
                              </m:r>
                            </m:e>
                          </m:d>
                        </m:e>
                        <m:sup>
                          <m:r>
                            <a:rPr lang="en-US" sz="1400" i="1">
                              <a:latin typeface="Cambria Math" panose="02040503050406030204" pitchFamily="18" charset="0"/>
                            </a:rPr>
                            <m:t>3</m:t>
                          </m:r>
                        </m:sup>
                      </m:sSup>
                    </m:oMath>
                  </m:oMathPara>
                </a14:m>
                <a:endParaRPr lang="en-GB" sz="1400" dirty="0"/>
              </a:p>
            </p:txBody>
          </p:sp>
        </mc:Choice>
        <mc:Fallback xmlns="">
          <p:sp>
            <p:nvSpPr>
              <p:cNvPr id="65" name="テキスト ボックス 64">
                <a:extLst>
                  <a:ext uri="{FF2B5EF4-FFF2-40B4-BE49-F238E27FC236}">
                    <a16:creationId xmlns:a16="http://schemas.microsoft.com/office/drawing/2014/main" id="{525061A4-A678-4123-A9AD-111A393A8AA2}"/>
                  </a:ext>
                </a:extLst>
              </p:cNvPr>
              <p:cNvSpPr txBox="1">
                <a:spLocks noRot="1" noChangeAspect="1" noMove="1" noResize="1" noEditPoints="1" noAdjustHandles="1" noChangeArrowheads="1" noChangeShapeType="1" noTextEdit="1"/>
              </p:cNvSpPr>
              <p:nvPr/>
            </p:nvSpPr>
            <p:spPr>
              <a:xfrm>
                <a:off x="4836855" y="3775970"/>
                <a:ext cx="2683170" cy="409023"/>
              </a:xfrm>
              <a:prstGeom prst="rect">
                <a:avLst/>
              </a:prstGeom>
              <a:blipFill>
                <a:blip r:embed="rId9"/>
                <a:stretch>
                  <a:fillRect l="-1134" b="-13235"/>
                </a:stretch>
              </a:blipFill>
            </p:spPr>
            <p:txBody>
              <a:bodyPr/>
              <a:lstStyle/>
              <a:p>
                <a:r>
                  <a:rPr lang="en-GB">
                    <a:noFill/>
                  </a:rPr>
                  <a:t> </a:t>
                </a:r>
              </a:p>
            </p:txBody>
          </p:sp>
        </mc:Fallback>
      </mc:AlternateContent>
      <p:sp>
        <p:nvSpPr>
          <p:cNvPr id="66" name="円弧 65">
            <a:extLst>
              <a:ext uri="{FF2B5EF4-FFF2-40B4-BE49-F238E27FC236}">
                <a16:creationId xmlns:a16="http://schemas.microsoft.com/office/drawing/2014/main" id="{69F6F391-C9DD-4E43-81BF-BC26731C8C64}"/>
              </a:ext>
            </a:extLst>
          </p:cNvPr>
          <p:cNvSpPr/>
          <p:nvPr/>
        </p:nvSpPr>
        <p:spPr>
          <a:xfrm>
            <a:off x="7420178" y="3489495"/>
            <a:ext cx="294472" cy="535122"/>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7" name="テキスト ボックス 66">
            <a:extLst>
              <a:ext uri="{FF2B5EF4-FFF2-40B4-BE49-F238E27FC236}">
                <a16:creationId xmlns:a16="http://schemas.microsoft.com/office/drawing/2014/main" id="{23C3C99B-C1A8-4C1D-B581-73D15ABF7A91}"/>
              </a:ext>
            </a:extLst>
          </p:cNvPr>
          <p:cNvSpPr txBox="1"/>
          <p:nvPr/>
        </p:nvSpPr>
        <p:spPr>
          <a:xfrm>
            <a:off x="7538621" y="3506472"/>
            <a:ext cx="1455938"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Write as a differential</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68" name="テキスト ボックス 67">
                <a:extLst>
                  <a:ext uri="{FF2B5EF4-FFF2-40B4-BE49-F238E27FC236}">
                    <a16:creationId xmlns:a16="http://schemas.microsoft.com/office/drawing/2014/main" id="{BDF00C53-19E4-4A67-84D8-99A73A934FE4}"/>
                  </a:ext>
                </a:extLst>
              </p:cNvPr>
              <p:cNvSpPr txBox="1"/>
              <p:nvPr/>
            </p:nvSpPr>
            <p:spPr>
              <a:xfrm>
                <a:off x="5202318" y="4292354"/>
                <a:ext cx="2735942" cy="56509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sz="1400" i="1" smtClean="0">
                              <a:latin typeface="Cambria Math" panose="02040503050406030204" pitchFamily="18" charset="0"/>
                            </a:rPr>
                          </m:ctrlPr>
                        </m:sSupPr>
                        <m:e>
                          <m:d>
                            <m:dPr>
                              <m:ctrlPr>
                                <a:rPr lang="en-US" sz="1400" i="1">
                                  <a:latin typeface="Cambria Math" panose="02040503050406030204" pitchFamily="18" charset="0"/>
                                </a:rPr>
                              </m:ctrlPr>
                            </m:dPr>
                            <m:e>
                              <m:r>
                                <a:rPr lang="en-US" sz="1400" i="1">
                                  <a:latin typeface="Cambria Math" panose="02040503050406030204" pitchFamily="18" charset="0"/>
                                </a:rPr>
                                <m:t>100+</m:t>
                              </m:r>
                              <m:r>
                                <a:rPr lang="en-US" sz="1400" i="1">
                                  <a:latin typeface="Cambria Math" panose="02040503050406030204" pitchFamily="18" charset="0"/>
                                </a:rPr>
                                <m:t>𝑡</m:t>
                              </m:r>
                            </m:e>
                          </m:d>
                        </m:e>
                        <m:sup>
                          <m:r>
                            <a:rPr lang="en-US" sz="1400" i="1">
                              <a:latin typeface="Cambria Math" panose="02040503050406030204" pitchFamily="18" charset="0"/>
                            </a:rPr>
                            <m:t>3</m:t>
                          </m:r>
                        </m:sup>
                      </m:sSup>
                      <m:r>
                        <a:rPr lang="en-US" sz="1400" b="0" i="1" smtClean="0">
                          <a:latin typeface="Cambria Math" panose="02040503050406030204" pitchFamily="18" charset="0"/>
                        </a:rPr>
                        <m:t>𝑥</m:t>
                      </m:r>
                      <m:r>
                        <a:rPr lang="en-US" sz="1400" b="0" i="1" smtClean="0">
                          <a:latin typeface="Cambria Math" panose="02040503050406030204" pitchFamily="18" charset="0"/>
                        </a:rPr>
                        <m:t>=</m:t>
                      </m:r>
                      <m:nary>
                        <m:naryPr>
                          <m:limLoc m:val="undOvr"/>
                          <m:subHide m:val="on"/>
                          <m:supHide m:val="on"/>
                          <m:ctrlPr>
                            <a:rPr lang="en-US" sz="1400" b="0" i="1" smtClean="0">
                              <a:latin typeface="Cambria Math" panose="02040503050406030204" pitchFamily="18" charset="0"/>
                            </a:rPr>
                          </m:ctrlPr>
                        </m:naryPr>
                        <m:sub/>
                        <m:sup/>
                        <m:e>
                          <m:r>
                            <a:rPr lang="en-US" sz="1400" i="1">
                              <a:latin typeface="Cambria Math" panose="02040503050406030204" pitchFamily="18" charset="0"/>
                            </a:rPr>
                            <m:t>160</m:t>
                          </m:r>
                          <m:sSup>
                            <m:sSupPr>
                              <m:ctrlPr>
                                <a:rPr lang="en-GB" sz="1400" i="1">
                                  <a:latin typeface="Cambria Math" panose="02040503050406030204" pitchFamily="18" charset="0"/>
                                </a:rPr>
                              </m:ctrlPr>
                            </m:sSupPr>
                            <m:e>
                              <m:d>
                                <m:dPr>
                                  <m:ctrlPr>
                                    <a:rPr lang="en-GB" sz="1400" i="1">
                                      <a:latin typeface="Cambria Math" panose="02040503050406030204" pitchFamily="18" charset="0"/>
                                    </a:rPr>
                                  </m:ctrlPr>
                                </m:dPr>
                                <m:e>
                                  <m:r>
                                    <a:rPr lang="en-US" sz="1400" i="1">
                                      <a:latin typeface="Cambria Math" panose="02040503050406030204" pitchFamily="18" charset="0"/>
                                    </a:rPr>
                                    <m:t>100+</m:t>
                                  </m:r>
                                  <m:r>
                                    <a:rPr lang="en-US" sz="1400" i="1">
                                      <a:latin typeface="Cambria Math" panose="02040503050406030204" pitchFamily="18" charset="0"/>
                                    </a:rPr>
                                    <m:t>𝑡</m:t>
                                  </m:r>
                                </m:e>
                              </m:d>
                            </m:e>
                            <m:sup>
                              <m:r>
                                <a:rPr lang="en-US" sz="1400" i="1">
                                  <a:latin typeface="Cambria Math" panose="02040503050406030204" pitchFamily="18" charset="0"/>
                                </a:rPr>
                                <m:t>3</m:t>
                              </m:r>
                            </m:sup>
                          </m:sSup>
                          <m:r>
                            <a:rPr lang="en-US" sz="1400" b="0" i="1" smtClean="0">
                              <a:latin typeface="Cambria Math" panose="02040503050406030204" pitchFamily="18" charset="0"/>
                            </a:rPr>
                            <m:t> </m:t>
                          </m:r>
                          <m:r>
                            <a:rPr lang="en-US" sz="1400" b="0" i="1" smtClean="0">
                              <a:latin typeface="Cambria Math" panose="02040503050406030204" pitchFamily="18" charset="0"/>
                            </a:rPr>
                            <m:t>𝑑𝑡</m:t>
                          </m:r>
                        </m:e>
                      </m:nary>
                    </m:oMath>
                  </m:oMathPara>
                </a14:m>
                <a:endParaRPr lang="en-GB" sz="1400" dirty="0"/>
              </a:p>
            </p:txBody>
          </p:sp>
        </mc:Choice>
        <mc:Fallback xmlns="">
          <p:sp>
            <p:nvSpPr>
              <p:cNvPr id="68" name="テキスト ボックス 67">
                <a:extLst>
                  <a:ext uri="{FF2B5EF4-FFF2-40B4-BE49-F238E27FC236}">
                    <a16:creationId xmlns:a16="http://schemas.microsoft.com/office/drawing/2014/main" id="{BDF00C53-19E4-4A67-84D8-99A73A934FE4}"/>
                  </a:ext>
                </a:extLst>
              </p:cNvPr>
              <p:cNvSpPr txBox="1">
                <a:spLocks noRot="1" noChangeAspect="1" noMove="1" noResize="1" noEditPoints="1" noAdjustHandles="1" noChangeArrowheads="1" noChangeShapeType="1" noTextEdit="1"/>
              </p:cNvSpPr>
              <p:nvPr/>
            </p:nvSpPr>
            <p:spPr>
              <a:xfrm>
                <a:off x="5202318" y="4292354"/>
                <a:ext cx="2735942" cy="565091"/>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テキスト ボックス 68">
                <a:extLst>
                  <a:ext uri="{FF2B5EF4-FFF2-40B4-BE49-F238E27FC236}">
                    <a16:creationId xmlns:a16="http://schemas.microsoft.com/office/drawing/2014/main" id="{869441D3-F633-40C4-A62D-9E5D1EFA28C5}"/>
                  </a:ext>
                </a:extLst>
              </p:cNvPr>
              <p:cNvSpPr txBox="1"/>
              <p:nvPr/>
            </p:nvSpPr>
            <p:spPr>
              <a:xfrm>
                <a:off x="8046480" y="3958251"/>
                <a:ext cx="1239914" cy="646331"/>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Integrate with respect to </a:t>
                </a:r>
                <a14:m>
                  <m:oMath xmlns:m="http://schemas.openxmlformats.org/officeDocument/2006/math">
                    <m:r>
                      <a:rPr lang="en-US" sz="1200" i="1" dirty="0" smtClean="0">
                        <a:solidFill>
                          <a:srgbClr val="FF0000"/>
                        </a:solidFill>
                        <a:latin typeface="Cambria Math" panose="02040503050406030204" pitchFamily="18" charset="0"/>
                      </a:rPr>
                      <m:t>𝑡</m:t>
                    </m:r>
                  </m:oMath>
                </a14:m>
                <a:endParaRPr lang="en-GB" sz="1200" dirty="0">
                  <a:solidFill>
                    <a:srgbClr val="FF0000"/>
                  </a:solidFill>
                  <a:latin typeface="Comic Sans MS" panose="030F0702030302020204" pitchFamily="66" charset="0"/>
                </a:endParaRPr>
              </a:p>
            </p:txBody>
          </p:sp>
        </mc:Choice>
        <mc:Fallback xmlns="">
          <p:sp>
            <p:nvSpPr>
              <p:cNvPr id="69" name="テキスト ボックス 68">
                <a:extLst>
                  <a:ext uri="{FF2B5EF4-FFF2-40B4-BE49-F238E27FC236}">
                    <a16:creationId xmlns:a16="http://schemas.microsoft.com/office/drawing/2014/main" id="{869441D3-F633-40C4-A62D-9E5D1EFA28C5}"/>
                  </a:ext>
                </a:extLst>
              </p:cNvPr>
              <p:cNvSpPr txBox="1">
                <a:spLocks noRot="1" noChangeAspect="1" noMove="1" noResize="1" noEditPoints="1" noAdjustHandles="1" noChangeArrowheads="1" noChangeShapeType="1" noTextEdit="1"/>
              </p:cNvSpPr>
              <p:nvPr/>
            </p:nvSpPr>
            <p:spPr>
              <a:xfrm>
                <a:off x="8046480" y="3958251"/>
                <a:ext cx="1239914" cy="646331"/>
              </a:xfrm>
              <a:prstGeom prst="rect">
                <a:avLst/>
              </a:prstGeom>
              <a:blipFill>
                <a:blip r:embed="rId11"/>
                <a:stretch>
                  <a:fillRect b="-6604"/>
                </a:stretch>
              </a:blipFill>
            </p:spPr>
            <p:txBody>
              <a:bodyPr/>
              <a:lstStyle/>
              <a:p>
                <a:r>
                  <a:rPr lang="en-GB">
                    <a:noFill/>
                  </a:rPr>
                  <a:t> </a:t>
                </a:r>
              </a:p>
            </p:txBody>
          </p:sp>
        </mc:Fallback>
      </mc:AlternateContent>
      <p:sp>
        <p:nvSpPr>
          <p:cNvPr id="70" name="円弧 69">
            <a:extLst>
              <a:ext uri="{FF2B5EF4-FFF2-40B4-BE49-F238E27FC236}">
                <a16:creationId xmlns:a16="http://schemas.microsoft.com/office/drawing/2014/main" id="{16EB4E83-288B-4780-A4FF-D21F4DD9EAA2}"/>
              </a:ext>
            </a:extLst>
          </p:cNvPr>
          <p:cNvSpPr/>
          <p:nvPr/>
        </p:nvSpPr>
        <p:spPr>
          <a:xfrm>
            <a:off x="7821153" y="4014757"/>
            <a:ext cx="294472" cy="535122"/>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71" name="テキスト ボックス 70">
                <a:extLst>
                  <a:ext uri="{FF2B5EF4-FFF2-40B4-BE49-F238E27FC236}">
                    <a16:creationId xmlns:a16="http://schemas.microsoft.com/office/drawing/2014/main" id="{1186CBDB-F99A-4265-841E-6C9D40202F26}"/>
                  </a:ext>
                </a:extLst>
              </p:cNvPr>
              <p:cNvSpPr txBox="1"/>
              <p:nvPr/>
            </p:nvSpPr>
            <p:spPr>
              <a:xfrm>
                <a:off x="5218916" y="4987963"/>
                <a:ext cx="2516907"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sz="1400" i="1" smtClean="0">
                              <a:latin typeface="Cambria Math" panose="02040503050406030204" pitchFamily="18" charset="0"/>
                            </a:rPr>
                          </m:ctrlPr>
                        </m:sSupPr>
                        <m:e>
                          <m:d>
                            <m:dPr>
                              <m:ctrlPr>
                                <a:rPr lang="en-US" sz="1400" i="1">
                                  <a:latin typeface="Cambria Math" panose="02040503050406030204" pitchFamily="18" charset="0"/>
                                </a:rPr>
                              </m:ctrlPr>
                            </m:dPr>
                            <m:e>
                              <m:r>
                                <a:rPr lang="en-US" sz="1400" i="1">
                                  <a:latin typeface="Cambria Math" panose="02040503050406030204" pitchFamily="18" charset="0"/>
                                </a:rPr>
                                <m:t>100+</m:t>
                              </m:r>
                              <m:r>
                                <a:rPr lang="en-US" sz="1400" i="1">
                                  <a:latin typeface="Cambria Math" panose="02040503050406030204" pitchFamily="18" charset="0"/>
                                </a:rPr>
                                <m:t>𝑡</m:t>
                              </m:r>
                            </m:e>
                          </m:d>
                        </m:e>
                        <m:sup>
                          <m:r>
                            <a:rPr lang="en-US" sz="1400" i="1">
                              <a:latin typeface="Cambria Math" panose="02040503050406030204" pitchFamily="18" charset="0"/>
                            </a:rPr>
                            <m:t>3</m:t>
                          </m:r>
                        </m:sup>
                      </m:sSup>
                      <m:r>
                        <a:rPr lang="en-US" sz="1400" b="0" i="1" smtClean="0">
                          <a:latin typeface="Cambria Math" panose="02040503050406030204" pitchFamily="18" charset="0"/>
                        </a:rPr>
                        <m:t>𝑥</m:t>
                      </m:r>
                      <m:r>
                        <a:rPr lang="en-US" sz="1400" b="0" i="1" smtClean="0">
                          <a:latin typeface="Cambria Math" panose="02040503050406030204" pitchFamily="18" charset="0"/>
                        </a:rPr>
                        <m:t>=40</m:t>
                      </m:r>
                      <m:sSup>
                        <m:sSupPr>
                          <m:ctrlPr>
                            <a:rPr lang="en-US" sz="1400" b="0" i="1" smtClean="0">
                              <a:latin typeface="Cambria Math" panose="02040503050406030204" pitchFamily="18" charset="0"/>
                            </a:rPr>
                          </m:ctrlPr>
                        </m:sSupPr>
                        <m:e>
                          <m:d>
                            <m:dPr>
                              <m:ctrlPr>
                                <a:rPr lang="en-US" sz="1400" b="0" i="1" smtClean="0">
                                  <a:latin typeface="Cambria Math" panose="02040503050406030204" pitchFamily="18" charset="0"/>
                                </a:rPr>
                              </m:ctrlPr>
                            </m:dPr>
                            <m:e>
                              <m:r>
                                <a:rPr lang="en-US" sz="1400" b="0" i="1" smtClean="0">
                                  <a:latin typeface="Cambria Math" panose="02040503050406030204" pitchFamily="18" charset="0"/>
                                </a:rPr>
                                <m:t>100+</m:t>
                              </m:r>
                              <m:r>
                                <a:rPr lang="en-US" sz="1400" b="0" i="1" smtClean="0">
                                  <a:latin typeface="Cambria Math" panose="02040503050406030204" pitchFamily="18" charset="0"/>
                                </a:rPr>
                                <m:t>𝑡</m:t>
                              </m:r>
                            </m:e>
                          </m:d>
                        </m:e>
                        <m:sup>
                          <m:r>
                            <a:rPr lang="en-US" sz="1400" b="0" i="1" smtClean="0">
                              <a:latin typeface="Cambria Math" panose="02040503050406030204" pitchFamily="18" charset="0"/>
                            </a:rPr>
                            <m:t>4</m:t>
                          </m:r>
                        </m:sup>
                      </m:sSup>
                      <m:r>
                        <a:rPr lang="en-US" sz="1400" b="0" i="1" smtClean="0">
                          <a:latin typeface="Cambria Math" panose="02040503050406030204" pitchFamily="18" charset="0"/>
                        </a:rPr>
                        <m:t>+</m:t>
                      </m:r>
                      <m:r>
                        <a:rPr lang="en-US" sz="1400" b="0" i="1" smtClean="0">
                          <a:latin typeface="Cambria Math" panose="02040503050406030204" pitchFamily="18" charset="0"/>
                        </a:rPr>
                        <m:t>𝑐</m:t>
                      </m:r>
                    </m:oMath>
                  </m:oMathPara>
                </a14:m>
                <a:endParaRPr lang="en-GB" sz="1400" dirty="0"/>
              </a:p>
            </p:txBody>
          </p:sp>
        </mc:Choice>
        <mc:Fallback xmlns="">
          <p:sp>
            <p:nvSpPr>
              <p:cNvPr id="71" name="テキスト ボックス 70">
                <a:extLst>
                  <a:ext uri="{FF2B5EF4-FFF2-40B4-BE49-F238E27FC236}">
                    <a16:creationId xmlns:a16="http://schemas.microsoft.com/office/drawing/2014/main" id="{1186CBDB-F99A-4265-841E-6C9D40202F26}"/>
                  </a:ext>
                </a:extLst>
              </p:cNvPr>
              <p:cNvSpPr txBox="1">
                <a:spLocks noRot="1" noChangeAspect="1" noMove="1" noResize="1" noEditPoints="1" noAdjustHandles="1" noChangeArrowheads="1" noChangeShapeType="1" noTextEdit="1"/>
              </p:cNvSpPr>
              <p:nvPr/>
            </p:nvSpPr>
            <p:spPr>
              <a:xfrm>
                <a:off x="5218916" y="4987963"/>
                <a:ext cx="2516907" cy="215444"/>
              </a:xfrm>
              <a:prstGeom prst="rect">
                <a:avLst/>
              </a:prstGeom>
              <a:blipFill>
                <a:blip r:embed="rId12"/>
                <a:stretch>
                  <a:fillRect r="-242" b="-8333"/>
                </a:stretch>
              </a:blipFill>
            </p:spPr>
            <p:txBody>
              <a:bodyPr/>
              <a:lstStyle/>
              <a:p>
                <a:r>
                  <a:rPr lang="en-GB">
                    <a:noFill/>
                  </a:rPr>
                  <a:t> </a:t>
                </a:r>
              </a:p>
            </p:txBody>
          </p:sp>
        </mc:Fallback>
      </mc:AlternateContent>
      <p:sp>
        <p:nvSpPr>
          <p:cNvPr id="72" name="円弧 71">
            <a:extLst>
              <a:ext uri="{FF2B5EF4-FFF2-40B4-BE49-F238E27FC236}">
                <a16:creationId xmlns:a16="http://schemas.microsoft.com/office/drawing/2014/main" id="{DA5E7CEB-7D74-499D-8E7E-B49F4FF30386}"/>
              </a:ext>
            </a:extLst>
          </p:cNvPr>
          <p:cNvSpPr/>
          <p:nvPr/>
        </p:nvSpPr>
        <p:spPr>
          <a:xfrm>
            <a:off x="7774377" y="4547402"/>
            <a:ext cx="294472" cy="535122"/>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3" name="テキスト ボックス 72">
            <a:extLst>
              <a:ext uri="{FF2B5EF4-FFF2-40B4-BE49-F238E27FC236}">
                <a16:creationId xmlns:a16="http://schemas.microsoft.com/office/drawing/2014/main" id="{631B7A61-6B49-493A-ABA8-615036426FC6}"/>
              </a:ext>
            </a:extLst>
          </p:cNvPr>
          <p:cNvSpPr txBox="1"/>
          <p:nvPr/>
        </p:nvSpPr>
        <p:spPr>
          <a:xfrm>
            <a:off x="8073639" y="4673475"/>
            <a:ext cx="889291" cy="276999"/>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Integrate</a:t>
            </a:r>
            <a:endParaRPr lang="en-GB" sz="12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74" name="テキスト ボックス 73">
                <a:extLst>
                  <a:ext uri="{FF2B5EF4-FFF2-40B4-BE49-F238E27FC236}">
                    <a16:creationId xmlns:a16="http://schemas.microsoft.com/office/drawing/2014/main" id="{02A60184-FB92-4280-BB52-5864EEAD0832}"/>
                  </a:ext>
                </a:extLst>
              </p:cNvPr>
              <p:cNvSpPr txBox="1"/>
              <p:nvPr/>
            </p:nvSpPr>
            <p:spPr>
              <a:xfrm>
                <a:off x="6041273" y="5421021"/>
                <a:ext cx="2343527" cy="39934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𝑥</m:t>
                      </m:r>
                      <m:r>
                        <a:rPr lang="en-US" sz="1400" b="0" i="1" smtClean="0">
                          <a:latin typeface="Cambria Math" panose="02040503050406030204" pitchFamily="18" charset="0"/>
                        </a:rPr>
                        <m:t>=40(100+</m:t>
                      </m:r>
                      <m:r>
                        <a:rPr lang="en-US" sz="1400" b="0" i="1" smtClean="0">
                          <a:latin typeface="Cambria Math" panose="02040503050406030204" pitchFamily="18" charset="0"/>
                        </a:rPr>
                        <m:t>𝑡</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𝑐</m:t>
                          </m:r>
                        </m:num>
                        <m:den>
                          <m:sSup>
                            <m:sSupPr>
                              <m:ctrlPr>
                                <a:rPr lang="en-US" sz="1400" i="1">
                                  <a:latin typeface="Cambria Math" panose="02040503050406030204" pitchFamily="18" charset="0"/>
                                </a:rPr>
                              </m:ctrlPr>
                            </m:sSupPr>
                            <m:e>
                              <m:d>
                                <m:dPr>
                                  <m:ctrlPr>
                                    <a:rPr lang="en-US" sz="1400" i="1">
                                      <a:latin typeface="Cambria Math" panose="02040503050406030204" pitchFamily="18" charset="0"/>
                                    </a:rPr>
                                  </m:ctrlPr>
                                </m:dPr>
                                <m:e>
                                  <m:r>
                                    <a:rPr lang="en-US" sz="1400" i="1">
                                      <a:latin typeface="Cambria Math" panose="02040503050406030204" pitchFamily="18" charset="0"/>
                                    </a:rPr>
                                    <m:t>100+</m:t>
                                  </m:r>
                                  <m:r>
                                    <a:rPr lang="en-US" sz="1400" i="1">
                                      <a:latin typeface="Cambria Math" panose="02040503050406030204" pitchFamily="18" charset="0"/>
                                    </a:rPr>
                                    <m:t>𝑡</m:t>
                                  </m:r>
                                </m:e>
                              </m:d>
                            </m:e>
                            <m:sup>
                              <m:r>
                                <a:rPr lang="en-US" sz="1400" i="1">
                                  <a:latin typeface="Cambria Math" panose="02040503050406030204" pitchFamily="18" charset="0"/>
                                </a:rPr>
                                <m:t>3</m:t>
                              </m:r>
                            </m:sup>
                          </m:sSup>
                        </m:den>
                      </m:f>
                    </m:oMath>
                  </m:oMathPara>
                </a14:m>
                <a:endParaRPr lang="en-GB" sz="1400" dirty="0"/>
              </a:p>
            </p:txBody>
          </p:sp>
        </mc:Choice>
        <mc:Fallback xmlns="">
          <p:sp>
            <p:nvSpPr>
              <p:cNvPr id="74" name="テキスト ボックス 73">
                <a:extLst>
                  <a:ext uri="{FF2B5EF4-FFF2-40B4-BE49-F238E27FC236}">
                    <a16:creationId xmlns:a16="http://schemas.microsoft.com/office/drawing/2014/main" id="{02A60184-FB92-4280-BB52-5864EEAD0832}"/>
                  </a:ext>
                </a:extLst>
              </p:cNvPr>
              <p:cNvSpPr txBox="1">
                <a:spLocks noRot="1" noChangeAspect="1" noMove="1" noResize="1" noEditPoints="1" noAdjustHandles="1" noChangeArrowheads="1" noChangeShapeType="1" noTextEdit="1"/>
              </p:cNvSpPr>
              <p:nvPr/>
            </p:nvSpPr>
            <p:spPr>
              <a:xfrm>
                <a:off x="6041273" y="5421021"/>
                <a:ext cx="2343527" cy="399340"/>
              </a:xfrm>
              <a:prstGeom prst="rect">
                <a:avLst/>
              </a:prstGeom>
              <a:blipFill>
                <a:blip r:embed="rId13"/>
                <a:stretch>
                  <a:fillRect l="-521" r="-260" b="-6061"/>
                </a:stretch>
              </a:blipFill>
            </p:spPr>
            <p:txBody>
              <a:bodyPr/>
              <a:lstStyle/>
              <a:p>
                <a:r>
                  <a:rPr lang="en-GB">
                    <a:noFill/>
                  </a:rPr>
                  <a:t> </a:t>
                </a:r>
              </a:p>
            </p:txBody>
          </p:sp>
        </mc:Fallback>
      </mc:AlternateContent>
      <p:sp>
        <p:nvSpPr>
          <p:cNvPr id="75" name="円弧 74">
            <a:extLst>
              <a:ext uri="{FF2B5EF4-FFF2-40B4-BE49-F238E27FC236}">
                <a16:creationId xmlns:a16="http://schemas.microsoft.com/office/drawing/2014/main" id="{D0AFAF1D-F538-4FD3-A20D-1153C5E9DAAC}"/>
              </a:ext>
            </a:extLst>
          </p:cNvPr>
          <p:cNvSpPr/>
          <p:nvPr/>
        </p:nvSpPr>
        <p:spPr>
          <a:xfrm>
            <a:off x="8234596" y="5061940"/>
            <a:ext cx="294472" cy="535122"/>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76" name="テキスト ボックス 75">
                <a:extLst>
                  <a:ext uri="{FF2B5EF4-FFF2-40B4-BE49-F238E27FC236}">
                    <a16:creationId xmlns:a16="http://schemas.microsoft.com/office/drawing/2014/main" id="{AEFD58BC-5EB4-415F-8EA0-0DC07039FC06}"/>
                  </a:ext>
                </a:extLst>
              </p:cNvPr>
              <p:cNvSpPr txBox="1"/>
              <p:nvPr/>
            </p:nvSpPr>
            <p:spPr>
              <a:xfrm>
                <a:off x="8526316" y="5008454"/>
                <a:ext cx="635794" cy="577081"/>
              </a:xfrm>
              <a:prstGeom prst="rect">
                <a:avLst/>
              </a:prstGeom>
              <a:noFill/>
            </p:spPr>
            <p:txBody>
              <a:bodyPr wrap="square" rtlCol="0">
                <a:spAutoFit/>
              </a:bodyPr>
              <a:lstStyle/>
              <a:p>
                <a:pPr algn="ctr"/>
                <a:r>
                  <a:rPr lang="en-US" sz="1050" dirty="0">
                    <a:solidFill>
                      <a:srgbClr val="FF0000"/>
                    </a:solidFill>
                    <a:latin typeface="Comic Sans MS" panose="030F0702030302020204" pitchFamily="66" charset="0"/>
                  </a:rPr>
                  <a:t>Divide by</a:t>
                </a:r>
                <a14:m>
                  <m:oMath xmlns:m="http://schemas.openxmlformats.org/officeDocument/2006/math">
                    <m:sSup>
                      <m:sSupPr>
                        <m:ctrlPr>
                          <a:rPr lang="en-US" sz="1050" i="1" smtClean="0">
                            <a:solidFill>
                              <a:srgbClr val="FF0000"/>
                            </a:solidFill>
                            <a:latin typeface="Cambria Math" panose="02040503050406030204" pitchFamily="18" charset="0"/>
                          </a:rPr>
                        </m:ctrlPr>
                      </m:sSupPr>
                      <m:e>
                        <m:r>
                          <a:rPr lang="en-US" sz="1050" b="0" i="1" smtClean="0">
                            <a:solidFill>
                              <a:srgbClr val="FF0000"/>
                            </a:solidFill>
                            <a:latin typeface="Cambria Math" panose="02040503050406030204" pitchFamily="18" charset="0"/>
                          </a:rPr>
                          <m:t>(100+</m:t>
                        </m:r>
                        <m:r>
                          <a:rPr lang="en-US" sz="1050" b="0" i="1" smtClean="0">
                            <a:solidFill>
                              <a:srgbClr val="FF0000"/>
                            </a:solidFill>
                            <a:latin typeface="Cambria Math" panose="02040503050406030204" pitchFamily="18" charset="0"/>
                          </a:rPr>
                          <m:t>𝑡</m:t>
                        </m:r>
                        <m:r>
                          <a:rPr lang="en-US" sz="1050" b="0" i="1" smtClean="0">
                            <a:solidFill>
                              <a:srgbClr val="FF0000"/>
                            </a:solidFill>
                            <a:latin typeface="Cambria Math" panose="02040503050406030204" pitchFamily="18" charset="0"/>
                          </a:rPr>
                          <m:t>)</m:t>
                        </m:r>
                      </m:e>
                      <m:sup>
                        <m:r>
                          <a:rPr lang="en-US" sz="1050" b="0" i="1" smtClean="0">
                            <a:solidFill>
                              <a:srgbClr val="FF0000"/>
                            </a:solidFill>
                            <a:latin typeface="Cambria Math" panose="02040503050406030204" pitchFamily="18" charset="0"/>
                          </a:rPr>
                          <m:t>3</m:t>
                        </m:r>
                      </m:sup>
                    </m:sSup>
                  </m:oMath>
                </a14:m>
                <a:endParaRPr lang="en-GB" sz="1050" dirty="0">
                  <a:solidFill>
                    <a:srgbClr val="FF0000"/>
                  </a:solidFill>
                  <a:latin typeface="Comic Sans MS" panose="030F0702030302020204" pitchFamily="66" charset="0"/>
                </a:endParaRPr>
              </a:p>
            </p:txBody>
          </p:sp>
        </mc:Choice>
        <mc:Fallback xmlns="">
          <p:sp>
            <p:nvSpPr>
              <p:cNvPr id="76" name="テキスト ボックス 75">
                <a:extLst>
                  <a:ext uri="{FF2B5EF4-FFF2-40B4-BE49-F238E27FC236}">
                    <a16:creationId xmlns:a16="http://schemas.microsoft.com/office/drawing/2014/main" id="{AEFD58BC-5EB4-415F-8EA0-0DC07039FC06}"/>
                  </a:ext>
                </a:extLst>
              </p:cNvPr>
              <p:cNvSpPr txBox="1">
                <a:spLocks noRot="1" noChangeAspect="1" noMove="1" noResize="1" noEditPoints="1" noAdjustHandles="1" noChangeArrowheads="1" noChangeShapeType="1" noTextEdit="1"/>
              </p:cNvSpPr>
              <p:nvPr/>
            </p:nvSpPr>
            <p:spPr>
              <a:xfrm>
                <a:off x="8526316" y="5008454"/>
                <a:ext cx="635794" cy="577081"/>
              </a:xfrm>
              <a:prstGeom prst="rect">
                <a:avLst/>
              </a:prstGeom>
              <a:blipFill>
                <a:blip r:embed="rId14"/>
                <a:stretch>
                  <a:fillRect l="-8654" r="-1923" b="-212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7" name="テキスト ボックス 76">
                <a:extLst>
                  <a:ext uri="{FF2B5EF4-FFF2-40B4-BE49-F238E27FC236}">
                    <a16:creationId xmlns:a16="http://schemas.microsoft.com/office/drawing/2014/main" id="{74F48793-B919-4216-8F86-85A3D838478C}"/>
                  </a:ext>
                </a:extLst>
              </p:cNvPr>
              <p:cNvSpPr txBox="1"/>
              <p:nvPr/>
            </p:nvSpPr>
            <p:spPr>
              <a:xfrm>
                <a:off x="4785721" y="6029986"/>
                <a:ext cx="3869391" cy="338554"/>
              </a:xfrm>
              <a:prstGeom prst="rect">
                <a:avLst/>
              </a:prstGeom>
              <a:noFill/>
            </p:spPr>
            <p:txBody>
              <a:bodyPr wrap="square" rtlCol="0">
                <a:spAutoFit/>
              </a:bodyPr>
              <a:lstStyle/>
              <a:p>
                <a:pPr algn="ctr"/>
                <a:r>
                  <a:rPr lang="en-US" sz="1600" dirty="0">
                    <a:solidFill>
                      <a:srgbClr val="FF0000"/>
                    </a:solidFill>
                    <a:latin typeface="Comic Sans MS" panose="030F0702030302020204" pitchFamily="66" charset="0"/>
                  </a:rPr>
                  <a:t>Now we need to find the value of </a:t>
                </a:r>
                <a14:m>
                  <m:oMath xmlns:m="http://schemas.openxmlformats.org/officeDocument/2006/math">
                    <m:r>
                      <a:rPr lang="en-US" sz="1600" i="1" dirty="0" smtClean="0">
                        <a:solidFill>
                          <a:srgbClr val="FF0000"/>
                        </a:solidFill>
                        <a:latin typeface="Cambria Math" panose="02040503050406030204" pitchFamily="18" charset="0"/>
                      </a:rPr>
                      <m:t>𝑐</m:t>
                    </m:r>
                  </m:oMath>
                </a14:m>
                <a:r>
                  <a:rPr lang="en-US" sz="1600" dirty="0">
                    <a:solidFill>
                      <a:srgbClr val="FF0000"/>
                    </a:solidFill>
                    <a:latin typeface="Comic Sans MS" panose="030F0702030302020204" pitchFamily="66" charset="0"/>
                  </a:rPr>
                  <a:t>…</a:t>
                </a:r>
                <a:endParaRPr lang="en-GB" sz="1600" dirty="0">
                  <a:solidFill>
                    <a:srgbClr val="FF0000"/>
                  </a:solidFill>
                  <a:latin typeface="Comic Sans MS" panose="030F0702030302020204" pitchFamily="66" charset="0"/>
                </a:endParaRPr>
              </a:p>
            </p:txBody>
          </p:sp>
        </mc:Choice>
        <mc:Fallback xmlns="">
          <p:sp>
            <p:nvSpPr>
              <p:cNvPr id="77" name="テキスト ボックス 76">
                <a:extLst>
                  <a:ext uri="{FF2B5EF4-FFF2-40B4-BE49-F238E27FC236}">
                    <a16:creationId xmlns:a16="http://schemas.microsoft.com/office/drawing/2014/main" id="{74F48793-B919-4216-8F86-85A3D838478C}"/>
                  </a:ext>
                </a:extLst>
              </p:cNvPr>
              <p:cNvSpPr txBox="1">
                <a:spLocks noRot="1" noChangeAspect="1" noMove="1" noResize="1" noEditPoints="1" noAdjustHandles="1" noChangeArrowheads="1" noChangeShapeType="1" noTextEdit="1"/>
              </p:cNvSpPr>
              <p:nvPr/>
            </p:nvSpPr>
            <p:spPr>
              <a:xfrm>
                <a:off x="4785721" y="6029986"/>
                <a:ext cx="3869391" cy="338554"/>
              </a:xfrm>
              <a:prstGeom prst="rect">
                <a:avLst/>
              </a:prstGeom>
              <a:blipFill>
                <a:blip r:embed="rId15"/>
                <a:stretch>
                  <a:fillRect t="-3571" b="-23214"/>
                </a:stretch>
              </a:blipFill>
            </p:spPr>
            <p:txBody>
              <a:bodyPr/>
              <a:lstStyle/>
              <a:p>
                <a:r>
                  <a:rPr lang="en-GB">
                    <a:noFill/>
                  </a:rPr>
                  <a:t> </a:t>
                </a:r>
              </a:p>
            </p:txBody>
          </p:sp>
        </mc:Fallback>
      </mc:AlternateContent>
    </p:spTree>
    <p:extLst>
      <p:ext uri="{BB962C8B-B14F-4D97-AF65-F5344CB8AC3E}">
        <p14:creationId xmlns:p14="http://schemas.microsoft.com/office/powerpoint/2010/main" val="2142761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blinds(horizontal)">
                                      <p:cBhvr>
                                        <p:cTn id="7" dur="500"/>
                                        <p:tgtEl>
                                          <p:spTgt spid="5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4"/>
                                        </p:tgtEl>
                                        <p:attrNameLst>
                                          <p:attrName>style.visibility</p:attrName>
                                        </p:attrNameLst>
                                      </p:cBhvr>
                                      <p:to>
                                        <p:strVal val="visible"/>
                                      </p:to>
                                    </p:set>
                                    <p:animEffect transition="in" filter="blinds(horizontal)">
                                      <p:cBhvr>
                                        <p:cTn id="12" dur="500"/>
                                        <p:tgtEl>
                                          <p:spTgt spid="5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blinds(horizontal)">
                                      <p:cBhvr>
                                        <p:cTn id="17" dur="500"/>
                                        <p:tgtEl>
                                          <p:spTgt spid="5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6"/>
                                        </p:tgtEl>
                                        <p:attrNameLst>
                                          <p:attrName>style.visibility</p:attrName>
                                        </p:attrNameLst>
                                      </p:cBhvr>
                                      <p:to>
                                        <p:strVal val="visible"/>
                                      </p:to>
                                    </p:set>
                                    <p:animEffect transition="in" filter="blinds(horizontal)">
                                      <p:cBhvr>
                                        <p:cTn id="22" dur="500"/>
                                        <p:tgtEl>
                                          <p:spTgt spid="6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7"/>
                                        </p:tgtEl>
                                        <p:attrNameLst>
                                          <p:attrName>style.visibility</p:attrName>
                                        </p:attrNameLst>
                                      </p:cBhvr>
                                      <p:to>
                                        <p:strVal val="visible"/>
                                      </p:to>
                                    </p:set>
                                    <p:animEffect transition="in" filter="blinds(horizontal)">
                                      <p:cBhvr>
                                        <p:cTn id="27" dur="500"/>
                                        <p:tgtEl>
                                          <p:spTgt spid="6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5"/>
                                        </p:tgtEl>
                                        <p:attrNameLst>
                                          <p:attrName>style.visibility</p:attrName>
                                        </p:attrNameLst>
                                      </p:cBhvr>
                                      <p:to>
                                        <p:strVal val="visible"/>
                                      </p:to>
                                    </p:set>
                                    <p:animEffect transition="in" filter="blinds(horizontal)">
                                      <p:cBhvr>
                                        <p:cTn id="32" dur="500"/>
                                        <p:tgtEl>
                                          <p:spTgt spid="6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0"/>
                                        </p:tgtEl>
                                        <p:attrNameLst>
                                          <p:attrName>style.visibility</p:attrName>
                                        </p:attrNameLst>
                                      </p:cBhvr>
                                      <p:to>
                                        <p:strVal val="visible"/>
                                      </p:to>
                                    </p:set>
                                    <p:animEffect transition="in" filter="blinds(horizontal)">
                                      <p:cBhvr>
                                        <p:cTn id="37" dur="500"/>
                                        <p:tgtEl>
                                          <p:spTgt spid="7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69"/>
                                        </p:tgtEl>
                                        <p:attrNameLst>
                                          <p:attrName>style.visibility</p:attrName>
                                        </p:attrNameLst>
                                      </p:cBhvr>
                                      <p:to>
                                        <p:strVal val="visible"/>
                                      </p:to>
                                    </p:set>
                                    <p:animEffect transition="in" filter="blinds(horizontal)">
                                      <p:cBhvr>
                                        <p:cTn id="42" dur="500"/>
                                        <p:tgtEl>
                                          <p:spTgt spid="6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68"/>
                                        </p:tgtEl>
                                        <p:attrNameLst>
                                          <p:attrName>style.visibility</p:attrName>
                                        </p:attrNameLst>
                                      </p:cBhvr>
                                      <p:to>
                                        <p:strVal val="visible"/>
                                      </p:to>
                                    </p:set>
                                    <p:animEffect transition="in" filter="blinds(horizontal)">
                                      <p:cBhvr>
                                        <p:cTn id="47" dur="500"/>
                                        <p:tgtEl>
                                          <p:spTgt spid="68"/>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72"/>
                                        </p:tgtEl>
                                        <p:attrNameLst>
                                          <p:attrName>style.visibility</p:attrName>
                                        </p:attrNameLst>
                                      </p:cBhvr>
                                      <p:to>
                                        <p:strVal val="visible"/>
                                      </p:to>
                                    </p:set>
                                    <p:animEffect transition="in" filter="blinds(horizontal)">
                                      <p:cBhvr>
                                        <p:cTn id="52" dur="500"/>
                                        <p:tgtEl>
                                          <p:spTgt spid="72"/>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73"/>
                                        </p:tgtEl>
                                        <p:attrNameLst>
                                          <p:attrName>style.visibility</p:attrName>
                                        </p:attrNameLst>
                                      </p:cBhvr>
                                      <p:to>
                                        <p:strVal val="visible"/>
                                      </p:to>
                                    </p:set>
                                    <p:animEffect transition="in" filter="blinds(horizontal)">
                                      <p:cBhvr>
                                        <p:cTn id="57" dur="500"/>
                                        <p:tgtEl>
                                          <p:spTgt spid="73"/>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71"/>
                                        </p:tgtEl>
                                        <p:attrNameLst>
                                          <p:attrName>style.visibility</p:attrName>
                                        </p:attrNameLst>
                                      </p:cBhvr>
                                      <p:to>
                                        <p:strVal val="visible"/>
                                      </p:to>
                                    </p:set>
                                    <p:animEffect transition="in" filter="blinds(horizontal)">
                                      <p:cBhvr>
                                        <p:cTn id="62" dur="500"/>
                                        <p:tgtEl>
                                          <p:spTgt spid="71"/>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75"/>
                                        </p:tgtEl>
                                        <p:attrNameLst>
                                          <p:attrName>style.visibility</p:attrName>
                                        </p:attrNameLst>
                                      </p:cBhvr>
                                      <p:to>
                                        <p:strVal val="visible"/>
                                      </p:to>
                                    </p:set>
                                    <p:animEffect transition="in" filter="blinds(horizontal)">
                                      <p:cBhvr>
                                        <p:cTn id="67" dur="500"/>
                                        <p:tgtEl>
                                          <p:spTgt spid="75"/>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76"/>
                                        </p:tgtEl>
                                        <p:attrNameLst>
                                          <p:attrName>style.visibility</p:attrName>
                                        </p:attrNameLst>
                                      </p:cBhvr>
                                      <p:to>
                                        <p:strVal val="visible"/>
                                      </p:to>
                                    </p:set>
                                    <p:animEffect transition="in" filter="blinds(horizontal)">
                                      <p:cBhvr>
                                        <p:cTn id="72" dur="500"/>
                                        <p:tgtEl>
                                          <p:spTgt spid="76"/>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74"/>
                                        </p:tgtEl>
                                        <p:attrNameLst>
                                          <p:attrName>style.visibility</p:attrName>
                                        </p:attrNameLst>
                                      </p:cBhvr>
                                      <p:to>
                                        <p:strVal val="visible"/>
                                      </p:to>
                                    </p:set>
                                    <p:animEffect transition="in" filter="blinds(horizontal)">
                                      <p:cBhvr>
                                        <p:cTn id="77" dur="500"/>
                                        <p:tgtEl>
                                          <p:spTgt spid="74"/>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77"/>
                                        </p:tgtEl>
                                        <p:attrNameLst>
                                          <p:attrName>style.visibility</p:attrName>
                                        </p:attrNameLst>
                                      </p:cBhvr>
                                      <p:to>
                                        <p:strVal val="visible"/>
                                      </p:to>
                                    </p:set>
                                    <p:animEffect transition="in" filter="blinds(horizontal)">
                                      <p:cBhvr>
                                        <p:cTn id="82"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4" grpId="0"/>
      <p:bldP spid="55" grpId="0"/>
      <p:bldP spid="65" grpId="0"/>
      <p:bldP spid="66" grpId="0" animBg="1"/>
      <p:bldP spid="67" grpId="0"/>
      <p:bldP spid="68" grpId="0"/>
      <p:bldP spid="69" grpId="0"/>
      <p:bldP spid="70" grpId="0" animBg="1"/>
      <p:bldP spid="71" grpId="0"/>
      <p:bldP spid="72" grpId="0" animBg="1"/>
      <p:bldP spid="73" grpId="0"/>
      <p:bldP spid="74" grpId="0"/>
      <p:bldP spid="75" grpId="0" animBg="1"/>
      <p:bldP spid="76" grpId="0"/>
      <p:bldP spid="7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431" y="1600199"/>
            <a:ext cx="3373515" cy="4889377"/>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A storage tank initially contains 1000 </a:t>
            </a:r>
            <a:r>
              <a:rPr lang="en-US" sz="1200" dirty="0" err="1">
                <a:latin typeface="Comic Sans MS" pitchFamily="66" charset="0"/>
              </a:rPr>
              <a:t>litres</a:t>
            </a:r>
            <a:r>
              <a:rPr lang="en-US" sz="1200" dirty="0">
                <a:latin typeface="Comic Sans MS" pitchFamily="66" charset="0"/>
              </a:rPr>
              <a:t> of pure water. Liquid is removed from the tank at a constant rate of 30 </a:t>
            </a:r>
            <a:r>
              <a:rPr lang="en-US" sz="1200" dirty="0" err="1">
                <a:latin typeface="Comic Sans MS" pitchFamily="66" charset="0"/>
              </a:rPr>
              <a:t>litres</a:t>
            </a:r>
            <a:r>
              <a:rPr lang="en-US" sz="1200" dirty="0">
                <a:latin typeface="Comic Sans MS" pitchFamily="66" charset="0"/>
              </a:rPr>
              <a:t> per hour and a chemical solution is added at a constant rate of 40 </a:t>
            </a:r>
            <a:r>
              <a:rPr lang="en-US" sz="1200" dirty="0" err="1">
                <a:latin typeface="Comic Sans MS" pitchFamily="66" charset="0"/>
              </a:rPr>
              <a:t>litres</a:t>
            </a:r>
            <a:r>
              <a:rPr lang="en-US" sz="1200" dirty="0">
                <a:latin typeface="Comic Sans MS" pitchFamily="66" charset="0"/>
              </a:rPr>
              <a:t> per hour. The chemical solution contains 4 grams of copper sulphate per </a:t>
            </a:r>
            <a:r>
              <a:rPr lang="en-US" sz="1200" dirty="0" err="1">
                <a:latin typeface="Comic Sans MS" pitchFamily="66" charset="0"/>
              </a:rPr>
              <a:t>litre</a:t>
            </a:r>
            <a:r>
              <a:rPr lang="en-US" sz="1200" dirty="0">
                <a:latin typeface="Comic Sans MS" pitchFamily="66" charset="0"/>
              </a:rPr>
              <a:t> of water.</a:t>
            </a:r>
          </a:p>
          <a:p>
            <a:pPr marL="0" indent="0" algn="ctr">
              <a:buNone/>
            </a:pP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Hence, find the number of grams of copper sulphate in the tank after 6 hours.</a:t>
            </a:r>
          </a:p>
          <a:p>
            <a:pPr marL="0" indent="0" algn="ctr">
              <a:buNone/>
            </a:pPr>
            <a:endParaRPr lang="en-US" sz="1200" dirty="0">
              <a:latin typeface="Comic Sans MS" pitchFamily="66" charset="0"/>
            </a:endParaRPr>
          </a:p>
          <a:p>
            <a:pPr marL="0" indent="0" algn="ctr">
              <a:buNone/>
            </a:pPr>
            <a:r>
              <a:rPr lang="en-US" sz="1200" dirty="0">
                <a:latin typeface="Comic Sans MS" pitchFamily="66" charset="0"/>
                <a:sym typeface="Wingdings" panose="05000000000000000000" pitchFamily="2" charset="2"/>
              </a:rPr>
              <a:t> When you have the variables mixed up like above, you will often need to use an integrating factor to create the product rule pattern (as in the previous question)</a:t>
            </a: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endParaRPr lang="en-US" sz="1400" dirty="0">
              <a:latin typeface="Comic Sans MS" pitchFamily="66" charset="0"/>
            </a:endParaRPr>
          </a:p>
        </p:txBody>
      </p:sp>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5E928F33-4A0A-449C-8303-7A349D8B1DCA}"/>
                  </a:ext>
                </a:extLst>
              </p:cNvPr>
              <p:cNvSpPr txBox="1"/>
              <p:nvPr/>
            </p:nvSpPr>
            <p:spPr>
              <a:xfrm>
                <a:off x="878889" y="4070411"/>
                <a:ext cx="2085827"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r>
                        <a:rPr lang="en-US" sz="1400" b="0" i="1" smtClean="0">
                          <a:latin typeface="Cambria Math" panose="02040503050406030204" pitchFamily="18" charset="0"/>
                        </a:rPr>
                        <m:t>, </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GB" sz="1400" dirty="0"/>
              </a:p>
            </p:txBody>
          </p:sp>
        </mc:Choice>
        <mc:Fallback xmlns="">
          <p:sp>
            <p:nvSpPr>
              <p:cNvPr id="2" name="テキスト ボックス 1">
                <a:extLst>
                  <a:ext uri="{FF2B5EF4-FFF2-40B4-BE49-F238E27FC236}">
                    <a16:creationId xmlns:a16="http://schemas.microsoft.com/office/drawing/2014/main" id="{5E928F33-4A0A-449C-8303-7A349D8B1DCA}"/>
                  </a:ext>
                </a:extLst>
              </p:cNvPr>
              <p:cNvSpPr txBox="1">
                <a:spLocks noRot="1" noChangeAspect="1" noMove="1" noResize="1" noEditPoints="1" noAdjustHandles="1" noChangeArrowheads="1" noChangeShapeType="1" noTextEdit="1"/>
              </p:cNvSpPr>
              <p:nvPr/>
            </p:nvSpPr>
            <p:spPr>
              <a:xfrm>
                <a:off x="878889" y="4070411"/>
                <a:ext cx="2085827" cy="412613"/>
              </a:xfrm>
              <a:prstGeom prst="rect">
                <a:avLst/>
              </a:prstGeom>
              <a:blipFill>
                <a:blip r:embed="rId2"/>
                <a:stretch>
                  <a:fillRect l="-1462" t="-1493" r="-1462" b="-134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4" name="テキスト ボックス 73">
                <a:extLst>
                  <a:ext uri="{FF2B5EF4-FFF2-40B4-BE49-F238E27FC236}">
                    <a16:creationId xmlns:a16="http://schemas.microsoft.com/office/drawing/2014/main" id="{02A60184-FB92-4280-BB52-5864EEAD0832}"/>
                  </a:ext>
                </a:extLst>
              </p:cNvPr>
              <p:cNvSpPr txBox="1"/>
              <p:nvPr/>
            </p:nvSpPr>
            <p:spPr>
              <a:xfrm>
                <a:off x="4579182" y="1563892"/>
                <a:ext cx="2343527" cy="39934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𝑥</m:t>
                      </m:r>
                      <m:r>
                        <a:rPr lang="en-US" sz="1400" b="0" i="1" smtClean="0">
                          <a:latin typeface="Cambria Math" panose="02040503050406030204" pitchFamily="18" charset="0"/>
                        </a:rPr>
                        <m:t>=40(100+</m:t>
                      </m:r>
                      <m:r>
                        <a:rPr lang="en-US" sz="1400" b="0" i="1" smtClean="0">
                          <a:latin typeface="Cambria Math" panose="02040503050406030204" pitchFamily="18" charset="0"/>
                        </a:rPr>
                        <m:t>𝑡</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𝑐</m:t>
                          </m:r>
                        </m:num>
                        <m:den>
                          <m:sSup>
                            <m:sSupPr>
                              <m:ctrlPr>
                                <a:rPr lang="en-US" sz="1400" i="1">
                                  <a:latin typeface="Cambria Math" panose="02040503050406030204" pitchFamily="18" charset="0"/>
                                </a:rPr>
                              </m:ctrlPr>
                            </m:sSupPr>
                            <m:e>
                              <m:d>
                                <m:dPr>
                                  <m:ctrlPr>
                                    <a:rPr lang="en-US" sz="1400" i="1">
                                      <a:latin typeface="Cambria Math" panose="02040503050406030204" pitchFamily="18" charset="0"/>
                                    </a:rPr>
                                  </m:ctrlPr>
                                </m:dPr>
                                <m:e>
                                  <m:r>
                                    <a:rPr lang="en-US" sz="1400" i="1">
                                      <a:latin typeface="Cambria Math" panose="02040503050406030204" pitchFamily="18" charset="0"/>
                                    </a:rPr>
                                    <m:t>100+</m:t>
                                  </m:r>
                                  <m:r>
                                    <a:rPr lang="en-US" sz="1400" i="1">
                                      <a:latin typeface="Cambria Math" panose="02040503050406030204" pitchFamily="18" charset="0"/>
                                    </a:rPr>
                                    <m:t>𝑡</m:t>
                                  </m:r>
                                </m:e>
                              </m:d>
                            </m:e>
                            <m:sup>
                              <m:r>
                                <a:rPr lang="en-US" sz="1400" i="1">
                                  <a:latin typeface="Cambria Math" panose="02040503050406030204" pitchFamily="18" charset="0"/>
                                </a:rPr>
                                <m:t>3</m:t>
                              </m:r>
                            </m:sup>
                          </m:sSup>
                        </m:den>
                      </m:f>
                    </m:oMath>
                  </m:oMathPara>
                </a14:m>
                <a:endParaRPr lang="en-GB" sz="1400" dirty="0"/>
              </a:p>
            </p:txBody>
          </p:sp>
        </mc:Choice>
        <mc:Fallback xmlns="">
          <p:sp>
            <p:nvSpPr>
              <p:cNvPr id="74" name="テキスト ボックス 73">
                <a:extLst>
                  <a:ext uri="{FF2B5EF4-FFF2-40B4-BE49-F238E27FC236}">
                    <a16:creationId xmlns:a16="http://schemas.microsoft.com/office/drawing/2014/main" id="{02A60184-FB92-4280-BB52-5864EEAD0832}"/>
                  </a:ext>
                </a:extLst>
              </p:cNvPr>
              <p:cNvSpPr txBox="1">
                <a:spLocks noRot="1" noChangeAspect="1" noMove="1" noResize="1" noEditPoints="1" noAdjustHandles="1" noChangeArrowheads="1" noChangeShapeType="1" noTextEdit="1"/>
              </p:cNvSpPr>
              <p:nvPr/>
            </p:nvSpPr>
            <p:spPr>
              <a:xfrm>
                <a:off x="4579182" y="1563892"/>
                <a:ext cx="2343527" cy="399340"/>
              </a:xfrm>
              <a:prstGeom prst="rect">
                <a:avLst/>
              </a:prstGeom>
              <a:blipFill>
                <a:blip r:embed="rId3"/>
                <a:stretch>
                  <a:fillRect l="-519" b="-6154"/>
                </a:stretch>
              </a:blipFill>
            </p:spPr>
            <p:txBody>
              <a:bodyPr/>
              <a:lstStyle/>
              <a:p>
                <a:r>
                  <a:rPr lang="en-GB">
                    <a:noFill/>
                  </a:rPr>
                  <a:t> </a:t>
                </a:r>
              </a:p>
            </p:txBody>
          </p:sp>
        </mc:Fallback>
      </mc:AlternateContent>
      <p:sp>
        <p:nvSpPr>
          <p:cNvPr id="75" name="円弧 74">
            <a:extLst>
              <a:ext uri="{FF2B5EF4-FFF2-40B4-BE49-F238E27FC236}">
                <a16:creationId xmlns:a16="http://schemas.microsoft.com/office/drawing/2014/main" id="{D0AFAF1D-F538-4FD3-A20D-1153C5E9DAAC}"/>
              </a:ext>
            </a:extLst>
          </p:cNvPr>
          <p:cNvSpPr/>
          <p:nvPr/>
        </p:nvSpPr>
        <p:spPr>
          <a:xfrm>
            <a:off x="6863039" y="1748020"/>
            <a:ext cx="294472" cy="535122"/>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76" name="テキスト ボックス 75">
                <a:extLst>
                  <a:ext uri="{FF2B5EF4-FFF2-40B4-BE49-F238E27FC236}">
                    <a16:creationId xmlns:a16="http://schemas.microsoft.com/office/drawing/2014/main" id="{AEFD58BC-5EB4-415F-8EA0-0DC07039FC06}"/>
                  </a:ext>
                </a:extLst>
              </p:cNvPr>
              <p:cNvSpPr txBox="1"/>
              <p:nvPr/>
            </p:nvSpPr>
            <p:spPr>
              <a:xfrm>
                <a:off x="7128769" y="1670450"/>
                <a:ext cx="2015231" cy="646331"/>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At the start there is no copper sulphate in the tank </a:t>
                </a:r>
                <a:r>
                  <a:rPr lang="en-US" sz="1200" dirty="0" err="1">
                    <a:solidFill>
                      <a:srgbClr val="FF0000"/>
                    </a:solidFill>
                    <a:latin typeface="Comic Sans MS" panose="030F0702030302020204" pitchFamily="66" charset="0"/>
                  </a:rPr>
                  <a:t>ie</a:t>
                </a:r>
                <a:r>
                  <a:rPr lang="en-US" sz="1200" dirty="0">
                    <a:solidFill>
                      <a:srgbClr val="FF0000"/>
                    </a:solidFill>
                    <a:latin typeface="Comic Sans MS" panose="030F0702030302020204" pitchFamily="66" charset="0"/>
                  </a:rPr>
                  <a:t>) when </a:t>
                </a:r>
                <a14:m>
                  <m:oMath xmlns:m="http://schemas.openxmlformats.org/officeDocument/2006/math">
                    <m:r>
                      <a:rPr lang="en-US" sz="1200" b="0" i="1" smtClean="0">
                        <a:solidFill>
                          <a:srgbClr val="FF0000"/>
                        </a:solidFill>
                        <a:latin typeface="Cambria Math" panose="02040503050406030204" pitchFamily="18" charset="0"/>
                      </a:rPr>
                      <m:t>𝑡</m:t>
                    </m:r>
                    <m:r>
                      <a:rPr lang="en-US" sz="1200" b="0" i="1" smtClean="0">
                        <a:solidFill>
                          <a:srgbClr val="FF0000"/>
                        </a:solidFill>
                        <a:latin typeface="Cambria Math" panose="02040503050406030204" pitchFamily="18" charset="0"/>
                      </a:rPr>
                      <m:t>=0</m:t>
                    </m:r>
                  </m:oMath>
                </a14:m>
                <a:r>
                  <a:rPr lang="en-GB" sz="1200" dirty="0">
                    <a:solidFill>
                      <a:srgbClr val="FF0000"/>
                    </a:solidFill>
                    <a:latin typeface="Comic Sans MS" panose="030F0702030302020204" pitchFamily="66" charset="0"/>
                  </a:rPr>
                  <a:t>, </a:t>
                </a:r>
                <a14:m>
                  <m:oMath xmlns:m="http://schemas.openxmlformats.org/officeDocument/2006/math">
                    <m:r>
                      <a:rPr lang="en-US" sz="1200" b="0" i="1" smtClean="0">
                        <a:solidFill>
                          <a:srgbClr val="FF0000"/>
                        </a:solidFill>
                        <a:latin typeface="Cambria Math" panose="02040503050406030204" pitchFamily="18" charset="0"/>
                      </a:rPr>
                      <m:t>𝑥</m:t>
                    </m:r>
                    <m:r>
                      <a:rPr lang="en-US" sz="1200" b="0" i="1" smtClean="0">
                        <a:solidFill>
                          <a:srgbClr val="FF0000"/>
                        </a:solidFill>
                        <a:latin typeface="Cambria Math" panose="02040503050406030204" pitchFamily="18" charset="0"/>
                      </a:rPr>
                      <m:t>=0</m:t>
                    </m:r>
                  </m:oMath>
                </a14:m>
                <a:endParaRPr lang="en-GB" sz="1200" dirty="0">
                  <a:solidFill>
                    <a:srgbClr val="FF0000"/>
                  </a:solidFill>
                  <a:latin typeface="Comic Sans MS" panose="030F0702030302020204" pitchFamily="66" charset="0"/>
                </a:endParaRPr>
              </a:p>
            </p:txBody>
          </p:sp>
        </mc:Choice>
        <mc:Fallback xmlns="">
          <p:sp>
            <p:nvSpPr>
              <p:cNvPr id="76" name="テキスト ボックス 75">
                <a:extLst>
                  <a:ext uri="{FF2B5EF4-FFF2-40B4-BE49-F238E27FC236}">
                    <a16:creationId xmlns:a16="http://schemas.microsoft.com/office/drawing/2014/main" id="{AEFD58BC-5EB4-415F-8EA0-0DC07039FC06}"/>
                  </a:ext>
                </a:extLst>
              </p:cNvPr>
              <p:cNvSpPr txBox="1">
                <a:spLocks noRot="1" noChangeAspect="1" noMove="1" noResize="1" noEditPoints="1" noAdjustHandles="1" noChangeArrowheads="1" noChangeShapeType="1" noTextEdit="1"/>
              </p:cNvSpPr>
              <p:nvPr/>
            </p:nvSpPr>
            <p:spPr>
              <a:xfrm>
                <a:off x="7128769" y="1670450"/>
                <a:ext cx="2015231" cy="646331"/>
              </a:xfrm>
              <a:prstGeom prst="rect">
                <a:avLst/>
              </a:prstGeom>
              <a:blipFill>
                <a:blip r:embed="rId4"/>
                <a:stretch>
                  <a:fillRect b="-6604"/>
                </a:stretch>
              </a:blipFill>
            </p:spPr>
            <p:txBody>
              <a:bodyPr/>
              <a:lstStyle/>
              <a:p>
                <a:r>
                  <a:rPr lang="en-GB">
                    <a:noFill/>
                  </a:rPr>
                  <a:t> </a:t>
                </a:r>
              </a:p>
            </p:txBody>
          </p:sp>
        </mc:Fallback>
      </mc:AlternateContent>
      <p:sp>
        <p:nvSpPr>
          <p:cNvPr id="77" name="テキスト ボックス 76">
            <a:extLst>
              <a:ext uri="{FF2B5EF4-FFF2-40B4-BE49-F238E27FC236}">
                <a16:creationId xmlns:a16="http://schemas.microsoft.com/office/drawing/2014/main" id="{74F48793-B919-4216-8F86-85A3D838478C}"/>
              </a:ext>
            </a:extLst>
          </p:cNvPr>
          <p:cNvSpPr txBox="1"/>
          <p:nvPr/>
        </p:nvSpPr>
        <p:spPr>
          <a:xfrm>
            <a:off x="6658911" y="2514429"/>
            <a:ext cx="967008" cy="276999"/>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Calculate</a:t>
            </a:r>
            <a:endParaRPr lang="en-GB" sz="12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9" name="テキスト ボックス 28">
                <a:extLst>
                  <a:ext uri="{FF2B5EF4-FFF2-40B4-BE49-F238E27FC236}">
                    <a16:creationId xmlns:a16="http://schemas.microsoft.com/office/drawing/2014/main" id="{3D5BA009-9C38-4FE3-B5A7-572DF9C60E0D}"/>
                  </a:ext>
                </a:extLst>
              </p:cNvPr>
              <p:cNvSpPr txBox="1"/>
              <p:nvPr/>
            </p:nvSpPr>
            <p:spPr>
              <a:xfrm>
                <a:off x="4598416" y="2195687"/>
                <a:ext cx="1762662" cy="39934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0=40(100)+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𝑐</m:t>
                          </m:r>
                        </m:num>
                        <m:den>
                          <m:sSup>
                            <m:sSupPr>
                              <m:ctrlPr>
                                <a:rPr lang="en-US" sz="1400" i="1">
                                  <a:latin typeface="Cambria Math" panose="02040503050406030204" pitchFamily="18" charset="0"/>
                                </a:rPr>
                              </m:ctrlPr>
                            </m:sSupPr>
                            <m:e>
                              <m:d>
                                <m:dPr>
                                  <m:ctrlPr>
                                    <a:rPr lang="en-US" sz="1400" i="1">
                                      <a:latin typeface="Cambria Math" panose="02040503050406030204" pitchFamily="18" charset="0"/>
                                    </a:rPr>
                                  </m:ctrlPr>
                                </m:dPr>
                                <m:e>
                                  <m:r>
                                    <a:rPr lang="en-US" sz="1400" i="1">
                                      <a:latin typeface="Cambria Math" panose="02040503050406030204" pitchFamily="18" charset="0"/>
                                    </a:rPr>
                                    <m:t>100</m:t>
                                  </m:r>
                                </m:e>
                              </m:d>
                            </m:e>
                            <m:sup>
                              <m:r>
                                <a:rPr lang="en-US" sz="1400" i="1">
                                  <a:latin typeface="Cambria Math" panose="02040503050406030204" pitchFamily="18" charset="0"/>
                                </a:rPr>
                                <m:t>3</m:t>
                              </m:r>
                            </m:sup>
                          </m:sSup>
                        </m:den>
                      </m:f>
                    </m:oMath>
                  </m:oMathPara>
                </a14:m>
                <a:endParaRPr lang="en-GB" sz="1400" dirty="0"/>
              </a:p>
            </p:txBody>
          </p:sp>
        </mc:Choice>
        <mc:Fallback xmlns="">
          <p:sp>
            <p:nvSpPr>
              <p:cNvPr id="29" name="テキスト ボックス 28">
                <a:extLst>
                  <a:ext uri="{FF2B5EF4-FFF2-40B4-BE49-F238E27FC236}">
                    <a16:creationId xmlns:a16="http://schemas.microsoft.com/office/drawing/2014/main" id="{3D5BA009-9C38-4FE3-B5A7-572DF9C60E0D}"/>
                  </a:ext>
                </a:extLst>
              </p:cNvPr>
              <p:cNvSpPr txBox="1">
                <a:spLocks noRot="1" noChangeAspect="1" noMove="1" noResize="1" noEditPoints="1" noAdjustHandles="1" noChangeArrowheads="1" noChangeShapeType="1" noTextEdit="1"/>
              </p:cNvSpPr>
              <p:nvPr/>
            </p:nvSpPr>
            <p:spPr>
              <a:xfrm>
                <a:off x="4598416" y="2195687"/>
                <a:ext cx="1762662" cy="399340"/>
              </a:xfrm>
              <a:prstGeom prst="rect">
                <a:avLst/>
              </a:prstGeom>
              <a:blipFill>
                <a:blip r:embed="rId5"/>
                <a:stretch>
                  <a:fillRect l="-1730" r="-346" b="-454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テキスト ボックス 29">
                <a:extLst>
                  <a:ext uri="{FF2B5EF4-FFF2-40B4-BE49-F238E27FC236}">
                    <a16:creationId xmlns:a16="http://schemas.microsoft.com/office/drawing/2014/main" id="{236AC4B5-1439-4FF2-89BE-1E81663E6568}"/>
                  </a:ext>
                </a:extLst>
              </p:cNvPr>
              <p:cNvSpPr txBox="1"/>
              <p:nvPr/>
            </p:nvSpPr>
            <p:spPr>
              <a:xfrm>
                <a:off x="4607294" y="2861512"/>
                <a:ext cx="1602683"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𝑐</m:t>
                      </m:r>
                      <m:r>
                        <a:rPr lang="en-US" sz="1400" b="0" i="1" smtClean="0">
                          <a:latin typeface="Cambria Math" panose="02040503050406030204" pitchFamily="18" charset="0"/>
                        </a:rPr>
                        <m:t>=−4,000,000,000</m:t>
                      </m:r>
                    </m:oMath>
                  </m:oMathPara>
                </a14:m>
                <a:endParaRPr lang="en-GB" sz="1400" dirty="0"/>
              </a:p>
            </p:txBody>
          </p:sp>
        </mc:Choice>
        <mc:Fallback xmlns="">
          <p:sp>
            <p:nvSpPr>
              <p:cNvPr id="30" name="テキスト ボックス 29">
                <a:extLst>
                  <a:ext uri="{FF2B5EF4-FFF2-40B4-BE49-F238E27FC236}">
                    <a16:creationId xmlns:a16="http://schemas.microsoft.com/office/drawing/2014/main" id="{236AC4B5-1439-4FF2-89BE-1E81663E6568}"/>
                  </a:ext>
                </a:extLst>
              </p:cNvPr>
              <p:cNvSpPr txBox="1">
                <a:spLocks noRot="1" noChangeAspect="1" noMove="1" noResize="1" noEditPoints="1" noAdjustHandles="1" noChangeArrowheads="1" noChangeShapeType="1" noTextEdit="1"/>
              </p:cNvSpPr>
              <p:nvPr/>
            </p:nvSpPr>
            <p:spPr>
              <a:xfrm>
                <a:off x="4607294" y="2861512"/>
                <a:ext cx="1602683" cy="215444"/>
              </a:xfrm>
              <a:prstGeom prst="rect">
                <a:avLst/>
              </a:prstGeom>
              <a:blipFill>
                <a:blip r:embed="rId6"/>
                <a:stretch>
                  <a:fillRect l="-1521" r="-1901" b="-2778"/>
                </a:stretch>
              </a:blipFill>
            </p:spPr>
            <p:txBody>
              <a:bodyPr/>
              <a:lstStyle/>
              <a:p>
                <a:r>
                  <a:rPr lang="en-GB">
                    <a:noFill/>
                  </a:rPr>
                  <a:t> </a:t>
                </a:r>
              </a:p>
            </p:txBody>
          </p:sp>
        </mc:Fallback>
      </mc:AlternateContent>
      <p:sp>
        <p:nvSpPr>
          <p:cNvPr id="31" name="円弧 30">
            <a:extLst>
              <a:ext uri="{FF2B5EF4-FFF2-40B4-BE49-F238E27FC236}">
                <a16:creationId xmlns:a16="http://schemas.microsoft.com/office/drawing/2014/main" id="{14636A88-4362-4643-9D04-FD49CD2BA9FA}"/>
              </a:ext>
            </a:extLst>
          </p:cNvPr>
          <p:cNvSpPr/>
          <p:nvPr/>
        </p:nvSpPr>
        <p:spPr>
          <a:xfrm>
            <a:off x="6429512" y="2362059"/>
            <a:ext cx="299762" cy="576450"/>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2" name="テキスト ボックス 31">
                <a:extLst>
                  <a:ext uri="{FF2B5EF4-FFF2-40B4-BE49-F238E27FC236}">
                    <a16:creationId xmlns:a16="http://schemas.microsoft.com/office/drawing/2014/main" id="{329925CD-DBE1-4BCE-967D-ACF04302E2EE}"/>
                  </a:ext>
                </a:extLst>
              </p:cNvPr>
              <p:cNvSpPr txBox="1"/>
              <p:nvPr/>
            </p:nvSpPr>
            <p:spPr>
              <a:xfrm>
                <a:off x="4589539" y="3367538"/>
                <a:ext cx="2630272" cy="43518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𝑥</m:t>
                      </m:r>
                      <m:r>
                        <a:rPr lang="en-US" sz="1400" b="0" i="1" smtClean="0">
                          <a:latin typeface="Cambria Math" panose="02040503050406030204" pitchFamily="18" charset="0"/>
                        </a:rPr>
                        <m:t>=40</m:t>
                      </m:r>
                      <m:d>
                        <m:dPr>
                          <m:ctrlPr>
                            <a:rPr lang="en-US" sz="1400" b="0" i="1" smtClean="0">
                              <a:latin typeface="Cambria Math" panose="02040503050406030204" pitchFamily="18" charset="0"/>
                            </a:rPr>
                          </m:ctrlPr>
                        </m:dPr>
                        <m:e>
                          <m:r>
                            <a:rPr lang="en-US" sz="1400" b="0" i="1" smtClean="0">
                              <a:latin typeface="Cambria Math" panose="02040503050406030204" pitchFamily="18" charset="0"/>
                            </a:rPr>
                            <m:t>100+</m:t>
                          </m:r>
                          <m:r>
                            <a:rPr lang="en-US" sz="1400" b="0" i="1" smtClean="0">
                              <a:latin typeface="Cambria Math" panose="02040503050406030204" pitchFamily="18" charset="0"/>
                            </a:rPr>
                            <m:t>𝑡</m:t>
                          </m:r>
                        </m:e>
                      </m:d>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4,000,000,000</m:t>
                          </m:r>
                        </m:num>
                        <m:den>
                          <m:sSup>
                            <m:sSupPr>
                              <m:ctrlPr>
                                <a:rPr lang="en-US" sz="1400" i="1">
                                  <a:latin typeface="Cambria Math" panose="02040503050406030204" pitchFamily="18" charset="0"/>
                                </a:rPr>
                              </m:ctrlPr>
                            </m:sSupPr>
                            <m:e>
                              <m:d>
                                <m:dPr>
                                  <m:ctrlPr>
                                    <a:rPr lang="en-US" sz="1400" i="1">
                                      <a:latin typeface="Cambria Math" panose="02040503050406030204" pitchFamily="18" charset="0"/>
                                    </a:rPr>
                                  </m:ctrlPr>
                                </m:dPr>
                                <m:e>
                                  <m:r>
                                    <a:rPr lang="en-US" sz="1400" i="1">
                                      <a:latin typeface="Cambria Math" panose="02040503050406030204" pitchFamily="18" charset="0"/>
                                    </a:rPr>
                                    <m:t>100+</m:t>
                                  </m:r>
                                  <m:r>
                                    <a:rPr lang="en-US" sz="1400" i="1">
                                      <a:latin typeface="Cambria Math" panose="02040503050406030204" pitchFamily="18" charset="0"/>
                                    </a:rPr>
                                    <m:t>𝑡</m:t>
                                  </m:r>
                                </m:e>
                              </m:d>
                            </m:e>
                            <m:sup>
                              <m:r>
                                <a:rPr lang="en-US" sz="1400" i="1">
                                  <a:latin typeface="Cambria Math" panose="02040503050406030204" pitchFamily="18" charset="0"/>
                                </a:rPr>
                                <m:t>3</m:t>
                              </m:r>
                            </m:sup>
                          </m:sSup>
                        </m:den>
                      </m:f>
                    </m:oMath>
                  </m:oMathPara>
                </a14:m>
                <a:endParaRPr lang="en-GB" sz="1400" dirty="0"/>
              </a:p>
            </p:txBody>
          </p:sp>
        </mc:Choice>
        <mc:Fallback xmlns="">
          <p:sp>
            <p:nvSpPr>
              <p:cNvPr id="32" name="テキスト ボックス 31">
                <a:extLst>
                  <a:ext uri="{FF2B5EF4-FFF2-40B4-BE49-F238E27FC236}">
                    <a16:creationId xmlns:a16="http://schemas.microsoft.com/office/drawing/2014/main" id="{329925CD-DBE1-4BCE-967D-ACF04302E2EE}"/>
                  </a:ext>
                </a:extLst>
              </p:cNvPr>
              <p:cNvSpPr txBox="1">
                <a:spLocks noRot="1" noChangeAspect="1" noMove="1" noResize="1" noEditPoints="1" noAdjustHandles="1" noChangeArrowheads="1" noChangeShapeType="1" noTextEdit="1"/>
              </p:cNvSpPr>
              <p:nvPr/>
            </p:nvSpPr>
            <p:spPr>
              <a:xfrm>
                <a:off x="4589539" y="3367538"/>
                <a:ext cx="2630272" cy="435184"/>
              </a:xfrm>
              <a:prstGeom prst="rect">
                <a:avLst/>
              </a:prstGeom>
              <a:blipFill>
                <a:blip r:embed="rId7"/>
                <a:stretch>
                  <a:fillRect l="-696" r="-1160" b="-5556"/>
                </a:stretch>
              </a:blipFill>
            </p:spPr>
            <p:txBody>
              <a:bodyPr/>
              <a:lstStyle/>
              <a:p>
                <a:r>
                  <a:rPr lang="en-GB">
                    <a:noFill/>
                  </a:rPr>
                  <a:t> </a:t>
                </a:r>
              </a:p>
            </p:txBody>
          </p:sp>
        </mc:Fallback>
      </mc:AlternateContent>
      <p:sp>
        <p:nvSpPr>
          <p:cNvPr id="33" name="円弧 32">
            <a:extLst>
              <a:ext uri="{FF2B5EF4-FFF2-40B4-BE49-F238E27FC236}">
                <a16:creationId xmlns:a16="http://schemas.microsoft.com/office/drawing/2014/main" id="{47FCFEC7-3AE2-4856-A831-97A233D96D35}"/>
              </a:ext>
            </a:extLst>
          </p:cNvPr>
          <p:cNvSpPr/>
          <p:nvPr/>
        </p:nvSpPr>
        <p:spPr>
          <a:xfrm>
            <a:off x="7157481" y="2992374"/>
            <a:ext cx="299762" cy="576450"/>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4" name="テキスト ボックス 33">
            <a:extLst>
              <a:ext uri="{FF2B5EF4-FFF2-40B4-BE49-F238E27FC236}">
                <a16:creationId xmlns:a16="http://schemas.microsoft.com/office/drawing/2014/main" id="{758EFE4C-1250-44E9-9916-6B9D7A73260E}"/>
              </a:ext>
            </a:extLst>
          </p:cNvPr>
          <p:cNvSpPr txBox="1"/>
          <p:nvPr/>
        </p:nvSpPr>
        <p:spPr>
          <a:xfrm>
            <a:off x="7466779" y="3047088"/>
            <a:ext cx="1330992"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We now have the full formula</a:t>
            </a:r>
            <a:endParaRPr lang="en-GB" sz="12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5" name="テキスト ボックス 34">
                <a:extLst>
                  <a:ext uri="{FF2B5EF4-FFF2-40B4-BE49-F238E27FC236}">
                    <a16:creationId xmlns:a16="http://schemas.microsoft.com/office/drawing/2014/main" id="{057F9A49-2BCD-465D-95B4-B32BBA18E9DB}"/>
                  </a:ext>
                </a:extLst>
              </p:cNvPr>
              <p:cNvSpPr txBox="1"/>
              <p:nvPr/>
            </p:nvSpPr>
            <p:spPr>
              <a:xfrm>
                <a:off x="4599896" y="3972700"/>
                <a:ext cx="2654766" cy="43518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𝑥</m:t>
                      </m:r>
                      <m:r>
                        <a:rPr lang="en-US" sz="1400" b="0" i="1" smtClean="0">
                          <a:latin typeface="Cambria Math" panose="02040503050406030204" pitchFamily="18" charset="0"/>
                        </a:rPr>
                        <m:t>=40</m:t>
                      </m:r>
                      <m:d>
                        <m:dPr>
                          <m:ctrlPr>
                            <a:rPr lang="en-US" sz="1400" b="0" i="1" smtClean="0">
                              <a:latin typeface="Cambria Math" panose="02040503050406030204" pitchFamily="18" charset="0"/>
                            </a:rPr>
                          </m:ctrlPr>
                        </m:dPr>
                        <m:e>
                          <m:r>
                            <a:rPr lang="en-US" sz="1400" b="0" i="1" smtClean="0">
                              <a:latin typeface="Cambria Math" panose="02040503050406030204" pitchFamily="18" charset="0"/>
                            </a:rPr>
                            <m:t>100+6</m:t>
                          </m:r>
                        </m:e>
                      </m:d>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4,000,000,000</m:t>
                          </m:r>
                        </m:num>
                        <m:den>
                          <m:sSup>
                            <m:sSupPr>
                              <m:ctrlPr>
                                <a:rPr lang="en-US" sz="1400" i="1">
                                  <a:latin typeface="Cambria Math" panose="02040503050406030204" pitchFamily="18" charset="0"/>
                                </a:rPr>
                              </m:ctrlPr>
                            </m:sSupPr>
                            <m:e>
                              <m:d>
                                <m:dPr>
                                  <m:ctrlPr>
                                    <a:rPr lang="en-US" sz="1400" i="1">
                                      <a:latin typeface="Cambria Math" panose="02040503050406030204" pitchFamily="18" charset="0"/>
                                    </a:rPr>
                                  </m:ctrlPr>
                                </m:dPr>
                                <m:e>
                                  <m:r>
                                    <a:rPr lang="en-US" sz="1400" i="1">
                                      <a:latin typeface="Cambria Math" panose="02040503050406030204" pitchFamily="18" charset="0"/>
                                    </a:rPr>
                                    <m:t>100+</m:t>
                                  </m:r>
                                  <m:r>
                                    <a:rPr lang="en-US" sz="1400" b="0" i="1" smtClean="0">
                                      <a:latin typeface="Cambria Math" panose="02040503050406030204" pitchFamily="18" charset="0"/>
                                    </a:rPr>
                                    <m:t>6</m:t>
                                  </m:r>
                                </m:e>
                              </m:d>
                            </m:e>
                            <m:sup>
                              <m:r>
                                <a:rPr lang="en-US" sz="1400" i="1">
                                  <a:latin typeface="Cambria Math" panose="02040503050406030204" pitchFamily="18" charset="0"/>
                                </a:rPr>
                                <m:t>3</m:t>
                              </m:r>
                            </m:sup>
                          </m:sSup>
                        </m:den>
                      </m:f>
                    </m:oMath>
                  </m:oMathPara>
                </a14:m>
                <a:endParaRPr lang="en-GB" sz="1400" dirty="0"/>
              </a:p>
            </p:txBody>
          </p:sp>
        </mc:Choice>
        <mc:Fallback xmlns="">
          <p:sp>
            <p:nvSpPr>
              <p:cNvPr id="35" name="テキスト ボックス 34">
                <a:extLst>
                  <a:ext uri="{FF2B5EF4-FFF2-40B4-BE49-F238E27FC236}">
                    <a16:creationId xmlns:a16="http://schemas.microsoft.com/office/drawing/2014/main" id="{057F9A49-2BCD-465D-95B4-B32BBA18E9DB}"/>
                  </a:ext>
                </a:extLst>
              </p:cNvPr>
              <p:cNvSpPr txBox="1">
                <a:spLocks noRot="1" noChangeAspect="1" noMove="1" noResize="1" noEditPoints="1" noAdjustHandles="1" noChangeArrowheads="1" noChangeShapeType="1" noTextEdit="1"/>
              </p:cNvSpPr>
              <p:nvPr/>
            </p:nvSpPr>
            <p:spPr>
              <a:xfrm>
                <a:off x="4599896" y="3972700"/>
                <a:ext cx="2654766" cy="435184"/>
              </a:xfrm>
              <a:prstGeom prst="rect">
                <a:avLst/>
              </a:prstGeom>
              <a:blipFill>
                <a:blip r:embed="rId8"/>
                <a:stretch>
                  <a:fillRect l="-690" t="-1408" r="-1149" b="-5634"/>
                </a:stretch>
              </a:blipFill>
            </p:spPr>
            <p:txBody>
              <a:bodyPr/>
              <a:lstStyle/>
              <a:p>
                <a:r>
                  <a:rPr lang="en-GB">
                    <a:noFill/>
                  </a:rPr>
                  <a:t> </a:t>
                </a:r>
              </a:p>
            </p:txBody>
          </p:sp>
        </mc:Fallback>
      </mc:AlternateContent>
      <p:sp>
        <p:nvSpPr>
          <p:cNvPr id="36" name="円弧 35">
            <a:extLst>
              <a:ext uri="{FF2B5EF4-FFF2-40B4-BE49-F238E27FC236}">
                <a16:creationId xmlns:a16="http://schemas.microsoft.com/office/drawing/2014/main" id="{0207D00E-A09A-4168-971B-AAE06BE1C2A4}"/>
              </a:ext>
            </a:extLst>
          </p:cNvPr>
          <p:cNvSpPr/>
          <p:nvPr/>
        </p:nvSpPr>
        <p:spPr>
          <a:xfrm>
            <a:off x="7185594" y="3624168"/>
            <a:ext cx="299762" cy="576450"/>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7" name="テキスト ボックス 36">
                <a:extLst>
                  <a:ext uri="{FF2B5EF4-FFF2-40B4-BE49-F238E27FC236}">
                    <a16:creationId xmlns:a16="http://schemas.microsoft.com/office/drawing/2014/main" id="{5B09E38D-D49B-4B75-803C-2D585F074F89}"/>
                  </a:ext>
                </a:extLst>
              </p:cNvPr>
              <p:cNvSpPr txBox="1"/>
              <p:nvPr/>
            </p:nvSpPr>
            <p:spPr>
              <a:xfrm>
                <a:off x="7431269" y="3748424"/>
                <a:ext cx="940374" cy="276999"/>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Let </a:t>
                </a:r>
                <a14:m>
                  <m:oMath xmlns:m="http://schemas.openxmlformats.org/officeDocument/2006/math">
                    <m:r>
                      <a:rPr lang="en-US" sz="1200" i="1" dirty="0" smtClean="0">
                        <a:solidFill>
                          <a:srgbClr val="FF0000"/>
                        </a:solidFill>
                        <a:latin typeface="Cambria Math" panose="02040503050406030204" pitchFamily="18" charset="0"/>
                      </a:rPr>
                      <m:t>𝑡</m:t>
                    </m:r>
                    <m:r>
                      <a:rPr lang="en-US" sz="1200" i="1" dirty="0" smtClean="0">
                        <a:solidFill>
                          <a:srgbClr val="FF0000"/>
                        </a:solidFill>
                        <a:latin typeface="Cambria Math" panose="02040503050406030204" pitchFamily="18" charset="0"/>
                      </a:rPr>
                      <m:t>=6</m:t>
                    </m:r>
                  </m:oMath>
                </a14:m>
                <a:endParaRPr lang="en-GB" sz="1200" dirty="0">
                  <a:solidFill>
                    <a:srgbClr val="FF0000"/>
                  </a:solidFill>
                  <a:latin typeface="Comic Sans MS" panose="030F0702030302020204" pitchFamily="66" charset="0"/>
                </a:endParaRPr>
              </a:p>
            </p:txBody>
          </p:sp>
        </mc:Choice>
        <mc:Fallback xmlns="">
          <p:sp>
            <p:nvSpPr>
              <p:cNvPr id="37" name="テキスト ボックス 36">
                <a:extLst>
                  <a:ext uri="{FF2B5EF4-FFF2-40B4-BE49-F238E27FC236}">
                    <a16:creationId xmlns:a16="http://schemas.microsoft.com/office/drawing/2014/main" id="{5B09E38D-D49B-4B75-803C-2D585F074F89}"/>
                  </a:ext>
                </a:extLst>
              </p:cNvPr>
              <p:cNvSpPr txBox="1">
                <a:spLocks noRot="1" noChangeAspect="1" noMove="1" noResize="1" noEditPoints="1" noAdjustHandles="1" noChangeArrowheads="1" noChangeShapeType="1" noTextEdit="1"/>
              </p:cNvSpPr>
              <p:nvPr/>
            </p:nvSpPr>
            <p:spPr>
              <a:xfrm>
                <a:off x="7431269" y="3748424"/>
                <a:ext cx="940374" cy="276999"/>
              </a:xfrm>
              <a:prstGeom prst="rect">
                <a:avLst/>
              </a:prstGeom>
              <a:blipFill>
                <a:blip r:embed="rId9"/>
                <a:stretch>
                  <a:fillRect t="-2222" b="-1777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テキスト ボックス 37">
                <a:extLst>
                  <a:ext uri="{FF2B5EF4-FFF2-40B4-BE49-F238E27FC236}">
                    <a16:creationId xmlns:a16="http://schemas.microsoft.com/office/drawing/2014/main" id="{E97B1F3E-599F-41E1-9B50-FDC51F6E9381}"/>
                  </a:ext>
                </a:extLst>
              </p:cNvPr>
              <p:cNvSpPr txBox="1"/>
              <p:nvPr/>
            </p:nvSpPr>
            <p:spPr>
              <a:xfrm>
                <a:off x="4619131" y="4666639"/>
                <a:ext cx="1247008"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𝑥</m:t>
                      </m:r>
                      <m:r>
                        <a:rPr lang="en-US" sz="1400" b="0" i="1" smtClean="0">
                          <a:latin typeface="Cambria Math" panose="02040503050406030204" pitchFamily="18" charset="0"/>
                        </a:rPr>
                        <m:t>=882 </m:t>
                      </m:r>
                      <m:r>
                        <a:rPr lang="en-US" sz="1400" b="0" i="1" smtClean="0">
                          <a:latin typeface="Cambria Math" panose="02040503050406030204" pitchFamily="18" charset="0"/>
                        </a:rPr>
                        <m:t>𝑔𝑟𝑎𝑚𝑠</m:t>
                      </m:r>
                    </m:oMath>
                  </m:oMathPara>
                </a14:m>
                <a:endParaRPr lang="en-GB" sz="1400" dirty="0"/>
              </a:p>
            </p:txBody>
          </p:sp>
        </mc:Choice>
        <mc:Fallback xmlns="">
          <p:sp>
            <p:nvSpPr>
              <p:cNvPr id="38" name="テキスト ボックス 37">
                <a:extLst>
                  <a:ext uri="{FF2B5EF4-FFF2-40B4-BE49-F238E27FC236}">
                    <a16:creationId xmlns:a16="http://schemas.microsoft.com/office/drawing/2014/main" id="{E97B1F3E-599F-41E1-9B50-FDC51F6E9381}"/>
                  </a:ext>
                </a:extLst>
              </p:cNvPr>
              <p:cNvSpPr txBox="1">
                <a:spLocks noRot="1" noChangeAspect="1" noMove="1" noResize="1" noEditPoints="1" noAdjustHandles="1" noChangeArrowheads="1" noChangeShapeType="1" noTextEdit="1"/>
              </p:cNvSpPr>
              <p:nvPr/>
            </p:nvSpPr>
            <p:spPr>
              <a:xfrm>
                <a:off x="4619131" y="4666639"/>
                <a:ext cx="1247008" cy="215444"/>
              </a:xfrm>
              <a:prstGeom prst="rect">
                <a:avLst/>
              </a:prstGeom>
              <a:blipFill>
                <a:blip r:embed="rId10"/>
                <a:stretch>
                  <a:fillRect l="-1961" r="-2451" b="-22857"/>
                </a:stretch>
              </a:blipFill>
            </p:spPr>
            <p:txBody>
              <a:bodyPr/>
              <a:lstStyle/>
              <a:p>
                <a:r>
                  <a:rPr lang="en-GB">
                    <a:noFill/>
                  </a:rPr>
                  <a:t> </a:t>
                </a:r>
              </a:p>
            </p:txBody>
          </p:sp>
        </mc:Fallback>
      </mc:AlternateContent>
      <p:sp>
        <p:nvSpPr>
          <p:cNvPr id="39" name="円弧 38">
            <a:extLst>
              <a:ext uri="{FF2B5EF4-FFF2-40B4-BE49-F238E27FC236}">
                <a16:creationId xmlns:a16="http://schemas.microsoft.com/office/drawing/2014/main" id="{5D9E7F5E-5DE0-415C-B78F-F505975BAC9D}"/>
              </a:ext>
            </a:extLst>
          </p:cNvPr>
          <p:cNvSpPr/>
          <p:nvPr/>
        </p:nvSpPr>
        <p:spPr>
          <a:xfrm>
            <a:off x="7116053" y="4229329"/>
            <a:ext cx="299762" cy="576450"/>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0" name="テキスト ボックス 39">
            <a:extLst>
              <a:ext uri="{FF2B5EF4-FFF2-40B4-BE49-F238E27FC236}">
                <a16:creationId xmlns:a16="http://schemas.microsoft.com/office/drawing/2014/main" id="{0B357E42-888B-468A-8021-95F4F5816263}"/>
              </a:ext>
            </a:extLst>
          </p:cNvPr>
          <p:cNvSpPr txBox="1"/>
          <p:nvPr/>
        </p:nvSpPr>
        <p:spPr>
          <a:xfrm>
            <a:off x="7369125" y="4378739"/>
            <a:ext cx="940374" cy="276999"/>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Calculate</a:t>
            </a:r>
            <a:endParaRPr lang="en-GB" sz="12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3254789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blinds(horizontal)">
                                      <p:cBhvr>
                                        <p:cTn id="7" dur="500"/>
                                        <p:tgtEl>
                                          <p:spTgt spid="7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6"/>
                                        </p:tgtEl>
                                        <p:attrNameLst>
                                          <p:attrName>style.visibility</p:attrName>
                                        </p:attrNameLst>
                                      </p:cBhvr>
                                      <p:to>
                                        <p:strVal val="visible"/>
                                      </p:to>
                                    </p:set>
                                    <p:animEffect transition="in" filter="blinds(horizontal)">
                                      <p:cBhvr>
                                        <p:cTn id="12" dur="500"/>
                                        <p:tgtEl>
                                          <p:spTgt spid="7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blinds(horizontal)">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blinds(horizontal)">
                                      <p:cBhvr>
                                        <p:cTn id="22" dur="500"/>
                                        <p:tgtEl>
                                          <p:spTgt spid="3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7"/>
                                        </p:tgtEl>
                                        <p:attrNameLst>
                                          <p:attrName>style.visibility</p:attrName>
                                        </p:attrNameLst>
                                      </p:cBhvr>
                                      <p:to>
                                        <p:strVal val="visible"/>
                                      </p:to>
                                    </p:set>
                                    <p:animEffect transition="in" filter="blinds(horizontal)">
                                      <p:cBhvr>
                                        <p:cTn id="27" dur="500"/>
                                        <p:tgtEl>
                                          <p:spTgt spid="7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linds(horizontal)">
                                      <p:cBhvr>
                                        <p:cTn id="32" dur="500"/>
                                        <p:tgtEl>
                                          <p:spTgt spid="3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blinds(horizontal)">
                                      <p:cBhvr>
                                        <p:cTn id="37" dur="500"/>
                                        <p:tgtEl>
                                          <p:spTgt spid="3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blinds(horizontal)">
                                      <p:cBhvr>
                                        <p:cTn id="42" dur="500"/>
                                        <p:tgtEl>
                                          <p:spTgt spid="34"/>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blinds(horizontal)">
                                      <p:cBhvr>
                                        <p:cTn id="47" dur="500"/>
                                        <p:tgtEl>
                                          <p:spTgt spid="3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blinds(horizontal)">
                                      <p:cBhvr>
                                        <p:cTn id="52" dur="500"/>
                                        <p:tgtEl>
                                          <p:spTgt spid="36"/>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7"/>
                                        </p:tgtEl>
                                        <p:attrNameLst>
                                          <p:attrName>style.visibility</p:attrName>
                                        </p:attrNameLst>
                                      </p:cBhvr>
                                      <p:to>
                                        <p:strVal val="visible"/>
                                      </p:to>
                                    </p:set>
                                    <p:animEffect transition="in" filter="blinds(horizontal)">
                                      <p:cBhvr>
                                        <p:cTn id="57" dur="500"/>
                                        <p:tgtEl>
                                          <p:spTgt spid="37"/>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35"/>
                                        </p:tgtEl>
                                        <p:attrNameLst>
                                          <p:attrName>style.visibility</p:attrName>
                                        </p:attrNameLst>
                                      </p:cBhvr>
                                      <p:to>
                                        <p:strVal val="visible"/>
                                      </p:to>
                                    </p:set>
                                    <p:animEffect transition="in" filter="blinds(horizontal)">
                                      <p:cBhvr>
                                        <p:cTn id="62" dur="500"/>
                                        <p:tgtEl>
                                          <p:spTgt spid="35"/>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39"/>
                                        </p:tgtEl>
                                        <p:attrNameLst>
                                          <p:attrName>style.visibility</p:attrName>
                                        </p:attrNameLst>
                                      </p:cBhvr>
                                      <p:to>
                                        <p:strVal val="visible"/>
                                      </p:to>
                                    </p:set>
                                    <p:animEffect transition="in" filter="blinds(horizontal)">
                                      <p:cBhvr>
                                        <p:cTn id="67" dur="500"/>
                                        <p:tgtEl>
                                          <p:spTgt spid="39"/>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40"/>
                                        </p:tgtEl>
                                        <p:attrNameLst>
                                          <p:attrName>style.visibility</p:attrName>
                                        </p:attrNameLst>
                                      </p:cBhvr>
                                      <p:to>
                                        <p:strVal val="visible"/>
                                      </p:to>
                                    </p:set>
                                    <p:animEffect transition="in" filter="blinds(horizontal)">
                                      <p:cBhvr>
                                        <p:cTn id="72" dur="500"/>
                                        <p:tgtEl>
                                          <p:spTgt spid="40"/>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38"/>
                                        </p:tgtEl>
                                        <p:attrNameLst>
                                          <p:attrName>style.visibility</p:attrName>
                                        </p:attrNameLst>
                                      </p:cBhvr>
                                      <p:to>
                                        <p:strVal val="visible"/>
                                      </p:to>
                                    </p:set>
                                    <p:animEffect transition="in" filter="blinds(horizontal)">
                                      <p:cBhvr>
                                        <p:cTn id="7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76" grpId="0"/>
      <p:bldP spid="77" grpId="0"/>
      <p:bldP spid="29" grpId="0"/>
      <p:bldP spid="30" grpId="0"/>
      <p:bldP spid="31" grpId="0" animBg="1"/>
      <p:bldP spid="32" grpId="0"/>
      <p:bldP spid="33" grpId="0" animBg="1"/>
      <p:bldP spid="34" grpId="0"/>
      <p:bldP spid="35" grpId="0"/>
      <p:bldP spid="36" grpId="0" animBg="1"/>
      <p:bldP spid="37" grpId="0"/>
      <p:bldP spid="38" grpId="0"/>
      <p:bldP spid="39" grpId="0" animBg="1"/>
      <p:bldP spid="4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431" y="1600199"/>
            <a:ext cx="3373515" cy="4889377"/>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A storage tank initially contains 1000 </a:t>
            </a:r>
            <a:r>
              <a:rPr lang="en-US" sz="1200" dirty="0" err="1">
                <a:latin typeface="Comic Sans MS" pitchFamily="66" charset="0"/>
              </a:rPr>
              <a:t>litres</a:t>
            </a:r>
            <a:r>
              <a:rPr lang="en-US" sz="1200" dirty="0">
                <a:latin typeface="Comic Sans MS" pitchFamily="66" charset="0"/>
              </a:rPr>
              <a:t> of pure water. Liquid is removed from the tank at a constant rate of 30 </a:t>
            </a:r>
            <a:r>
              <a:rPr lang="en-US" sz="1200" dirty="0" err="1">
                <a:latin typeface="Comic Sans MS" pitchFamily="66" charset="0"/>
              </a:rPr>
              <a:t>litres</a:t>
            </a:r>
            <a:r>
              <a:rPr lang="en-US" sz="1200" dirty="0">
                <a:latin typeface="Comic Sans MS" pitchFamily="66" charset="0"/>
              </a:rPr>
              <a:t> per hour and a chemical solution is added at a constant rate of 40 </a:t>
            </a:r>
            <a:r>
              <a:rPr lang="en-US" sz="1200" dirty="0" err="1">
                <a:latin typeface="Comic Sans MS" pitchFamily="66" charset="0"/>
              </a:rPr>
              <a:t>litres</a:t>
            </a:r>
            <a:r>
              <a:rPr lang="en-US" sz="1200" dirty="0">
                <a:latin typeface="Comic Sans MS" pitchFamily="66" charset="0"/>
              </a:rPr>
              <a:t> per hour. The chemical solution contains 4 grams of copper sulphate per </a:t>
            </a:r>
            <a:r>
              <a:rPr lang="en-US" sz="1200" dirty="0" err="1">
                <a:latin typeface="Comic Sans MS" pitchFamily="66" charset="0"/>
              </a:rPr>
              <a:t>litre</a:t>
            </a:r>
            <a:r>
              <a:rPr lang="en-US" sz="1200" dirty="0">
                <a:latin typeface="Comic Sans MS" pitchFamily="66" charset="0"/>
              </a:rPr>
              <a:t> of water.</a:t>
            </a:r>
          </a:p>
          <a:p>
            <a:pPr marL="0" indent="0" algn="ctr">
              <a:buNone/>
            </a:pP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Suggest a possible refinement for the model</a:t>
            </a:r>
          </a:p>
          <a:p>
            <a:pPr marL="0" indent="0" algn="ctr">
              <a:buNone/>
            </a:pPr>
            <a:endParaRPr lang="en-US" sz="1200" dirty="0">
              <a:latin typeface="Comic Sans MS" pitchFamily="66" charset="0"/>
            </a:endParaRPr>
          </a:p>
          <a:p>
            <a:pPr marL="0" indent="0" algn="ctr">
              <a:buNone/>
            </a:pPr>
            <a:r>
              <a:rPr lang="en-US" sz="1200" dirty="0">
                <a:latin typeface="Comic Sans MS" pitchFamily="66" charset="0"/>
                <a:sym typeface="Wingdings" panose="05000000000000000000" pitchFamily="2" charset="2"/>
              </a:rPr>
              <a:t> The model could be refined so that the copper sulphate does not immediately disperse upon entering the tank (which is unrealistic)</a:t>
            </a: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endParaRPr lang="en-US" sz="1400" dirty="0">
              <a:latin typeface="Comic Sans MS" pitchFamily="66" charset="0"/>
            </a:endParaRPr>
          </a:p>
        </p:txBody>
      </p:sp>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5E928F33-4A0A-449C-8303-7A349D8B1DCA}"/>
                  </a:ext>
                </a:extLst>
              </p:cNvPr>
              <p:cNvSpPr txBox="1"/>
              <p:nvPr/>
            </p:nvSpPr>
            <p:spPr>
              <a:xfrm>
                <a:off x="878889" y="4070411"/>
                <a:ext cx="2085827"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r>
                        <a:rPr lang="en-US" sz="1400" b="0" i="1" smtClean="0">
                          <a:latin typeface="Cambria Math" panose="02040503050406030204" pitchFamily="18" charset="0"/>
                        </a:rPr>
                        <m:t>, </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GB" sz="1400" dirty="0"/>
              </a:p>
            </p:txBody>
          </p:sp>
        </mc:Choice>
        <mc:Fallback xmlns="">
          <p:sp>
            <p:nvSpPr>
              <p:cNvPr id="2" name="テキスト ボックス 1">
                <a:extLst>
                  <a:ext uri="{FF2B5EF4-FFF2-40B4-BE49-F238E27FC236}">
                    <a16:creationId xmlns:a16="http://schemas.microsoft.com/office/drawing/2014/main" id="{5E928F33-4A0A-449C-8303-7A349D8B1DCA}"/>
                  </a:ext>
                </a:extLst>
              </p:cNvPr>
              <p:cNvSpPr txBox="1">
                <a:spLocks noRot="1" noChangeAspect="1" noMove="1" noResize="1" noEditPoints="1" noAdjustHandles="1" noChangeArrowheads="1" noChangeShapeType="1" noTextEdit="1"/>
              </p:cNvSpPr>
              <p:nvPr/>
            </p:nvSpPr>
            <p:spPr>
              <a:xfrm>
                <a:off x="878889" y="4070411"/>
                <a:ext cx="2085827" cy="412613"/>
              </a:xfrm>
              <a:prstGeom prst="rect">
                <a:avLst/>
              </a:prstGeom>
              <a:blipFill>
                <a:blip r:embed="rId2"/>
                <a:stretch>
                  <a:fillRect l="-1462" t="-1493" r="-1462" b="-13433"/>
                </a:stretch>
              </a:blipFill>
            </p:spPr>
            <p:txBody>
              <a:bodyPr/>
              <a:lstStyle/>
              <a:p>
                <a:r>
                  <a:rPr lang="en-GB">
                    <a:noFill/>
                  </a:rPr>
                  <a:t> </a:t>
                </a:r>
              </a:p>
            </p:txBody>
          </p:sp>
        </mc:Fallback>
      </mc:AlternateContent>
    </p:spTree>
    <p:extLst>
      <p:ext uri="{BB962C8B-B14F-4D97-AF65-F5344CB8AC3E}">
        <p14:creationId xmlns:p14="http://schemas.microsoft.com/office/powerpoint/2010/main" val="2010085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blinds(horizontal)">
                                      <p:cBhvr>
                                        <p:cTn id="7" dur="500"/>
                                        <p:tgtEl>
                                          <p:spTgt spid="3">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blinds(horizontal)">
                                      <p:cBhvr>
                                        <p:cTn id="1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0"/>
            <a:ext cx="7886700" cy="1325563"/>
          </a:xfrm>
        </p:spPr>
        <p:txBody>
          <a:bodyPr>
            <a:normAutofit/>
          </a:bodyPr>
          <a:lstStyle/>
          <a:p>
            <a:pPr algn="ctr"/>
            <a:r>
              <a:rPr lang="en-US" sz="4050" dirty="0">
                <a:latin typeface="Comic Sans MS" panose="030F0702030302020204" pitchFamily="66" charset="0"/>
              </a:rPr>
              <a:t>Prior Knowledge Check</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テキスト ボックス 2">
                <a:extLst>
                  <a:ext uri="{FF2B5EF4-FFF2-40B4-BE49-F238E27FC236}">
                    <a16:creationId xmlns:a16="http://schemas.microsoft.com/office/drawing/2014/main" id="{515C0BBC-6439-4EE1-815E-5D9D3AA7A170}"/>
                  </a:ext>
                </a:extLst>
              </p:cNvPr>
              <p:cNvSpPr txBox="1"/>
              <p:nvPr/>
            </p:nvSpPr>
            <p:spPr>
              <a:xfrm>
                <a:off x="339638" y="1624526"/>
                <a:ext cx="3797796" cy="939616"/>
              </a:xfrm>
              <a:prstGeom prst="rect">
                <a:avLst/>
              </a:prstGeom>
              <a:noFill/>
            </p:spPr>
            <p:txBody>
              <a:bodyPr wrap="square" rtlCol="0">
                <a:spAutoFit/>
              </a:bodyPr>
              <a:lstStyle/>
              <a:p>
                <a:r>
                  <a:rPr lang="en-US" sz="1600" dirty="0">
                    <a:latin typeface="Comic Sans MS" panose="030F0702030302020204" pitchFamily="66" charset="0"/>
                  </a:rPr>
                  <a:t>1) Find the particular solution to the differential equation </a:t>
                </a:r>
                <a14:m>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𝑑𝑦</m:t>
                        </m:r>
                      </m:num>
                      <m:den>
                        <m:r>
                          <a:rPr lang="en-US" sz="1600" b="0" i="1" smtClean="0">
                            <a:latin typeface="Cambria Math" panose="02040503050406030204" pitchFamily="18" charset="0"/>
                          </a:rPr>
                          <m:t>𝑑𝑥</m:t>
                        </m:r>
                      </m:den>
                    </m:f>
                    <m:r>
                      <a:rPr lang="en-US" sz="1600" b="0" i="1" smtClean="0">
                        <a:latin typeface="Cambria Math" panose="02040503050406030204" pitchFamily="18" charset="0"/>
                      </a:rPr>
                      <m:t>=40−</m:t>
                    </m:r>
                    <m:f>
                      <m:fPr>
                        <m:ctrlPr>
                          <a:rPr lang="en-US" sz="1600" b="0" i="1" smtClean="0">
                            <a:latin typeface="Cambria Math" panose="02040503050406030204" pitchFamily="18" charset="0"/>
                          </a:rPr>
                        </m:ctrlPr>
                      </m:fPr>
                      <m:num>
                        <m:r>
                          <a:rPr lang="en-US" sz="1600" b="0" i="1" smtClean="0">
                            <a:latin typeface="Cambria Math" panose="02040503050406030204" pitchFamily="18" charset="0"/>
                          </a:rPr>
                          <m:t>𝑦</m:t>
                        </m:r>
                      </m:num>
                      <m:den>
                        <m:r>
                          <a:rPr lang="en-US" sz="1600" b="0" i="1" smtClean="0">
                            <a:latin typeface="Cambria Math" panose="02040503050406030204" pitchFamily="18" charset="0"/>
                          </a:rPr>
                          <m:t>50+</m:t>
                        </m:r>
                        <m:r>
                          <a:rPr lang="en-US" sz="1600" b="0" i="1" smtClean="0">
                            <a:latin typeface="Cambria Math" panose="02040503050406030204" pitchFamily="18" charset="0"/>
                          </a:rPr>
                          <m:t>𝑥</m:t>
                        </m:r>
                      </m:den>
                    </m:f>
                  </m:oMath>
                </a14:m>
                <a:r>
                  <a:rPr lang="en-GB" sz="1600" dirty="0">
                    <a:latin typeface="Comic Sans MS" panose="030F0702030302020204" pitchFamily="66" charset="0"/>
                  </a:rPr>
                  <a:t> given that </a:t>
                </a:r>
                <a14:m>
                  <m:oMath xmlns:m="http://schemas.openxmlformats.org/officeDocument/2006/math">
                    <m:r>
                      <a:rPr lang="en-US" sz="1600" b="0" i="1" smtClean="0">
                        <a:latin typeface="Cambria Math" panose="02040503050406030204" pitchFamily="18" charset="0"/>
                      </a:rPr>
                      <m:t>𝑦</m:t>
                    </m:r>
                    <m:r>
                      <a:rPr lang="en-US" sz="1600" b="0" i="1" smtClean="0">
                        <a:latin typeface="Cambria Math" panose="02040503050406030204" pitchFamily="18" charset="0"/>
                      </a:rPr>
                      <m:t>=0</m:t>
                    </m:r>
                  </m:oMath>
                </a14:m>
                <a:r>
                  <a:rPr lang="en-GB" sz="1600" dirty="0">
                    <a:latin typeface="Comic Sans MS" panose="030F0702030302020204" pitchFamily="66" charset="0"/>
                  </a:rPr>
                  <a:t> when </a:t>
                </a:r>
                <a14:m>
                  <m:oMath xmlns:m="http://schemas.openxmlformats.org/officeDocument/2006/math">
                    <m:r>
                      <a:rPr lang="en-US" sz="1600" b="0" i="1" smtClean="0">
                        <a:latin typeface="Cambria Math" panose="02040503050406030204" pitchFamily="18" charset="0"/>
                      </a:rPr>
                      <m:t>𝑥</m:t>
                    </m:r>
                    <m:r>
                      <a:rPr lang="en-US" sz="1600" b="0" i="1" smtClean="0">
                        <a:latin typeface="Cambria Math" panose="02040503050406030204" pitchFamily="18" charset="0"/>
                      </a:rPr>
                      <m:t>=0</m:t>
                    </m:r>
                  </m:oMath>
                </a14:m>
                <a:r>
                  <a:rPr lang="en-GB" sz="1600" dirty="0">
                    <a:latin typeface="Comic Sans MS" panose="030F0702030302020204" pitchFamily="66" charset="0"/>
                  </a:rPr>
                  <a:t>.</a:t>
                </a:r>
              </a:p>
            </p:txBody>
          </p:sp>
        </mc:Choice>
        <mc:Fallback xmlns="">
          <p:sp>
            <p:nvSpPr>
              <p:cNvPr id="3" name="テキスト ボックス 2">
                <a:extLst>
                  <a:ext uri="{FF2B5EF4-FFF2-40B4-BE49-F238E27FC236}">
                    <a16:creationId xmlns:a16="http://schemas.microsoft.com/office/drawing/2014/main" id="{515C0BBC-6439-4EE1-815E-5D9D3AA7A170}"/>
                  </a:ext>
                </a:extLst>
              </p:cNvPr>
              <p:cNvSpPr txBox="1">
                <a:spLocks noRot="1" noChangeAspect="1" noMove="1" noResize="1" noEditPoints="1" noAdjustHandles="1" noChangeArrowheads="1" noChangeShapeType="1" noTextEdit="1"/>
              </p:cNvSpPr>
              <p:nvPr/>
            </p:nvSpPr>
            <p:spPr>
              <a:xfrm>
                <a:off x="339638" y="1624526"/>
                <a:ext cx="3797796" cy="939616"/>
              </a:xfrm>
              <a:prstGeom prst="rect">
                <a:avLst/>
              </a:prstGeom>
              <a:blipFill>
                <a:blip r:embed="rId2"/>
                <a:stretch>
                  <a:fillRect l="-963" t="-1290" b="-709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 name="テキスト ボックス 3">
                <a:extLst>
                  <a:ext uri="{FF2B5EF4-FFF2-40B4-BE49-F238E27FC236}">
                    <a16:creationId xmlns:a16="http://schemas.microsoft.com/office/drawing/2014/main" id="{7D78E28F-CA01-4B8F-92F5-8E239FAF1417}"/>
                  </a:ext>
                </a:extLst>
              </p:cNvPr>
              <p:cNvSpPr txBox="1"/>
              <p:nvPr/>
            </p:nvSpPr>
            <p:spPr>
              <a:xfrm>
                <a:off x="338129" y="4022185"/>
                <a:ext cx="3944159" cy="722442"/>
              </a:xfrm>
              <a:prstGeom prst="rect">
                <a:avLst/>
              </a:prstGeom>
              <a:noFill/>
            </p:spPr>
            <p:txBody>
              <a:bodyPr wrap="square" rtlCol="0">
                <a:spAutoFit/>
              </a:bodyPr>
              <a:lstStyle/>
              <a:p>
                <a:r>
                  <a:rPr lang="en-US" sz="1600" dirty="0">
                    <a:latin typeface="Comic Sans MS" panose="030F0702030302020204" pitchFamily="66" charset="0"/>
                  </a:rPr>
                  <a:t>2) Find the general solution to the differential equation </a:t>
                </a:r>
                <a14:m>
                  <m:oMath xmlns:m="http://schemas.openxmlformats.org/officeDocument/2006/math">
                    <m:f>
                      <m:fPr>
                        <m:ctrlPr>
                          <a:rPr lang="en-US" sz="1600" i="1" smtClean="0">
                            <a:latin typeface="Cambria Math" panose="02040503050406030204" pitchFamily="18" charset="0"/>
                          </a:rPr>
                        </m:ctrlPr>
                      </m:fPr>
                      <m:num>
                        <m:sSup>
                          <m:sSupPr>
                            <m:ctrlPr>
                              <a:rPr lang="en-US" sz="1600" i="1" smtClean="0">
                                <a:latin typeface="Cambria Math" panose="02040503050406030204" pitchFamily="18" charset="0"/>
                              </a:rPr>
                            </m:ctrlPr>
                          </m:sSupPr>
                          <m:e>
                            <m:r>
                              <a:rPr lang="en-US" sz="1600" b="0" i="1" smtClean="0">
                                <a:latin typeface="Cambria Math" panose="02040503050406030204" pitchFamily="18" charset="0"/>
                              </a:rPr>
                              <m:t>𝑑</m:t>
                            </m:r>
                          </m:e>
                          <m:sup>
                            <m:r>
                              <a:rPr lang="en-US" sz="1600" b="0" i="1" smtClean="0">
                                <a:latin typeface="Cambria Math" panose="02040503050406030204" pitchFamily="18" charset="0"/>
                              </a:rPr>
                              <m:t>2</m:t>
                            </m:r>
                          </m:sup>
                        </m:sSup>
                        <m:r>
                          <a:rPr lang="en-US" sz="1600" b="0" i="1" smtClean="0">
                            <a:latin typeface="Cambria Math" panose="02040503050406030204" pitchFamily="18" charset="0"/>
                          </a:rPr>
                          <m:t>𝑦</m:t>
                        </m:r>
                      </m:num>
                      <m:den>
                        <m:sSup>
                          <m:sSupPr>
                            <m:ctrlPr>
                              <a:rPr lang="en-US" sz="1600" i="1" smtClean="0">
                                <a:latin typeface="Cambria Math" panose="02040503050406030204" pitchFamily="18" charset="0"/>
                              </a:rPr>
                            </m:ctrlPr>
                          </m:sSupPr>
                          <m:e>
                            <m:r>
                              <a:rPr lang="en-US" sz="1600" b="0" i="1" smtClean="0">
                                <a:latin typeface="Cambria Math" panose="02040503050406030204" pitchFamily="18" charset="0"/>
                              </a:rPr>
                              <m:t>𝑑𝑥</m:t>
                            </m:r>
                          </m:e>
                          <m:sup>
                            <m:r>
                              <a:rPr lang="en-US" sz="1600" b="0" i="1" smtClean="0">
                                <a:latin typeface="Cambria Math" panose="02040503050406030204" pitchFamily="18" charset="0"/>
                              </a:rPr>
                              <m:t>2</m:t>
                            </m:r>
                          </m:sup>
                        </m:sSup>
                      </m:den>
                    </m:f>
                    <m:r>
                      <a:rPr lang="en-US" sz="1600" b="0" i="1" smtClean="0">
                        <a:latin typeface="Cambria Math" panose="02040503050406030204" pitchFamily="18" charset="0"/>
                      </a:rPr>
                      <m:t>+5</m:t>
                    </m:r>
                    <m:f>
                      <m:fPr>
                        <m:ctrlPr>
                          <a:rPr lang="en-US" sz="1600" b="0" i="1" smtClean="0">
                            <a:latin typeface="Cambria Math" panose="02040503050406030204" pitchFamily="18" charset="0"/>
                          </a:rPr>
                        </m:ctrlPr>
                      </m:fPr>
                      <m:num>
                        <m:r>
                          <a:rPr lang="en-US" sz="1600" b="0" i="1" smtClean="0">
                            <a:latin typeface="Cambria Math" panose="02040503050406030204" pitchFamily="18" charset="0"/>
                          </a:rPr>
                          <m:t>𝑑𝑦</m:t>
                        </m:r>
                      </m:num>
                      <m:den>
                        <m:r>
                          <a:rPr lang="en-US" sz="1600" b="0" i="1" smtClean="0">
                            <a:latin typeface="Cambria Math" panose="02040503050406030204" pitchFamily="18" charset="0"/>
                          </a:rPr>
                          <m:t>𝑑𝑥</m:t>
                        </m:r>
                      </m:den>
                    </m:f>
                    <m:r>
                      <a:rPr lang="en-US" sz="1600" b="0" i="1" smtClean="0">
                        <a:latin typeface="Cambria Math" panose="02040503050406030204" pitchFamily="18" charset="0"/>
                      </a:rPr>
                      <m:t>−6</m:t>
                    </m:r>
                    <m:r>
                      <a:rPr lang="en-US" sz="1600" b="0" i="1" smtClean="0">
                        <a:latin typeface="Cambria Math" panose="02040503050406030204" pitchFamily="18" charset="0"/>
                      </a:rPr>
                      <m:t>𝑥</m:t>
                    </m:r>
                    <m:r>
                      <a:rPr lang="en-US" sz="1600" b="0" i="0" smtClean="0">
                        <a:latin typeface="Cambria Math" panose="02040503050406030204" pitchFamily="18" charset="0"/>
                      </a:rPr>
                      <m:t>=0</m:t>
                    </m:r>
                  </m:oMath>
                </a14:m>
                <a:endParaRPr lang="en-GB" sz="1600" dirty="0">
                  <a:latin typeface="Comic Sans MS" panose="030F0702030302020204" pitchFamily="66" charset="0"/>
                </a:endParaRPr>
              </a:p>
            </p:txBody>
          </p:sp>
        </mc:Choice>
        <mc:Fallback xmlns="">
          <p:sp>
            <p:nvSpPr>
              <p:cNvPr id="4" name="テキスト ボックス 3">
                <a:extLst>
                  <a:ext uri="{FF2B5EF4-FFF2-40B4-BE49-F238E27FC236}">
                    <a16:creationId xmlns:a16="http://schemas.microsoft.com/office/drawing/2014/main" id="{7D78E28F-CA01-4B8F-92F5-8E239FAF1417}"/>
                  </a:ext>
                </a:extLst>
              </p:cNvPr>
              <p:cNvSpPr txBox="1">
                <a:spLocks noRot="1" noChangeAspect="1" noMove="1" noResize="1" noEditPoints="1" noAdjustHandles="1" noChangeArrowheads="1" noChangeShapeType="1" noTextEdit="1"/>
              </p:cNvSpPr>
              <p:nvPr/>
            </p:nvSpPr>
            <p:spPr>
              <a:xfrm>
                <a:off x="338129" y="4022185"/>
                <a:ext cx="3944159" cy="722442"/>
              </a:xfrm>
              <a:prstGeom prst="rect">
                <a:avLst/>
              </a:prstGeom>
              <a:blipFill>
                <a:blip r:embed="rId3"/>
                <a:stretch>
                  <a:fillRect l="-773" t="-1695" b="-339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EC650E1A-7C8F-4628-ABED-75398A123CBB}"/>
                  </a:ext>
                </a:extLst>
              </p:cNvPr>
              <p:cNvSpPr txBox="1"/>
              <p:nvPr/>
            </p:nvSpPr>
            <p:spPr>
              <a:xfrm>
                <a:off x="4439348" y="1595856"/>
                <a:ext cx="4704652" cy="1077026"/>
              </a:xfrm>
              <a:prstGeom prst="rect">
                <a:avLst/>
              </a:prstGeom>
              <a:noFill/>
            </p:spPr>
            <p:txBody>
              <a:bodyPr wrap="square" rtlCol="0">
                <a:spAutoFit/>
              </a:bodyPr>
              <a:lstStyle/>
              <a:p>
                <a:r>
                  <a:rPr lang="en-US" sz="1600" dirty="0">
                    <a:latin typeface="Comic Sans MS" panose="030F0702030302020204" pitchFamily="66" charset="0"/>
                  </a:rPr>
                  <a:t>3) Find the particular solution to the differential equation </a:t>
                </a:r>
                <a14:m>
                  <m:oMath xmlns:m="http://schemas.openxmlformats.org/officeDocument/2006/math">
                    <m:f>
                      <m:fPr>
                        <m:ctrlPr>
                          <a:rPr lang="en-US" sz="1600" i="1" smtClean="0">
                            <a:latin typeface="Cambria Math" panose="02040503050406030204" pitchFamily="18" charset="0"/>
                          </a:rPr>
                        </m:ctrlPr>
                      </m:fPr>
                      <m:num>
                        <m:sSup>
                          <m:sSupPr>
                            <m:ctrlPr>
                              <a:rPr lang="en-US" sz="1600" i="1" smtClean="0">
                                <a:latin typeface="Cambria Math" panose="02040503050406030204" pitchFamily="18" charset="0"/>
                              </a:rPr>
                            </m:ctrlPr>
                          </m:sSupPr>
                          <m:e>
                            <m:r>
                              <a:rPr lang="en-US" sz="1600" b="0" i="1" smtClean="0">
                                <a:latin typeface="Cambria Math" panose="02040503050406030204" pitchFamily="18" charset="0"/>
                              </a:rPr>
                              <m:t>𝑑</m:t>
                            </m:r>
                          </m:e>
                          <m:sup>
                            <m:r>
                              <a:rPr lang="en-US" sz="1600" b="0" i="1" smtClean="0">
                                <a:latin typeface="Cambria Math" panose="02040503050406030204" pitchFamily="18" charset="0"/>
                              </a:rPr>
                              <m:t>2</m:t>
                            </m:r>
                          </m:sup>
                        </m:sSup>
                        <m:r>
                          <a:rPr lang="en-US" sz="1600" b="0" i="1" smtClean="0">
                            <a:latin typeface="Cambria Math" panose="02040503050406030204" pitchFamily="18" charset="0"/>
                          </a:rPr>
                          <m:t>𝑦</m:t>
                        </m:r>
                      </m:num>
                      <m:den>
                        <m:sSup>
                          <m:sSupPr>
                            <m:ctrlPr>
                              <a:rPr lang="en-US" sz="1600" i="1" smtClean="0">
                                <a:latin typeface="Cambria Math" panose="02040503050406030204" pitchFamily="18" charset="0"/>
                              </a:rPr>
                            </m:ctrlPr>
                          </m:sSupPr>
                          <m:e>
                            <m:r>
                              <a:rPr lang="en-US" sz="1600" b="0" i="1" smtClean="0">
                                <a:latin typeface="Cambria Math" panose="02040503050406030204" pitchFamily="18" charset="0"/>
                              </a:rPr>
                              <m:t>𝑑𝑥</m:t>
                            </m:r>
                          </m:e>
                          <m:sup>
                            <m:r>
                              <a:rPr lang="en-US" sz="1600" b="0" i="1" smtClean="0">
                                <a:latin typeface="Cambria Math" panose="02040503050406030204" pitchFamily="18" charset="0"/>
                              </a:rPr>
                              <m:t>2</m:t>
                            </m:r>
                          </m:sup>
                        </m:sSup>
                      </m:den>
                    </m:f>
                    <m:r>
                      <a:rPr lang="en-US" sz="1600" b="0" i="1" smtClean="0">
                        <a:latin typeface="Cambria Math" panose="02040503050406030204" pitchFamily="18" charset="0"/>
                      </a:rPr>
                      <m:t>+2</m:t>
                    </m:r>
                    <m:f>
                      <m:fPr>
                        <m:ctrlPr>
                          <a:rPr lang="en-US" sz="1600" b="0" i="1" smtClean="0">
                            <a:latin typeface="Cambria Math" panose="02040503050406030204" pitchFamily="18" charset="0"/>
                          </a:rPr>
                        </m:ctrlPr>
                      </m:fPr>
                      <m:num>
                        <m:r>
                          <a:rPr lang="en-US" sz="1600" b="0" i="1" smtClean="0">
                            <a:latin typeface="Cambria Math" panose="02040503050406030204" pitchFamily="18" charset="0"/>
                          </a:rPr>
                          <m:t>𝑑𝑦</m:t>
                        </m:r>
                      </m:num>
                      <m:den>
                        <m:r>
                          <a:rPr lang="en-US" sz="1600" b="0" i="1" smtClean="0">
                            <a:latin typeface="Cambria Math" panose="02040503050406030204" pitchFamily="18" charset="0"/>
                          </a:rPr>
                          <m:t>𝑑𝑥</m:t>
                        </m:r>
                      </m:den>
                    </m:f>
                    <m:r>
                      <a:rPr lang="en-US" sz="1600" b="0" i="1" smtClean="0">
                        <a:latin typeface="Cambria Math" panose="02040503050406030204" pitchFamily="18" charset="0"/>
                      </a:rPr>
                      <m:t>+2</m:t>
                    </m:r>
                    <m:r>
                      <a:rPr lang="en-US" sz="1600" b="0" i="1" smtClean="0">
                        <a:latin typeface="Cambria Math" panose="02040503050406030204" pitchFamily="18" charset="0"/>
                      </a:rPr>
                      <m:t>𝑦</m:t>
                    </m:r>
                    <m:r>
                      <a:rPr lang="en-US" sz="1600" b="0" i="1" smtClean="0">
                        <a:latin typeface="Cambria Math" panose="02040503050406030204" pitchFamily="18" charset="0"/>
                      </a:rPr>
                      <m:t>=10</m:t>
                    </m:r>
                    <m:r>
                      <a:rPr lang="en-US" sz="1600" b="0" i="1" smtClean="0">
                        <a:latin typeface="Cambria Math" panose="02040503050406030204" pitchFamily="18" charset="0"/>
                      </a:rPr>
                      <m:t>𝑐𝑜𝑠𝑥</m:t>
                    </m:r>
                  </m:oMath>
                </a14:m>
                <a:r>
                  <a:rPr lang="en-GB" sz="1600" dirty="0">
                    <a:latin typeface="Comic Sans MS" panose="030F0702030302020204" pitchFamily="66" charset="0"/>
                  </a:rPr>
                  <a:t> given that </a:t>
                </a:r>
                <a14:m>
                  <m:oMath xmlns:m="http://schemas.openxmlformats.org/officeDocument/2006/math">
                    <m:f>
                      <m:fPr>
                        <m:ctrlPr>
                          <a:rPr lang="en-GB" sz="1600" i="1" smtClean="0">
                            <a:latin typeface="Cambria Math" panose="02040503050406030204" pitchFamily="18" charset="0"/>
                          </a:rPr>
                        </m:ctrlPr>
                      </m:fPr>
                      <m:num>
                        <m:r>
                          <a:rPr lang="en-US" sz="1600" b="0" i="1" smtClean="0">
                            <a:latin typeface="Cambria Math" panose="02040503050406030204" pitchFamily="18" charset="0"/>
                          </a:rPr>
                          <m:t>𝑑𝑦</m:t>
                        </m:r>
                      </m:num>
                      <m:den>
                        <m:r>
                          <a:rPr lang="en-US" sz="1600" b="0" i="1" smtClean="0">
                            <a:latin typeface="Cambria Math" panose="02040503050406030204" pitchFamily="18" charset="0"/>
                          </a:rPr>
                          <m:t>𝑑𝑥</m:t>
                        </m:r>
                      </m:den>
                    </m:f>
                    <m:r>
                      <a:rPr lang="en-US" sz="1600" b="0" i="1" smtClean="0">
                        <a:latin typeface="Cambria Math" panose="02040503050406030204" pitchFamily="18" charset="0"/>
                      </a:rPr>
                      <m:t>=0</m:t>
                    </m:r>
                  </m:oMath>
                </a14:m>
                <a:r>
                  <a:rPr lang="en-GB" sz="1600" dirty="0">
                    <a:latin typeface="Comic Sans MS" panose="030F0702030302020204" pitchFamily="66" charset="0"/>
                  </a:rPr>
                  <a:t> and </a:t>
                </a:r>
                <a14:m>
                  <m:oMath xmlns:m="http://schemas.openxmlformats.org/officeDocument/2006/math">
                    <m:r>
                      <a:rPr lang="en-US" sz="1600" b="0" i="1" smtClean="0">
                        <a:latin typeface="Cambria Math" panose="02040503050406030204" pitchFamily="18" charset="0"/>
                      </a:rPr>
                      <m:t>𝑦</m:t>
                    </m:r>
                    <m:r>
                      <a:rPr lang="en-US" sz="1600" b="0" i="1" smtClean="0">
                        <a:latin typeface="Cambria Math" panose="02040503050406030204" pitchFamily="18" charset="0"/>
                      </a:rPr>
                      <m:t>=0</m:t>
                    </m:r>
                  </m:oMath>
                </a14:m>
                <a:r>
                  <a:rPr lang="en-GB" sz="1600" dirty="0">
                    <a:latin typeface="Comic Sans MS" panose="030F0702030302020204" pitchFamily="66" charset="0"/>
                  </a:rPr>
                  <a:t> when </a:t>
                </a:r>
                <a14:m>
                  <m:oMath xmlns:m="http://schemas.openxmlformats.org/officeDocument/2006/math">
                    <m:r>
                      <a:rPr lang="en-US" sz="1600" b="0" i="1" smtClean="0">
                        <a:latin typeface="Cambria Math" panose="02040503050406030204" pitchFamily="18" charset="0"/>
                      </a:rPr>
                      <m:t>𝑥</m:t>
                    </m:r>
                    <m:r>
                      <a:rPr lang="en-US" sz="1600" b="0" i="1" smtClean="0">
                        <a:latin typeface="Cambria Math" panose="02040503050406030204" pitchFamily="18" charset="0"/>
                      </a:rPr>
                      <m:t>=0</m:t>
                    </m:r>
                  </m:oMath>
                </a14:m>
                <a:r>
                  <a:rPr lang="en-GB" sz="1600" dirty="0">
                    <a:latin typeface="Comic Sans MS" panose="030F0702030302020204" pitchFamily="66" charset="0"/>
                  </a:rPr>
                  <a:t>.</a:t>
                </a:r>
              </a:p>
            </p:txBody>
          </p:sp>
        </mc:Choice>
        <mc:Fallback xmlns="">
          <p:sp>
            <p:nvSpPr>
              <p:cNvPr id="5" name="テキスト ボックス 4">
                <a:extLst>
                  <a:ext uri="{FF2B5EF4-FFF2-40B4-BE49-F238E27FC236}">
                    <a16:creationId xmlns:a16="http://schemas.microsoft.com/office/drawing/2014/main" id="{EC650E1A-7C8F-4628-ABED-75398A123CBB}"/>
                  </a:ext>
                </a:extLst>
              </p:cNvPr>
              <p:cNvSpPr txBox="1">
                <a:spLocks noRot="1" noChangeAspect="1" noMove="1" noResize="1" noEditPoints="1" noAdjustHandles="1" noChangeArrowheads="1" noChangeShapeType="1" noTextEdit="1"/>
              </p:cNvSpPr>
              <p:nvPr/>
            </p:nvSpPr>
            <p:spPr>
              <a:xfrm>
                <a:off x="4439348" y="1595856"/>
                <a:ext cx="4704652" cy="1077026"/>
              </a:xfrm>
              <a:prstGeom prst="rect">
                <a:avLst/>
              </a:prstGeom>
              <a:blipFill>
                <a:blip r:embed="rId4"/>
                <a:stretch>
                  <a:fillRect l="-648" t="-1136" b="-227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0A55D955-4105-43E1-A4F4-7B7F26B2E8A8}"/>
                  </a:ext>
                </a:extLst>
              </p:cNvPr>
              <p:cNvSpPr txBox="1"/>
              <p:nvPr/>
            </p:nvSpPr>
            <p:spPr>
              <a:xfrm>
                <a:off x="1290119" y="2774887"/>
                <a:ext cx="1907061" cy="56041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𝑦</m:t>
                      </m:r>
                      <m:r>
                        <a:rPr lang="en-US" b="0" i="1" smtClean="0">
                          <a:solidFill>
                            <a:srgbClr val="FF0000"/>
                          </a:solidFill>
                          <a:latin typeface="Cambria Math" panose="02040503050406030204" pitchFamily="18" charset="0"/>
                        </a:rPr>
                        <m:t>=</m:t>
                      </m:r>
                      <m:f>
                        <m:fPr>
                          <m:ctrlPr>
                            <a:rPr lang="en-US" b="0" i="1" smtClean="0">
                              <a:solidFill>
                                <a:srgbClr val="FF0000"/>
                              </a:solidFill>
                              <a:latin typeface="Cambria Math" panose="02040503050406030204" pitchFamily="18" charset="0"/>
                            </a:rPr>
                          </m:ctrlPr>
                        </m:fPr>
                        <m:num>
                          <m:r>
                            <a:rPr lang="en-US" b="0" i="1" smtClean="0">
                              <a:solidFill>
                                <a:srgbClr val="FF0000"/>
                              </a:solidFill>
                              <a:latin typeface="Cambria Math" panose="02040503050406030204" pitchFamily="18" charset="0"/>
                            </a:rPr>
                            <m:t>20</m:t>
                          </m:r>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𝑥</m:t>
                              </m:r>
                            </m:e>
                            <m:sup>
                              <m:r>
                                <a:rPr lang="en-US" b="0" i="1" smtClean="0">
                                  <a:solidFill>
                                    <a:srgbClr val="FF0000"/>
                                  </a:solidFill>
                                  <a:latin typeface="Cambria Math" panose="02040503050406030204" pitchFamily="18" charset="0"/>
                                </a:rPr>
                                <m:t>2</m:t>
                              </m:r>
                            </m:sup>
                          </m:sSup>
                          <m:r>
                            <a:rPr lang="en-US" b="0" i="1" smtClean="0">
                              <a:solidFill>
                                <a:srgbClr val="FF0000"/>
                              </a:solidFill>
                              <a:latin typeface="Cambria Math" panose="02040503050406030204" pitchFamily="18" charset="0"/>
                            </a:rPr>
                            <m:t>+2000</m:t>
                          </m:r>
                          <m:r>
                            <a:rPr lang="en-US" b="0" i="1" smtClean="0">
                              <a:solidFill>
                                <a:srgbClr val="FF0000"/>
                              </a:solidFill>
                              <a:latin typeface="Cambria Math" panose="02040503050406030204" pitchFamily="18" charset="0"/>
                            </a:rPr>
                            <m:t>𝑥</m:t>
                          </m:r>
                        </m:num>
                        <m:den>
                          <m:r>
                            <a:rPr lang="en-US" b="0" i="1" smtClean="0">
                              <a:solidFill>
                                <a:srgbClr val="FF0000"/>
                              </a:solidFill>
                              <a:latin typeface="Cambria Math" panose="02040503050406030204" pitchFamily="18" charset="0"/>
                            </a:rPr>
                            <m:t>𝑥</m:t>
                          </m:r>
                          <m:r>
                            <a:rPr lang="en-US" b="0" i="1" smtClean="0">
                              <a:solidFill>
                                <a:srgbClr val="FF0000"/>
                              </a:solidFill>
                              <a:latin typeface="Cambria Math" panose="02040503050406030204" pitchFamily="18" charset="0"/>
                            </a:rPr>
                            <m:t>+50</m:t>
                          </m:r>
                        </m:den>
                      </m:f>
                    </m:oMath>
                  </m:oMathPara>
                </a14:m>
                <a:endParaRPr lang="en-GB" dirty="0">
                  <a:solidFill>
                    <a:srgbClr val="FF0000"/>
                  </a:solidFill>
                </a:endParaRPr>
              </a:p>
            </p:txBody>
          </p:sp>
        </mc:Choice>
        <mc:Fallback xmlns="">
          <p:sp>
            <p:nvSpPr>
              <p:cNvPr id="6" name="テキスト ボックス 5">
                <a:extLst>
                  <a:ext uri="{FF2B5EF4-FFF2-40B4-BE49-F238E27FC236}">
                    <a16:creationId xmlns:a16="http://schemas.microsoft.com/office/drawing/2014/main" id="{0A55D955-4105-43E1-A4F4-7B7F26B2E8A8}"/>
                  </a:ext>
                </a:extLst>
              </p:cNvPr>
              <p:cNvSpPr txBox="1">
                <a:spLocks noRot="1" noChangeAspect="1" noMove="1" noResize="1" noEditPoints="1" noAdjustHandles="1" noChangeArrowheads="1" noChangeShapeType="1" noTextEdit="1"/>
              </p:cNvSpPr>
              <p:nvPr/>
            </p:nvSpPr>
            <p:spPr>
              <a:xfrm>
                <a:off x="1290119" y="2774887"/>
                <a:ext cx="1907061" cy="560410"/>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4990C374-28A4-4078-8AE7-36920011DFF6}"/>
                  </a:ext>
                </a:extLst>
              </p:cNvPr>
              <p:cNvSpPr txBox="1"/>
              <p:nvPr/>
            </p:nvSpPr>
            <p:spPr>
              <a:xfrm>
                <a:off x="1507403" y="5002040"/>
                <a:ext cx="1527406"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𝑦</m:t>
                      </m:r>
                      <m:r>
                        <a:rPr lang="en-US" b="0" i="1" smtClean="0">
                          <a:solidFill>
                            <a:srgbClr val="FF0000"/>
                          </a:solidFill>
                          <a:latin typeface="Cambria Math" panose="02040503050406030204" pitchFamily="18" charset="0"/>
                        </a:rPr>
                        <m:t>=</m:t>
                      </m:r>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𝐴𝑒</m:t>
                          </m:r>
                        </m:e>
                        <m:sup>
                          <m:r>
                            <a:rPr lang="en-US" b="0" i="1" smtClean="0">
                              <a:solidFill>
                                <a:srgbClr val="FF0000"/>
                              </a:solidFill>
                              <a:latin typeface="Cambria Math" panose="02040503050406030204" pitchFamily="18" charset="0"/>
                            </a:rPr>
                            <m:t>−6</m:t>
                          </m:r>
                          <m:r>
                            <a:rPr lang="en-US" b="0" i="1" smtClean="0">
                              <a:solidFill>
                                <a:srgbClr val="FF0000"/>
                              </a:solidFill>
                              <a:latin typeface="Cambria Math" panose="02040503050406030204" pitchFamily="18" charset="0"/>
                            </a:rPr>
                            <m:t>𝑥</m:t>
                          </m:r>
                        </m:sup>
                      </m:sSup>
                      <m:r>
                        <a:rPr lang="en-US" b="0" i="1" smtClean="0">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𝐵</m:t>
                      </m:r>
                    </m:oMath>
                  </m:oMathPara>
                </a14:m>
                <a:endParaRPr lang="en-GB" dirty="0">
                  <a:solidFill>
                    <a:srgbClr val="FF0000"/>
                  </a:solidFill>
                </a:endParaRPr>
              </a:p>
            </p:txBody>
          </p:sp>
        </mc:Choice>
        <mc:Fallback xmlns="">
          <p:sp>
            <p:nvSpPr>
              <p:cNvPr id="7" name="テキスト ボックス 6">
                <a:extLst>
                  <a:ext uri="{FF2B5EF4-FFF2-40B4-BE49-F238E27FC236}">
                    <a16:creationId xmlns:a16="http://schemas.microsoft.com/office/drawing/2014/main" id="{4990C374-28A4-4078-8AE7-36920011DFF6}"/>
                  </a:ext>
                </a:extLst>
              </p:cNvPr>
              <p:cNvSpPr txBox="1">
                <a:spLocks noRot="1" noChangeAspect="1" noMove="1" noResize="1" noEditPoints="1" noAdjustHandles="1" noChangeArrowheads="1" noChangeShapeType="1" noTextEdit="1"/>
              </p:cNvSpPr>
              <p:nvPr/>
            </p:nvSpPr>
            <p:spPr>
              <a:xfrm>
                <a:off x="1507403" y="5002040"/>
                <a:ext cx="1527406" cy="276999"/>
              </a:xfrm>
              <a:prstGeom prst="rect">
                <a:avLst/>
              </a:prstGeom>
              <a:blipFill>
                <a:blip r:embed="rId6"/>
                <a:stretch>
                  <a:fillRect l="-3586" t="-4444" r="-2789" b="-26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2B8BE69B-8701-42D4-879C-B4644000C57D}"/>
                  </a:ext>
                </a:extLst>
              </p:cNvPr>
              <p:cNvSpPr txBox="1"/>
              <p:nvPr/>
            </p:nvSpPr>
            <p:spPr>
              <a:xfrm>
                <a:off x="4603688" y="2774888"/>
                <a:ext cx="437767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𝑦</m:t>
                      </m:r>
                      <m:r>
                        <a:rPr lang="en-US" b="0" i="1" smtClean="0">
                          <a:solidFill>
                            <a:srgbClr val="FF0000"/>
                          </a:solidFill>
                          <a:latin typeface="Cambria Math" panose="02040503050406030204" pitchFamily="18" charset="0"/>
                        </a:rPr>
                        <m:t>=4</m:t>
                      </m:r>
                      <m:r>
                        <a:rPr lang="en-US" b="0" i="1" smtClean="0">
                          <a:solidFill>
                            <a:srgbClr val="FF0000"/>
                          </a:solidFill>
                          <a:latin typeface="Cambria Math" panose="02040503050406030204" pitchFamily="18" charset="0"/>
                        </a:rPr>
                        <m:t>𝑠𝑖𝑛𝑥</m:t>
                      </m:r>
                      <m:r>
                        <a:rPr lang="en-US" b="0" i="1" smtClean="0">
                          <a:solidFill>
                            <a:srgbClr val="FF0000"/>
                          </a:solidFill>
                          <a:latin typeface="Cambria Math" panose="02040503050406030204" pitchFamily="18" charset="0"/>
                        </a:rPr>
                        <m:t>+2</m:t>
                      </m:r>
                      <m:r>
                        <a:rPr lang="en-US" b="0" i="1" smtClean="0">
                          <a:solidFill>
                            <a:srgbClr val="FF0000"/>
                          </a:solidFill>
                          <a:latin typeface="Cambria Math" panose="02040503050406030204" pitchFamily="18" charset="0"/>
                        </a:rPr>
                        <m:t>𝑐𝑜𝑠𝑥</m:t>
                      </m:r>
                      <m:r>
                        <a:rPr lang="en-US" b="0" i="1" smtClean="0">
                          <a:solidFill>
                            <a:srgbClr val="FF0000"/>
                          </a:solidFill>
                          <a:latin typeface="Cambria Math" panose="02040503050406030204" pitchFamily="18" charset="0"/>
                        </a:rPr>
                        <m:t>+</m:t>
                      </m:r>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𝑒</m:t>
                          </m:r>
                        </m:e>
                        <m:sup>
                          <m:r>
                            <a:rPr lang="en-US" b="0" i="1" smtClean="0">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𝑥</m:t>
                          </m:r>
                        </m:sup>
                      </m:sSup>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−2</m:t>
                          </m:r>
                          <m:r>
                            <a:rPr lang="en-US" b="0" i="1" smtClean="0">
                              <a:solidFill>
                                <a:srgbClr val="FF0000"/>
                              </a:solidFill>
                              <a:latin typeface="Cambria Math" panose="02040503050406030204" pitchFamily="18" charset="0"/>
                            </a:rPr>
                            <m:t>𝑐𝑜𝑠𝑥</m:t>
                          </m:r>
                          <m:r>
                            <a:rPr lang="en-US" b="0" i="1" smtClean="0">
                              <a:solidFill>
                                <a:srgbClr val="FF0000"/>
                              </a:solidFill>
                              <a:latin typeface="Cambria Math" panose="02040503050406030204" pitchFamily="18" charset="0"/>
                            </a:rPr>
                            <m:t>−6</m:t>
                          </m:r>
                          <m:r>
                            <a:rPr lang="en-US" b="0" i="1" smtClean="0">
                              <a:solidFill>
                                <a:srgbClr val="FF0000"/>
                              </a:solidFill>
                              <a:latin typeface="Cambria Math" panose="02040503050406030204" pitchFamily="18" charset="0"/>
                            </a:rPr>
                            <m:t>𝑠𝑖𝑛𝑥</m:t>
                          </m:r>
                        </m:e>
                      </m:d>
                    </m:oMath>
                  </m:oMathPara>
                </a14:m>
                <a:endParaRPr lang="en-GB" dirty="0">
                  <a:solidFill>
                    <a:srgbClr val="FF0000"/>
                  </a:solidFill>
                </a:endParaRPr>
              </a:p>
            </p:txBody>
          </p:sp>
        </mc:Choice>
        <mc:Fallback xmlns="">
          <p:sp>
            <p:nvSpPr>
              <p:cNvPr id="8" name="テキスト ボックス 7">
                <a:extLst>
                  <a:ext uri="{FF2B5EF4-FFF2-40B4-BE49-F238E27FC236}">
                    <a16:creationId xmlns:a16="http://schemas.microsoft.com/office/drawing/2014/main" id="{2B8BE69B-8701-42D4-879C-B4644000C57D}"/>
                  </a:ext>
                </a:extLst>
              </p:cNvPr>
              <p:cNvSpPr txBox="1">
                <a:spLocks noRot="1" noChangeAspect="1" noMove="1" noResize="1" noEditPoints="1" noAdjustHandles="1" noChangeArrowheads="1" noChangeShapeType="1" noTextEdit="1"/>
              </p:cNvSpPr>
              <p:nvPr/>
            </p:nvSpPr>
            <p:spPr>
              <a:xfrm>
                <a:off x="4603688" y="2774888"/>
                <a:ext cx="4377673" cy="276999"/>
              </a:xfrm>
              <a:prstGeom prst="rect">
                <a:avLst/>
              </a:prstGeom>
              <a:blipFill>
                <a:blip r:embed="rId7"/>
                <a:stretch>
                  <a:fillRect l="-836" b="-23913"/>
                </a:stretch>
              </a:blipFill>
            </p:spPr>
            <p:txBody>
              <a:bodyPr/>
              <a:lstStyle/>
              <a:p>
                <a:r>
                  <a:rPr lang="en-GB">
                    <a:noFill/>
                  </a:rPr>
                  <a:t> </a:t>
                </a:r>
              </a:p>
            </p:txBody>
          </p:sp>
        </mc:Fallback>
      </mc:AlternateContent>
    </p:spTree>
    <p:extLst>
      <p:ext uri="{BB962C8B-B14F-4D97-AF65-F5344CB8AC3E}">
        <p14:creationId xmlns:p14="http://schemas.microsoft.com/office/powerpoint/2010/main" val="1853705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B9E49D45-5CE5-48F9-887D-8DD1819E011A}"/>
              </a:ext>
            </a:extLst>
          </p:cNvPr>
          <p:cNvSpPr/>
          <p:nvPr/>
        </p:nvSpPr>
        <p:spPr>
          <a:xfrm>
            <a:off x="1940966" y="2230495"/>
            <a:ext cx="5191165" cy="2531462"/>
          </a:xfrm>
          <a:prstGeom prst="rect">
            <a:avLst/>
          </a:prstGeom>
          <a:noFill/>
        </p:spPr>
        <p:txBody>
          <a:bodyPr wrap="none" lIns="68580" tIns="34290" rIns="68580" bIns="34290">
            <a:spAutoFit/>
          </a:bodyPr>
          <a:lstStyle/>
          <a:p>
            <a:pPr algn="ctr"/>
            <a:r>
              <a:rPr lang="en-US" altLang="ja-JP" sz="8000" b="1" dirty="0">
                <a:ln w="38100">
                  <a:solidFill>
                    <a:schemeClr val="tx1"/>
                  </a:solidFill>
                  <a:prstDash val="solid"/>
                </a:ln>
                <a:solidFill>
                  <a:schemeClr val="accent3">
                    <a:lumMod val="60000"/>
                    <a:lumOff val="40000"/>
                  </a:schemeClr>
                </a:solidFill>
                <a:effectLst>
                  <a:outerShdw blurRad="50800" dist="38100" dir="16200000" rotWithShape="0">
                    <a:prstClr val="black">
                      <a:alpha val="40000"/>
                    </a:prstClr>
                  </a:outerShdw>
                </a:effectLst>
                <a:latin typeface="Monotype Corsiva" panose="03010101010201010101" pitchFamily="66" charset="0"/>
                <a:ea typeface="HGGyoshotai" panose="03000609000000000000" pitchFamily="65" charset="-128"/>
                <a:cs typeface="Segoe UI Black" panose="020B0A02040204020203" pitchFamily="34" charset="0"/>
              </a:rPr>
              <a:t>Teachings for </a:t>
            </a:r>
          </a:p>
          <a:p>
            <a:pPr algn="ctr"/>
            <a:r>
              <a:rPr lang="en-US" altLang="ja-JP" sz="8000" b="1" dirty="0">
                <a:ln w="38100">
                  <a:solidFill>
                    <a:schemeClr val="tx1"/>
                  </a:solidFill>
                  <a:prstDash val="solid"/>
                </a:ln>
                <a:solidFill>
                  <a:schemeClr val="accent3">
                    <a:lumMod val="60000"/>
                    <a:lumOff val="40000"/>
                  </a:schemeClr>
                </a:solidFill>
                <a:effectLst>
                  <a:outerShdw blurRad="50800" dist="38100" dir="16200000" rotWithShape="0">
                    <a:prstClr val="black">
                      <a:alpha val="40000"/>
                    </a:prstClr>
                  </a:outerShdw>
                </a:effectLst>
                <a:latin typeface="Monotype Corsiva" panose="03010101010201010101" pitchFamily="66" charset="0"/>
                <a:ea typeface="HGGyoshotai" panose="03000609000000000000" pitchFamily="65" charset="-128"/>
                <a:cs typeface="Segoe UI Black" panose="020B0A02040204020203" pitchFamily="34" charset="0"/>
              </a:rPr>
              <a:t>Exercise 8A</a:t>
            </a:r>
            <a:endParaRPr lang="ja-JP" altLang="en-US" sz="8000" b="1" dirty="0">
              <a:ln w="38100">
                <a:solidFill>
                  <a:schemeClr val="tx1"/>
                </a:solidFill>
                <a:prstDash val="solid"/>
              </a:ln>
              <a:solidFill>
                <a:schemeClr val="accent3">
                  <a:lumMod val="60000"/>
                  <a:lumOff val="40000"/>
                </a:schemeClr>
              </a:solidFill>
              <a:effectLst>
                <a:outerShdw blurRad="50800" dist="38100" dir="16200000" rotWithShape="0">
                  <a:prstClr val="black">
                    <a:alpha val="40000"/>
                  </a:prstClr>
                </a:outerShdw>
              </a:effectLst>
              <a:latin typeface="Monotype Corsiva" panose="03010101010201010101" pitchFamily="66" charset="0"/>
              <a:ea typeface="HGGyoshotai" panose="03000609000000000000" pitchFamily="65" charset="-128"/>
              <a:cs typeface="Segoe UI Black" panose="020B0A02040204020203" pitchFamily="34" charset="0"/>
            </a:endParaRPr>
          </a:p>
        </p:txBody>
      </p:sp>
    </p:spTree>
    <p:extLst>
      <p:ext uri="{BB962C8B-B14F-4D97-AF65-F5344CB8AC3E}">
        <p14:creationId xmlns:p14="http://schemas.microsoft.com/office/powerpoint/2010/main" val="1782619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431" y="1600200"/>
            <a:ext cx="3373515" cy="4724400"/>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400" b="1" dirty="0">
              <a:latin typeface="Comic Sans MS" pitchFamily="66" charset="0"/>
            </a:endParaRPr>
          </a:p>
          <a:p>
            <a:pPr algn="ctr">
              <a:buFont typeface="Wingdings" panose="05000000000000000000" pitchFamily="2" charset="2"/>
              <a:buChar char="à"/>
            </a:pPr>
            <a:r>
              <a:rPr lang="en-US" sz="1400" dirty="0">
                <a:latin typeface="Comic Sans MS" pitchFamily="66" charset="0"/>
                <a:sym typeface="Wingdings" panose="05000000000000000000" pitchFamily="2" charset="2"/>
              </a:rPr>
              <a:t>Most of this chapter you will be answering questions related to mechanics</a:t>
            </a:r>
          </a:p>
          <a:p>
            <a:pPr algn="ctr">
              <a:buFont typeface="Wingdings" panose="05000000000000000000" pitchFamily="2" charset="2"/>
              <a:buChar char="à"/>
            </a:pPr>
            <a:endParaRPr lang="en-US" sz="1400" dirty="0">
              <a:latin typeface="Comic Sans MS" pitchFamily="66" charset="0"/>
              <a:sym typeface="Wingdings" panose="05000000000000000000" pitchFamily="2" charset="2"/>
            </a:endParaRPr>
          </a:p>
          <a:p>
            <a:pPr algn="ctr">
              <a:buFont typeface="Wingdings" panose="05000000000000000000" pitchFamily="2" charset="2"/>
              <a:buChar char="à"/>
            </a:pPr>
            <a:r>
              <a:rPr lang="en-US" sz="1400" dirty="0">
                <a:latin typeface="Comic Sans MS" pitchFamily="66" charset="0"/>
                <a:sym typeface="Wingdings" panose="05000000000000000000" pitchFamily="2" charset="2"/>
              </a:rPr>
              <a:t>Some of the problems in this section you may also be able to solve using processes you have already seen, but it is important to see the link to differential equations</a:t>
            </a:r>
          </a:p>
          <a:p>
            <a:pPr marL="0" indent="0" algn="ctr">
              <a:buNone/>
            </a:pPr>
            <a:endParaRPr lang="en-US" sz="1400" dirty="0">
              <a:latin typeface="Comic Sans MS" pitchFamily="66" charset="0"/>
            </a:endParaRPr>
          </a:p>
          <a:p>
            <a:pPr marL="0" indent="0" algn="ctr">
              <a:buNone/>
            </a:pPr>
            <a:endParaRPr lang="en-US" sz="1400" dirty="0">
              <a:latin typeface="Comic Sans MS" pitchFamily="66" charset="0"/>
            </a:endParaRPr>
          </a:p>
        </p:txBody>
      </p:sp>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p:spTree>
    <p:extLst>
      <p:ext uri="{BB962C8B-B14F-4D97-AF65-F5344CB8AC3E}">
        <p14:creationId xmlns:p14="http://schemas.microsoft.com/office/powerpoint/2010/main" val="1734743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6431" y="1600200"/>
                <a:ext cx="3373515" cy="4724400"/>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400" b="1" dirty="0">
                  <a:latin typeface="Comic Sans MS" pitchFamily="66" charset="0"/>
                </a:endParaRPr>
              </a:p>
              <a:p>
                <a:pPr marL="0" indent="0" algn="ctr">
                  <a:buNone/>
                </a:pPr>
                <a:r>
                  <a:rPr lang="en-US" sz="1400" dirty="0">
                    <a:latin typeface="Comic Sans MS" pitchFamily="66" charset="0"/>
                  </a:rPr>
                  <a:t>A particle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starts from rest at a given point </a:t>
                </a:r>
                <a14:m>
                  <m:oMath xmlns:m="http://schemas.openxmlformats.org/officeDocument/2006/math">
                    <m:r>
                      <a:rPr lang="en-US" sz="1400" i="1" dirty="0" smtClean="0">
                        <a:latin typeface="Cambria Math" panose="02040503050406030204" pitchFamily="18" charset="0"/>
                      </a:rPr>
                      <m:t>𝑂</m:t>
                    </m:r>
                  </m:oMath>
                </a14:m>
                <a:r>
                  <a:rPr lang="en-US" sz="1400" dirty="0">
                    <a:latin typeface="Comic Sans MS" pitchFamily="66" charset="0"/>
                  </a:rPr>
                  <a:t> and moves along a straight line. At time </a:t>
                </a:r>
                <a14:m>
                  <m:oMath xmlns:m="http://schemas.openxmlformats.org/officeDocument/2006/math">
                    <m:r>
                      <a:rPr lang="en-US" sz="1400" i="1" dirty="0" smtClean="0">
                        <a:latin typeface="Cambria Math" panose="02040503050406030204" pitchFamily="18" charset="0"/>
                      </a:rPr>
                      <m:t>𝑡</m:t>
                    </m:r>
                  </m:oMath>
                </a14:m>
                <a:r>
                  <a:rPr lang="en-US" sz="1400" dirty="0">
                    <a:latin typeface="Comic Sans MS" pitchFamily="66" charset="0"/>
                  </a:rPr>
                  <a:t> seconds, the acceleration, </a:t>
                </a:r>
                <a14:m>
                  <m:oMath xmlns:m="http://schemas.openxmlformats.org/officeDocument/2006/math">
                    <m:r>
                      <a:rPr lang="en-US" sz="1400" i="1" dirty="0" smtClean="0">
                        <a:latin typeface="Cambria Math" panose="02040503050406030204" pitchFamily="18" charset="0"/>
                      </a:rPr>
                      <m:t>𝑎</m:t>
                    </m:r>
                    <m:r>
                      <a:rPr lang="en-US" sz="1400" b="0" i="1" dirty="0" smtClean="0">
                        <a:latin typeface="Cambria Math" panose="02040503050406030204" pitchFamily="18" charset="0"/>
                      </a:rPr>
                      <m:t> </m:t>
                    </m:r>
                    <m:sSup>
                      <m:sSupPr>
                        <m:ctrlPr>
                          <a:rPr lang="en-US" sz="1400" b="0" i="1" dirty="0" smtClean="0">
                            <a:latin typeface="Cambria Math" panose="02040503050406030204" pitchFamily="18" charset="0"/>
                          </a:rPr>
                        </m:ctrlPr>
                      </m:sSupPr>
                      <m:e>
                        <m:r>
                          <a:rPr lang="en-US" sz="1400" b="0" i="1" dirty="0" smtClean="0">
                            <a:latin typeface="Cambria Math" panose="02040503050406030204" pitchFamily="18" charset="0"/>
                          </a:rPr>
                          <m:t>𝑚𝑠</m:t>
                        </m:r>
                      </m:e>
                      <m:sup>
                        <m:r>
                          <a:rPr lang="en-US" sz="1400" b="0" i="1" dirty="0" smtClean="0">
                            <a:latin typeface="Cambria Math" panose="02040503050406030204" pitchFamily="18" charset="0"/>
                          </a:rPr>
                          <m:t>−2</m:t>
                        </m:r>
                      </m:sup>
                    </m:sSup>
                  </m:oMath>
                </a14:m>
                <a:r>
                  <a:rPr lang="en-US" sz="1400" dirty="0">
                    <a:latin typeface="Comic Sans MS" pitchFamily="66" charset="0"/>
                  </a:rPr>
                  <a:t>, of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is given by:</a:t>
                </a:r>
              </a:p>
              <a:p>
                <a:pPr marL="0" indent="0" algn="ctr">
                  <a:buNone/>
                </a:pPr>
                <a:endParaRPr lang="en-US" sz="1400" dirty="0">
                  <a:latin typeface="Comic Sans MS" pitchFamily="66" charset="0"/>
                </a:endParaRPr>
              </a:p>
              <a:p>
                <a:pPr marL="0" indent="0" algn="ctr">
                  <a:buNone/>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𝑎</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6</m:t>
                          </m:r>
                        </m:num>
                        <m:den>
                          <m:sSup>
                            <m:sSupPr>
                              <m:ctrlPr>
                                <a:rPr lang="en-US" sz="1400" b="0" i="1" smtClean="0">
                                  <a:latin typeface="Cambria Math" panose="02040503050406030204" pitchFamily="18" charset="0"/>
                                </a:rPr>
                              </m:ctrlPr>
                            </m:sSupPr>
                            <m:e>
                              <m:d>
                                <m:dPr>
                                  <m:ctrlPr>
                                    <a:rPr lang="en-US" sz="1400" b="0" i="1" smtClean="0">
                                      <a:latin typeface="Cambria Math" panose="02040503050406030204" pitchFamily="18" charset="0"/>
                                    </a:rPr>
                                  </m:ctrlPr>
                                </m:dPr>
                                <m:e>
                                  <m:r>
                                    <a:rPr lang="en-US" sz="1400" b="0" i="1" smtClean="0">
                                      <a:latin typeface="Cambria Math" panose="02040503050406030204" pitchFamily="18" charset="0"/>
                                    </a:rPr>
                                    <m:t>𝑡</m:t>
                                  </m:r>
                                  <m:r>
                                    <a:rPr lang="en-US" sz="1400" b="0" i="1" smtClean="0">
                                      <a:latin typeface="Cambria Math" panose="02040503050406030204" pitchFamily="18" charset="0"/>
                                    </a:rPr>
                                    <m:t>−2</m:t>
                                  </m:r>
                                </m:e>
                              </m:d>
                            </m:e>
                            <m:sup>
                              <m:r>
                                <a:rPr lang="en-US" sz="1400" b="0" i="1" smtClean="0">
                                  <a:latin typeface="Cambria Math" panose="02040503050406030204" pitchFamily="18" charset="0"/>
                                </a:rPr>
                                <m:t>2</m:t>
                              </m:r>
                            </m:sup>
                          </m:sSup>
                        </m:den>
                      </m:f>
                      <m:r>
                        <a:rPr lang="en-US" sz="1400" b="0" i="1" smtClean="0">
                          <a:latin typeface="Cambria Math" panose="02040503050406030204" pitchFamily="18" charset="0"/>
                        </a:rPr>
                        <m:t>,</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US" sz="1400" dirty="0">
                  <a:latin typeface="Comic Sans MS" pitchFamily="66" charset="0"/>
                </a:endParaRPr>
              </a:p>
              <a:p>
                <a:pPr marL="0" indent="0" algn="ctr">
                  <a:buNone/>
                </a:pPr>
                <a:endParaRPr lang="en-US" sz="1400" dirty="0">
                  <a:latin typeface="Comic Sans MS" pitchFamily="66" charset="0"/>
                </a:endParaRPr>
              </a:p>
              <a:p>
                <a:pPr marL="342900" indent="-342900" algn="ctr">
                  <a:buAutoNum type="alphaLcParenR"/>
                </a:pPr>
                <a:r>
                  <a:rPr lang="en-US" sz="1400" dirty="0">
                    <a:latin typeface="Comic Sans MS" pitchFamily="66" charset="0"/>
                  </a:rPr>
                  <a:t>Find the velocity of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at time </a:t>
                </a:r>
                <a14:m>
                  <m:oMath xmlns:m="http://schemas.openxmlformats.org/officeDocument/2006/math">
                    <m:r>
                      <a:rPr lang="en-US" sz="1400" i="1" dirty="0" smtClean="0">
                        <a:latin typeface="Cambria Math" panose="02040503050406030204" pitchFamily="18" charset="0"/>
                      </a:rPr>
                      <m:t>𝑡</m:t>
                    </m:r>
                  </m:oMath>
                </a14:m>
                <a:r>
                  <a:rPr lang="en-US" sz="1400" dirty="0">
                    <a:latin typeface="Comic Sans MS" pitchFamily="66" charset="0"/>
                  </a:rPr>
                  <a:t> seconds</a:t>
                </a:r>
              </a:p>
              <a:p>
                <a:pPr marL="342900" indent="-342900" algn="ctr">
                  <a:buAutoNum type="alphaLcParenR"/>
                </a:pPr>
                <a:r>
                  <a:rPr lang="en-US" sz="1400" dirty="0">
                    <a:latin typeface="Comic Sans MS" pitchFamily="66" charset="0"/>
                  </a:rPr>
                  <a:t>Show that the displacement of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from </a:t>
                </a:r>
                <a14:m>
                  <m:oMath xmlns:m="http://schemas.openxmlformats.org/officeDocument/2006/math">
                    <m:r>
                      <a:rPr lang="en-US" sz="1400" i="1" dirty="0" smtClean="0">
                        <a:latin typeface="Cambria Math" panose="02040503050406030204" pitchFamily="18" charset="0"/>
                      </a:rPr>
                      <m:t>𝑂</m:t>
                    </m:r>
                  </m:oMath>
                </a14:m>
                <a:r>
                  <a:rPr lang="en-US" sz="1400" dirty="0">
                    <a:latin typeface="Comic Sans MS" pitchFamily="66" charset="0"/>
                  </a:rPr>
                  <a:t> when </a:t>
                </a:r>
                <a14:m>
                  <m:oMath xmlns:m="http://schemas.openxmlformats.org/officeDocument/2006/math">
                    <m:r>
                      <a:rPr lang="en-US" sz="1400" i="1" dirty="0" smtClean="0">
                        <a:latin typeface="Cambria Math" panose="02040503050406030204" pitchFamily="18" charset="0"/>
                      </a:rPr>
                      <m:t>𝑡</m:t>
                    </m:r>
                    <m:r>
                      <a:rPr lang="en-US" sz="1400" i="1" dirty="0" smtClean="0">
                        <a:latin typeface="Cambria Math" panose="02040503050406030204" pitchFamily="18" charset="0"/>
                      </a:rPr>
                      <m:t>=6</m:t>
                    </m:r>
                  </m:oMath>
                </a14:m>
                <a:r>
                  <a:rPr lang="en-US" sz="1400" dirty="0">
                    <a:latin typeface="Comic Sans MS" pitchFamily="66" charset="0"/>
                  </a:rPr>
                  <a:t> is given by </a:t>
                </a:r>
                <a14:m>
                  <m:oMath xmlns:m="http://schemas.openxmlformats.org/officeDocument/2006/math">
                    <m:d>
                      <m:dPr>
                        <m:ctrlPr>
                          <a:rPr lang="en-US" sz="1400" b="0" i="1" smtClean="0">
                            <a:latin typeface="Cambria Math" panose="02040503050406030204" pitchFamily="18" charset="0"/>
                          </a:rPr>
                        </m:ctrlPr>
                      </m:dPr>
                      <m:e>
                        <m:r>
                          <a:rPr lang="en-US" sz="1400" b="0" i="1" smtClean="0">
                            <a:latin typeface="Cambria Math" panose="02040503050406030204" pitchFamily="18" charset="0"/>
                          </a:rPr>
                          <m:t>18−12</m:t>
                        </m:r>
                        <m:r>
                          <a:rPr lang="en-US" sz="1400" b="0" i="1" smtClean="0">
                            <a:latin typeface="Cambria Math" panose="02040503050406030204" pitchFamily="18" charset="0"/>
                          </a:rPr>
                          <m:t>𝑙𝑛</m:t>
                        </m:r>
                        <m:r>
                          <a:rPr lang="en-US" sz="1400" b="0" i="1" smtClean="0">
                            <a:latin typeface="Cambria Math" panose="02040503050406030204" pitchFamily="18" charset="0"/>
                          </a:rPr>
                          <m:t>2</m:t>
                        </m:r>
                      </m:e>
                    </m:d>
                    <m:r>
                      <a:rPr lang="en-US" sz="1400" b="0" i="1" smtClean="0">
                        <a:latin typeface="Cambria Math" panose="02040503050406030204" pitchFamily="18" charset="0"/>
                      </a:rPr>
                      <m:t> </m:t>
                    </m:r>
                    <m:r>
                      <a:rPr lang="en-US" sz="1400" b="0" i="1" smtClean="0">
                        <a:latin typeface="Cambria Math" panose="02040503050406030204" pitchFamily="18" charset="0"/>
                      </a:rPr>
                      <m:t>𝑚</m:t>
                    </m:r>
                  </m:oMath>
                </a14:m>
                <a:endParaRPr lang="en-US" sz="1400" dirty="0">
                  <a:latin typeface="Comic Sans MS" pitchFamily="66" charset="0"/>
                </a:endParaRPr>
              </a:p>
              <a:p>
                <a:pPr marL="0" indent="0" algn="ctr">
                  <a:buNone/>
                </a:pPr>
                <a:endParaRPr lang="en-US" sz="1400" dirty="0">
                  <a:latin typeface="Comic Sans MS" pitchFamily="66"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6431" y="1600200"/>
                <a:ext cx="3373515" cy="4724400"/>
              </a:xfrm>
              <a:blipFill>
                <a:blip r:embed="rId2"/>
                <a:stretch>
                  <a:fillRect t="-774"/>
                </a:stretch>
              </a:blipFill>
            </p:spPr>
            <p:txBody>
              <a:bodyPr/>
              <a:lstStyle/>
              <a:p>
                <a:r>
                  <a:rPr lang="en-GB">
                    <a:noFill/>
                  </a:rPr>
                  <a:t> </a:t>
                </a:r>
              </a:p>
            </p:txBody>
          </p:sp>
        </mc:Fallback>
      </mc:AlternateContent>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DE16A309-80B5-4050-90C5-E1DB3BBAF828}"/>
                  </a:ext>
                </a:extLst>
              </p:cNvPr>
              <p:cNvSpPr txBox="1"/>
              <p:nvPr/>
            </p:nvSpPr>
            <p:spPr>
              <a:xfrm>
                <a:off x="4383350" y="1405159"/>
                <a:ext cx="1253971" cy="527517"/>
              </a:xfrm>
              <a:prstGeom prst="rect">
                <a:avLst/>
              </a:prstGeom>
              <a:noFill/>
            </p:spPr>
            <p:txBody>
              <a:bodyPr wrap="square">
                <a:spAutoFit/>
              </a:bodyPr>
              <a:lstStyle/>
              <a:p>
                <a:pPr marL="0" indent="0" algn="ctr">
                  <a:buNone/>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𝑎</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6</m:t>
                          </m:r>
                        </m:num>
                        <m:den>
                          <m:sSup>
                            <m:sSupPr>
                              <m:ctrlPr>
                                <a:rPr lang="en-US" sz="1400" b="0" i="1" smtClean="0">
                                  <a:latin typeface="Cambria Math" panose="02040503050406030204" pitchFamily="18" charset="0"/>
                                </a:rPr>
                              </m:ctrlPr>
                            </m:sSupPr>
                            <m:e>
                              <m:d>
                                <m:dPr>
                                  <m:ctrlPr>
                                    <a:rPr lang="en-US" sz="1400" b="0" i="1" smtClean="0">
                                      <a:latin typeface="Cambria Math" panose="02040503050406030204" pitchFamily="18" charset="0"/>
                                    </a:rPr>
                                  </m:ctrlPr>
                                </m:dPr>
                                <m:e>
                                  <m:r>
                                    <a:rPr lang="en-US" sz="1400" b="0" i="1" smtClean="0">
                                      <a:latin typeface="Cambria Math" panose="02040503050406030204" pitchFamily="18" charset="0"/>
                                    </a:rPr>
                                    <m:t>𝑡</m:t>
                                  </m:r>
                                  <m:r>
                                    <a:rPr lang="en-US" sz="1400" b="0" i="1" smtClean="0">
                                      <a:latin typeface="Cambria Math" panose="02040503050406030204" pitchFamily="18" charset="0"/>
                                    </a:rPr>
                                    <m:t>−2</m:t>
                                  </m:r>
                                </m:e>
                              </m:d>
                            </m:e>
                            <m:sup>
                              <m:r>
                                <a:rPr lang="en-US" sz="1400" b="0" i="1" smtClean="0">
                                  <a:latin typeface="Cambria Math" panose="02040503050406030204" pitchFamily="18" charset="0"/>
                                </a:rPr>
                                <m:t>2</m:t>
                              </m:r>
                            </m:sup>
                          </m:sSup>
                        </m:den>
                      </m:f>
                    </m:oMath>
                  </m:oMathPara>
                </a14:m>
                <a:endParaRPr lang="en-US" sz="1400" dirty="0">
                  <a:latin typeface="Comic Sans MS" pitchFamily="66" charset="0"/>
                </a:endParaRPr>
              </a:p>
            </p:txBody>
          </p:sp>
        </mc:Choice>
        <mc:Fallback xmlns="">
          <p:sp>
            <p:nvSpPr>
              <p:cNvPr id="6" name="テキスト ボックス 5">
                <a:extLst>
                  <a:ext uri="{FF2B5EF4-FFF2-40B4-BE49-F238E27FC236}">
                    <a16:creationId xmlns:a16="http://schemas.microsoft.com/office/drawing/2014/main" id="{DE16A309-80B5-4050-90C5-E1DB3BBAF828}"/>
                  </a:ext>
                </a:extLst>
              </p:cNvPr>
              <p:cNvSpPr txBox="1">
                <a:spLocks noRot="1" noChangeAspect="1" noMove="1" noResize="1" noEditPoints="1" noAdjustHandles="1" noChangeArrowheads="1" noChangeShapeType="1" noTextEdit="1"/>
              </p:cNvSpPr>
              <p:nvPr/>
            </p:nvSpPr>
            <p:spPr>
              <a:xfrm>
                <a:off x="4383350" y="1405159"/>
                <a:ext cx="1253971" cy="527517"/>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828C1287-A350-4144-B53F-6BB8774872BB}"/>
                  </a:ext>
                </a:extLst>
              </p:cNvPr>
              <p:cNvSpPr txBox="1"/>
              <p:nvPr/>
            </p:nvSpPr>
            <p:spPr>
              <a:xfrm>
                <a:off x="4322686" y="2036954"/>
                <a:ext cx="1253971" cy="546112"/>
              </a:xfrm>
              <a:prstGeom prst="rect">
                <a:avLst/>
              </a:prstGeom>
              <a:noFill/>
            </p:spPr>
            <p:txBody>
              <a:bodyPr wrap="square">
                <a:spAutoFit/>
              </a:bodyPr>
              <a:lstStyle/>
              <a:p>
                <a:pPr marL="0" indent="0" algn="ctr">
                  <a:buNone/>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𝑑𝑣</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6</m:t>
                          </m:r>
                        </m:num>
                        <m:den>
                          <m:sSup>
                            <m:sSupPr>
                              <m:ctrlPr>
                                <a:rPr lang="en-US" sz="1400" b="0" i="1" smtClean="0">
                                  <a:latin typeface="Cambria Math" panose="02040503050406030204" pitchFamily="18" charset="0"/>
                                </a:rPr>
                              </m:ctrlPr>
                            </m:sSupPr>
                            <m:e>
                              <m:d>
                                <m:dPr>
                                  <m:ctrlPr>
                                    <a:rPr lang="en-US" sz="1400" b="0" i="1" smtClean="0">
                                      <a:latin typeface="Cambria Math" panose="02040503050406030204" pitchFamily="18" charset="0"/>
                                    </a:rPr>
                                  </m:ctrlPr>
                                </m:dPr>
                                <m:e>
                                  <m:r>
                                    <a:rPr lang="en-US" sz="1400" b="0" i="1" smtClean="0">
                                      <a:latin typeface="Cambria Math" panose="02040503050406030204" pitchFamily="18" charset="0"/>
                                    </a:rPr>
                                    <m:t>𝑡</m:t>
                                  </m:r>
                                  <m:r>
                                    <a:rPr lang="en-US" sz="1400" b="0" i="1" smtClean="0">
                                      <a:latin typeface="Cambria Math" panose="02040503050406030204" pitchFamily="18" charset="0"/>
                                    </a:rPr>
                                    <m:t>−2</m:t>
                                  </m:r>
                                </m:e>
                              </m:d>
                            </m:e>
                            <m:sup>
                              <m:r>
                                <a:rPr lang="en-US" sz="1400" b="0" i="1" smtClean="0">
                                  <a:latin typeface="Cambria Math" panose="02040503050406030204" pitchFamily="18" charset="0"/>
                                </a:rPr>
                                <m:t>2</m:t>
                              </m:r>
                            </m:sup>
                          </m:sSup>
                        </m:den>
                      </m:f>
                    </m:oMath>
                  </m:oMathPara>
                </a14:m>
                <a:endParaRPr lang="en-US" sz="1400" dirty="0">
                  <a:latin typeface="Comic Sans MS" pitchFamily="66" charset="0"/>
                </a:endParaRPr>
              </a:p>
            </p:txBody>
          </p:sp>
        </mc:Choice>
        <mc:Fallback xmlns="">
          <p:sp>
            <p:nvSpPr>
              <p:cNvPr id="7" name="テキスト ボックス 6">
                <a:extLst>
                  <a:ext uri="{FF2B5EF4-FFF2-40B4-BE49-F238E27FC236}">
                    <a16:creationId xmlns:a16="http://schemas.microsoft.com/office/drawing/2014/main" id="{828C1287-A350-4144-B53F-6BB8774872BB}"/>
                  </a:ext>
                </a:extLst>
              </p:cNvPr>
              <p:cNvSpPr txBox="1">
                <a:spLocks noRot="1" noChangeAspect="1" noMove="1" noResize="1" noEditPoints="1" noAdjustHandles="1" noChangeArrowheads="1" noChangeShapeType="1" noTextEdit="1"/>
              </p:cNvSpPr>
              <p:nvPr/>
            </p:nvSpPr>
            <p:spPr>
              <a:xfrm>
                <a:off x="4322686" y="2036954"/>
                <a:ext cx="1253971" cy="546112"/>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B27BD0B0-F405-472B-9331-BB7D604A55C3}"/>
                  </a:ext>
                </a:extLst>
              </p:cNvPr>
              <p:cNvSpPr txBox="1"/>
              <p:nvPr/>
            </p:nvSpPr>
            <p:spPr>
              <a:xfrm>
                <a:off x="4412942" y="2650992"/>
                <a:ext cx="1597241" cy="657424"/>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𝑣</m:t>
                      </m:r>
                      <m:r>
                        <a:rPr lang="en-US" sz="1400" b="0" i="1" smtClean="0">
                          <a:latin typeface="Cambria Math" panose="02040503050406030204" pitchFamily="18" charset="0"/>
                        </a:rPr>
                        <m:t>=</m:t>
                      </m:r>
                      <m:nary>
                        <m:naryPr>
                          <m:limLoc m:val="undOvr"/>
                          <m:subHide m:val="on"/>
                          <m:supHide m:val="on"/>
                          <m:ctrlPr>
                            <a:rPr lang="en-US" sz="1400" b="0" i="1" smtClean="0">
                              <a:latin typeface="Cambria Math" panose="02040503050406030204" pitchFamily="18" charset="0"/>
                            </a:rPr>
                          </m:ctrlPr>
                        </m:naryPr>
                        <m:sub/>
                        <m:sup/>
                        <m:e>
                          <m:f>
                            <m:fPr>
                              <m:ctrlPr>
                                <a:rPr lang="en-US" sz="1400" i="1">
                                  <a:latin typeface="Cambria Math" panose="02040503050406030204" pitchFamily="18" charset="0"/>
                                </a:rPr>
                              </m:ctrlPr>
                            </m:fPr>
                            <m:num>
                              <m:r>
                                <a:rPr lang="en-US" sz="1400" i="1">
                                  <a:latin typeface="Cambria Math" panose="02040503050406030204" pitchFamily="18" charset="0"/>
                                </a:rPr>
                                <m:t>6</m:t>
                              </m:r>
                            </m:num>
                            <m:den>
                              <m:sSup>
                                <m:sSupPr>
                                  <m:ctrlPr>
                                    <a:rPr lang="en-US" sz="1400" i="1">
                                      <a:latin typeface="Cambria Math" panose="02040503050406030204" pitchFamily="18" charset="0"/>
                                    </a:rPr>
                                  </m:ctrlPr>
                                </m:sSupPr>
                                <m:e>
                                  <m:d>
                                    <m:dPr>
                                      <m:ctrlPr>
                                        <a:rPr lang="en-US" sz="1400" i="1">
                                          <a:latin typeface="Cambria Math" panose="02040503050406030204" pitchFamily="18" charset="0"/>
                                        </a:rPr>
                                      </m:ctrlPr>
                                    </m:dPr>
                                    <m:e>
                                      <m:r>
                                        <a:rPr lang="en-US" sz="1400" i="1">
                                          <a:latin typeface="Cambria Math" panose="02040503050406030204" pitchFamily="18" charset="0"/>
                                        </a:rPr>
                                        <m:t>𝑡</m:t>
                                      </m:r>
                                      <m:r>
                                        <a:rPr lang="en-US" sz="1400" i="1">
                                          <a:latin typeface="Cambria Math" panose="02040503050406030204" pitchFamily="18" charset="0"/>
                                        </a:rPr>
                                        <m:t>−2</m:t>
                                      </m:r>
                                    </m:e>
                                  </m:d>
                                </m:e>
                                <m:sup>
                                  <m:r>
                                    <a:rPr lang="en-US" sz="1400" i="1">
                                      <a:latin typeface="Cambria Math" panose="02040503050406030204" pitchFamily="18" charset="0"/>
                                    </a:rPr>
                                    <m:t>2</m:t>
                                  </m:r>
                                </m:sup>
                              </m:sSup>
                            </m:den>
                          </m:f>
                        </m:e>
                      </m:nary>
                      <m:r>
                        <a:rPr lang="en-US" sz="1400" b="0" i="1" smtClean="0">
                          <a:latin typeface="Cambria Math" panose="02040503050406030204" pitchFamily="18" charset="0"/>
                        </a:rPr>
                        <m:t> </m:t>
                      </m:r>
                      <m:r>
                        <a:rPr lang="en-US" sz="1400" b="0" i="1" smtClean="0">
                          <a:latin typeface="Cambria Math" panose="02040503050406030204" pitchFamily="18" charset="0"/>
                        </a:rPr>
                        <m:t>𝑑𝑡</m:t>
                      </m:r>
                    </m:oMath>
                  </m:oMathPara>
                </a14:m>
                <a:endParaRPr lang="en-US" sz="1400" dirty="0">
                  <a:latin typeface="Comic Sans MS" pitchFamily="66" charset="0"/>
                </a:endParaRPr>
              </a:p>
            </p:txBody>
          </p:sp>
        </mc:Choice>
        <mc:Fallback xmlns="">
          <p:sp>
            <p:nvSpPr>
              <p:cNvPr id="8" name="テキスト ボックス 7">
                <a:extLst>
                  <a:ext uri="{FF2B5EF4-FFF2-40B4-BE49-F238E27FC236}">
                    <a16:creationId xmlns:a16="http://schemas.microsoft.com/office/drawing/2014/main" id="{B27BD0B0-F405-472B-9331-BB7D604A55C3}"/>
                  </a:ext>
                </a:extLst>
              </p:cNvPr>
              <p:cNvSpPr txBox="1">
                <a:spLocks noRot="1" noChangeAspect="1" noMove="1" noResize="1" noEditPoints="1" noAdjustHandles="1" noChangeArrowheads="1" noChangeShapeType="1" noTextEdit="1"/>
              </p:cNvSpPr>
              <p:nvPr/>
            </p:nvSpPr>
            <p:spPr>
              <a:xfrm>
                <a:off x="4412942" y="2650992"/>
                <a:ext cx="1597241" cy="657424"/>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テキスト ボックス 8">
                <a:extLst>
                  <a:ext uri="{FF2B5EF4-FFF2-40B4-BE49-F238E27FC236}">
                    <a16:creationId xmlns:a16="http://schemas.microsoft.com/office/drawing/2014/main" id="{741C9CBE-0278-4ECE-BC96-CD1503322C30}"/>
                  </a:ext>
                </a:extLst>
              </p:cNvPr>
              <p:cNvSpPr txBox="1"/>
              <p:nvPr/>
            </p:nvSpPr>
            <p:spPr>
              <a:xfrm>
                <a:off x="4429957" y="3265030"/>
                <a:ext cx="1750381" cy="657424"/>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𝑣</m:t>
                      </m:r>
                      <m:r>
                        <a:rPr lang="en-US" sz="1400" b="0" i="1" smtClean="0">
                          <a:latin typeface="Cambria Math" panose="02040503050406030204" pitchFamily="18" charset="0"/>
                        </a:rPr>
                        <m:t>=</m:t>
                      </m:r>
                      <m:nary>
                        <m:naryPr>
                          <m:limLoc m:val="undOvr"/>
                          <m:subHide m:val="on"/>
                          <m:supHide m:val="on"/>
                          <m:ctrlPr>
                            <a:rPr lang="en-US" sz="1400" b="0" i="1" smtClean="0">
                              <a:latin typeface="Cambria Math" panose="02040503050406030204" pitchFamily="18" charset="0"/>
                            </a:rPr>
                          </m:ctrlPr>
                        </m:naryPr>
                        <m:sub/>
                        <m:sup/>
                        <m:e>
                          <m:r>
                            <a:rPr lang="en-US" sz="1400" b="0" i="1" smtClean="0">
                              <a:latin typeface="Cambria Math" panose="02040503050406030204" pitchFamily="18" charset="0"/>
                            </a:rPr>
                            <m:t>6</m:t>
                          </m:r>
                          <m:sSup>
                            <m:sSupPr>
                              <m:ctrlPr>
                                <a:rPr lang="en-US" sz="1400" i="1">
                                  <a:latin typeface="Cambria Math" panose="02040503050406030204" pitchFamily="18" charset="0"/>
                                </a:rPr>
                              </m:ctrlPr>
                            </m:sSupPr>
                            <m:e>
                              <m:d>
                                <m:dPr>
                                  <m:ctrlPr>
                                    <a:rPr lang="en-US" sz="1400" i="1">
                                      <a:latin typeface="Cambria Math" panose="02040503050406030204" pitchFamily="18" charset="0"/>
                                    </a:rPr>
                                  </m:ctrlPr>
                                </m:dPr>
                                <m:e>
                                  <m:r>
                                    <a:rPr lang="en-US" sz="1400" i="1">
                                      <a:latin typeface="Cambria Math" panose="02040503050406030204" pitchFamily="18" charset="0"/>
                                    </a:rPr>
                                    <m:t>𝑡</m:t>
                                  </m:r>
                                  <m:r>
                                    <a:rPr lang="en-US" sz="1400" i="1">
                                      <a:latin typeface="Cambria Math" panose="02040503050406030204" pitchFamily="18" charset="0"/>
                                    </a:rPr>
                                    <m:t>−2</m:t>
                                  </m:r>
                                </m:e>
                              </m:d>
                            </m:e>
                            <m:sup>
                              <m:r>
                                <a:rPr lang="en-US" sz="1400" b="0" i="1" smtClean="0">
                                  <a:latin typeface="Cambria Math" panose="02040503050406030204" pitchFamily="18" charset="0"/>
                                </a:rPr>
                                <m:t>−</m:t>
                              </m:r>
                              <m:r>
                                <a:rPr lang="en-US" sz="1400" i="1">
                                  <a:latin typeface="Cambria Math" panose="02040503050406030204" pitchFamily="18" charset="0"/>
                                </a:rPr>
                                <m:t>2</m:t>
                              </m:r>
                            </m:sup>
                          </m:sSup>
                        </m:e>
                      </m:nary>
                      <m:r>
                        <a:rPr lang="en-US" sz="1400" b="0" i="1" smtClean="0">
                          <a:latin typeface="Cambria Math" panose="02040503050406030204" pitchFamily="18" charset="0"/>
                        </a:rPr>
                        <m:t> </m:t>
                      </m:r>
                      <m:r>
                        <a:rPr lang="en-US" sz="1400" b="0" i="1" smtClean="0">
                          <a:latin typeface="Cambria Math" panose="02040503050406030204" pitchFamily="18" charset="0"/>
                        </a:rPr>
                        <m:t>𝑑𝑡</m:t>
                      </m:r>
                    </m:oMath>
                  </m:oMathPara>
                </a14:m>
                <a:endParaRPr lang="en-US" sz="1400" dirty="0">
                  <a:latin typeface="Comic Sans MS" pitchFamily="66" charset="0"/>
                </a:endParaRPr>
              </a:p>
            </p:txBody>
          </p:sp>
        </mc:Choice>
        <mc:Fallback xmlns="">
          <p:sp>
            <p:nvSpPr>
              <p:cNvPr id="9" name="テキスト ボックス 8">
                <a:extLst>
                  <a:ext uri="{FF2B5EF4-FFF2-40B4-BE49-F238E27FC236}">
                    <a16:creationId xmlns:a16="http://schemas.microsoft.com/office/drawing/2014/main" id="{741C9CBE-0278-4ECE-BC96-CD1503322C30}"/>
                  </a:ext>
                </a:extLst>
              </p:cNvPr>
              <p:cNvSpPr txBox="1">
                <a:spLocks noRot="1" noChangeAspect="1" noMove="1" noResize="1" noEditPoints="1" noAdjustHandles="1" noChangeArrowheads="1" noChangeShapeType="1" noTextEdit="1"/>
              </p:cNvSpPr>
              <p:nvPr/>
            </p:nvSpPr>
            <p:spPr>
              <a:xfrm>
                <a:off x="4429957" y="3265030"/>
                <a:ext cx="1750381" cy="657424"/>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9E264503-EA55-4C47-B792-A51775CD2F61}"/>
                  </a:ext>
                </a:extLst>
              </p:cNvPr>
              <p:cNvSpPr txBox="1"/>
              <p:nvPr/>
            </p:nvSpPr>
            <p:spPr>
              <a:xfrm>
                <a:off x="4380390" y="3879070"/>
                <a:ext cx="1469993" cy="500650"/>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𝑣</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6</m:t>
                          </m:r>
                        </m:num>
                        <m:den>
                          <m:r>
                            <a:rPr lang="en-US" sz="1400" b="0" i="1" smtClean="0">
                              <a:latin typeface="Cambria Math" panose="02040503050406030204" pitchFamily="18" charset="0"/>
                            </a:rPr>
                            <m:t>𝑡</m:t>
                          </m:r>
                          <m:r>
                            <a:rPr lang="en-US" sz="1400" b="0" i="1" smtClean="0">
                              <a:latin typeface="Cambria Math" panose="02040503050406030204" pitchFamily="18" charset="0"/>
                            </a:rPr>
                            <m:t>+2</m:t>
                          </m:r>
                        </m:den>
                      </m:f>
                      <m:r>
                        <a:rPr lang="en-US" sz="1400" b="0" i="1" smtClean="0">
                          <a:latin typeface="Cambria Math" panose="02040503050406030204" pitchFamily="18" charset="0"/>
                        </a:rPr>
                        <m:t>+</m:t>
                      </m:r>
                      <m:r>
                        <a:rPr lang="en-US" sz="1400" b="0" i="1" smtClean="0">
                          <a:latin typeface="Cambria Math" panose="02040503050406030204" pitchFamily="18" charset="0"/>
                        </a:rPr>
                        <m:t>𝑐</m:t>
                      </m:r>
                    </m:oMath>
                  </m:oMathPara>
                </a14:m>
                <a:endParaRPr lang="en-US" sz="1400" dirty="0">
                  <a:latin typeface="Comic Sans MS" pitchFamily="66" charset="0"/>
                </a:endParaRPr>
              </a:p>
            </p:txBody>
          </p:sp>
        </mc:Choice>
        <mc:Fallback xmlns="">
          <p:sp>
            <p:nvSpPr>
              <p:cNvPr id="10" name="テキスト ボックス 9">
                <a:extLst>
                  <a:ext uri="{FF2B5EF4-FFF2-40B4-BE49-F238E27FC236}">
                    <a16:creationId xmlns:a16="http://schemas.microsoft.com/office/drawing/2014/main" id="{9E264503-EA55-4C47-B792-A51775CD2F61}"/>
                  </a:ext>
                </a:extLst>
              </p:cNvPr>
              <p:cNvSpPr txBox="1">
                <a:spLocks noRot="1" noChangeAspect="1" noMove="1" noResize="1" noEditPoints="1" noAdjustHandles="1" noChangeArrowheads="1" noChangeShapeType="1" noTextEdit="1"/>
              </p:cNvSpPr>
              <p:nvPr/>
            </p:nvSpPr>
            <p:spPr>
              <a:xfrm>
                <a:off x="4380390" y="3879070"/>
                <a:ext cx="1469993" cy="500650"/>
              </a:xfrm>
              <a:prstGeom prst="rect">
                <a:avLst/>
              </a:prstGeom>
              <a:blipFill>
                <a:blip r:embed="rId7"/>
                <a:stretch>
                  <a:fillRect b="-122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テキスト ボックス 10">
                <a:extLst>
                  <a:ext uri="{FF2B5EF4-FFF2-40B4-BE49-F238E27FC236}">
                    <a16:creationId xmlns:a16="http://schemas.microsoft.com/office/drawing/2014/main" id="{5A86EF30-61DD-4C01-9678-D5720AC679A9}"/>
                  </a:ext>
                </a:extLst>
              </p:cNvPr>
              <p:cNvSpPr txBox="1"/>
              <p:nvPr/>
            </p:nvSpPr>
            <p:spPr>
              <a:xfrm>
                <a:off x="4390747" y="4475353"/>
                <a:ext cx="1469993" cy="500650"/>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6</m:t>
                          </m:r>
                        </m:num>
                        <m:den>
                          <m:r>
                            <a:rPr lang="en-US" sz="1400" b="0" i="1" smtClean="0">
                              <a:latin typeface="Cambria Math" panose="02040503050406030204" pitchFamily="18" charset="0"/>
                            </a:rPr>
                            <m:t>0+2</m:t>
                          </m:r>
                        </m:den>
                      </m:f>
                      <m:r>
                        <a:rPr lang="en-US" sz="1400" b="0" i="1" smtClean="0">
                          <a:latin typeface="Cambria Math" panose="02040503050406030204" pitchFamily="18" charset="0"/>
                        </a:rPr>
                        <m:t>+</m:t>
                      </m:r>
                      <m:r>
                        <a:rPr lang="en-US" sz="1400" b="0" i="1" smtClean="0">
                          <a:latin typeface="Cambria Math" panose="02040503050406030204" pitchFamily="18" charset="0"/>
                        </a:rPr>
                        <m:t>𝑐</m:t>
                      </m:r>
                    </m:oMath>
                  </m:oMathPara>
                </a14:m>
                <a:endParaRPr lang="en-US" sz="1400" dirty="0">
                  <a:latin typeface="Comic Sans MS" pitchFamily="66" charset="0"/>
                </a:endParaRPr>
              </a:p>
            </p:txBody>
          </p:sp>
        </mc:Choice>
        <mc:Fallback xmlns="">
          <p:sp>
            <p:nvSpPr>
              <p:cNvPr id="11" name="テキスト ボックス 10">
                <a:extLst>
                  <a:ext uri="{FF2B5EF4-FFF2-40B4-BE49-F238E27FC236}">
                    <a16:creationId xmlns:a16="http://schemas.microsoft.com/office/drawing/2014/main" id="{5A86EF30-61DD-4C01-9678-D5720AC679A9}"/>
                  </a:ext>
                </a:extLst>
              </p:cNvPr>
              <p:cNvSpPr txBox="1">
                <a:spLocks noRot="1" noChangeAspect="1" noMove="1" noResize="1" noEditPoints="1" noAdjustHandles="1" noChangeArrowheads="1" noChangeShapeType="1" noTextEdit="1"/>
              </p:cNvSpPr>
              <p:nvPr/>
            </p:nvSpPr>
            <p:spPr>
              <a:xfrm>
                <a:off x="4390747" y="4475353"/>
                <a:ext cx="1469993" cy="500650"/>
              </a:xfrm>
              <a:prstGeom prst="rect">
                <a:avLst/>
              </a:prstGeom>
              <a:blipFill>
                <a:blip r:embed="rId8"/>
                <a:stretch>
                  <a:fillRect b="-122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テキスト ボックス 11">
                <a:extLst>
                  <a:ext uri="{FF2B5EF4-FFF2-40B4-BE49-F238E27FC236}">
                    <a16:creationId xmlns:a16="http://schemas.microsoft.com/office/drawing/2014/main" id="{3440E85F-C8F9-462F-8776-B3C92302C3C3}"/>
                  </a:ext>
                </a:extLst>
              </p:cNvPr>
              <p:cNvSpPr txBox="1"/>
              <p:nvPr/>
            </p:nvSpPr>
            <p:spPr>
              <a:xfrm>
                <a:off x="4418860" y="5178169"/>
                <a:ext cx="623657" cy="307777"/>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3=</m:t>
                      </m:r>
                      <m:r>
                        <a:rPr lang="en-US" sz="1400" b="0" i="1" smtClean="0">
                          <a:latin typeface="Cambria Math" panose="02040503050406030204" pitchFamily="18" charset="0"/>
                        </a:rPr>
                        <m:t>𝑐</m:t>
                      </m:r>
                    </m:oMath>
                  </m:oMathPara>
                </a14:m>
                <a:endParaRPr lang="en-US" sz="1400" dirty="0">
                  <a:latin typeface="Comic Sans MS" pitchFamily="66" charset="0"/>
                </a:endParaRPr>
              </a:p>
            </p:txBody>
          </p:sp>
        </mc:Choice>
        <mc:Fallback xmlns="">
          <p:sp>
            <p:nvSpPr>
              <p:cNvPr id="12" name="テキスト ボックス 11">
                <a:extLst>
                  <a:ext uri="{FF2B5EF4-FFF2-40B4-BE49-F238E27FC236}">
                    <a16:creationId xmlns:a16="http://schemas.microsoft.com/office/drawing/2014/main" id="{3440E85F-C8F9-462F-8776-B3C92302C3C3}"/>
                  </a:ext>
                </a:extLst>
              </p:cNvPr>
              <p:cNvSpPr txBox="1">
                <a:spLocks noRot="1" noChangeAspect="1" noMove="1" noResize="1" noEditPoints="1" noAdjustHandles="1" noChangeArrowheads="1" noChangeShapeType="1" noTextEdit="1"/>
              </p:cNvSpPr>
              <p:nvPr/>
            </p:nvSpPr>
            <p:spPr>
              <a:xfrm>
                <a:off x="4418860" y="5178169"/>
                <a:ext cx="623657" cy="307777"/>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テキスト ボックス 12">
                <a:extLst>
                  <a:ext uri="{FF2B5EF4-FFF2-40B4-BE49-F238E27FC236}">
                    <a16:creationId xmlns:a16="http://schemas.microsoft.com/office/drawing/2014/main" id="{50954D7C-7BB8-4CF2-8D74-88B38E5ACD1C}"/>
                  </a:ext>
                </a:extLst>
              </p:cNvPr>
              <p:cNvSpPr txBox="1"/>
              <p:nvPr/>
            </p:nvSpPr>
            <p:spPr>
              <a:xfrm>
                <a:off x="4381870" y="5602818"/>
                <a:ext cx="1469993" cy="500650"/>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𝑣</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6</m:t>
                          </m:r>
                        </m:num>
                        <m:den>
                          <m:r>
                            <a:rPr lang="en-US" sz="1400" b="0" i="1" smtClean="0">
                              <a:latin typeface="Cambria Math" panose="02040503050406030204" pitchFamily="18" charset="0"/>
                            </a:rPr>
                            <m:t>𝑡</m:t>
                          </m:r>
                          <m:r>
                            <a:rPr lang="en-US" sz="1400" b="0" i="1" smtClean="0">
                              <a:latin typeface="Cambria Math" panose="02040503050406030204" pitchFamily="18" charset="0"/>
                            </a:rPr>
                            <m:t>+2</m:t>
                          </m:r>
                        </m:den>
                      </m:f>
                      <m:r>
                        <a:rPr lang="en-US" sz="1400" b="0" i="1" smtClean="0">
                          <a:latin typeface="Cambria Math" panose="02040503050406030204" pitchFamily="18" charset="0"/>
                        </a:rPr>
                        <m:t>+3</m:t>
                      </m:r>
                    </m:oMath>
                  </m:oMathPara>
                </a14:m>
                <a:endParaRPr lang="en-US" sz="1400" dirty="0">
                  <a:latin typeface="Comic Sans MS" pitchFamily="66" charset="0"/>
                </a:endParaRPr>
              </a:p>
            </p:txBody>
          </p:sp>
        </mc:Choice>
        <mc:Fallback xmlns="">
          <p:sp>
            <p:nvSpPr>
              <p:cNvPr id="13" name="テキスト ボックス 12">
                <a:extLst>
                  <a:ext uri="{FF2B5EF4-FFF2-40B4-BE49-F238E27FC236}">
                    <a16:creationId xmlns:a16="http://schemas.microsoft.com/office/drawing/2014/main" id="{50954D7C-7BB8-4CF2-8D74-88B38E5ACD1C}"/>
                  </a:ext>
                </a:extLst>
              </p:cNvPr>
              <p:cNvSpPr txBox="1">
                <a:spLocks noRot="1" noChangeAspect="1" noMove="1" noResize="1" noEditPoints="1" noAdjustHandles="1" noChangeArrowheads="1" noChangeShapeType="1" noTextEdit="1"/>
              </p:cNvSpPr>
              <p:nvPr/>
            </p:nvSpPr>
            <p:spPr>
              <a:xfrm>
                <a:off x="4381870" y="5602818"/>
                <a:ext cx="1469993" cy="500650"/>
              </a:xfrm>
              <a:prstGeom prst="rect">
                <a:avLst/>
              </a:prstGeom>
              <a:blipFill>
                <a:blip r:embed="rId10"/>
                <a:stretch>
                  <a:fillRect b="-1220"/>
                </a:stretch>
              </a:blipFill>
            </p:spPr>
            <p:txBody>
              <a:bodyPr/>
              <a:lstStyle/>
              <a:p>
                <a:r>
                  <a:rPr lang="en-GB">
                    <a:noFill/>
                  </a:rPr>
                  <a:t> </a:t>
                </a:r>
              </a:p>
            </p:txBody>
          </p:sp>
        </mc:Fallback>
      </mc:AlternateContent>
      <p:sp>
        <p:nvSpPr>
          <p:cNvPr id="4" name="円弧 3">
            <a:extLst>
              <a:ext uri="{FF2B5EF4-FFF2-40B4-BE49-F238E27FC236}">
                <a16:creationId xmlns:a16="http://schemas.microsoft.com/office/drawing/2014/main" id="{1B1561DF-8C78-45CD-919F-69DC113C5FD8}"/>
              </a:ext>
            </a:extLst>
          </p:cNvPr>
          <p:cNvSpPr/>
          <p:nvPr/>
        </p:nvSpPr>
        <p:spPr>
          <a:xfrm>
            <a:off x="5442012" y="1731146"/>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円弧 14">
            <a:extLst>
              <a:ext uri="{FF2B5EF4-FFF2-40B4-BE49-F238E27FC236}">
                <a16:creationId xmlns:a16="http://schemas.microsoft.com/office/drawing/2014/main" id="{D5C4AD02-32B0-4744-A78A-244AED85090A}"/>
              </a:ext>
            </a:extLst>
          </p:cNvPr>
          <p:cNvSpPr/>
          <p:nvPr/>
        </p:nvSpPr>
        <p:spPr>
          <a:xfrm>
            <a:off x="5859263" y="2361461"/>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 name="円弧 15">
            <a:extLst>
              <a:ext uri="{FF2B5EF4-FFF2-40B4-BE49-F238E27FC236}">
                <a16:creationId xmlns:a16="http://schemas.microsoft.com/office/drawing/2014/main" id="{8B7C6D68-45DF-49D1-BC14-FD8774BE1FE0}"/>
              </a:ext>
            </a:extLst>
          </p:cNvPr>
          <p:cNvSpPr/>
          <p:nvPr/>
        </p:nvSpPr>
        <p:spPr>
          <a:xfrm>
            <a:off x="6036816" y="2965142"/>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 name="円弧 18">
            <a:extLst>
              <a:ext uri="{FF2B5EF4-FFF2-40B4-BE49-F238E27FC236}">
                <a16:creationId xmlns:a16="http://schemas.microsoft.com/office/drawing/2014/main" id="{3B413EA2-1C84-41CC-B883-AC31F74A2E7A}"/>
              </a:ext>
            </a:extLst>
          </p:cNvPr>
          <p:cNvSpPr/>
          <p:nvPr/>
        </p:nvSpPr>
        <p:spPr>
          <a:xfrm>
            <a:off x="5965795" y="3586579"/>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 name="円弧 19">
            <a:extLst>
              <a:ext uri="{FF2B5EF4-FFF2-40B4-BE49-F238E27FC236}">
                <a16:creationId xmlns:a16="http://schemas.microsoft.com/office/drawing/2014/main" id="{45A73D73-3855-4768-BD1F-94007D37B3ED}"/>
              </a:ext>
            </a:extLst>
          </p:cNvPr>
          <p:cNvSpPr/>
          <p:nvPr/>
        </p:nvSpPr>
        <p:spPr>
          <a:xfrm>
            <a:off x="5637321" y="4199138"/>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 name="円弧 20">
            <a:extLst>
              <a:ext uri="{FF2B5EF4-FFF2-40B4-BE49-F238E27FC236}">
                <a16:creationId xmlns:a16="http://schemas.microsoft.com/office/drawing/2014/main" id="{AEDDA5AA-3EB6-472B-8C09-A95AC0C9FFD7}"/>
              </a:ext>
            </a:extLst>
          </p:cNvPr>
          <p:cNvSpPr/>
          <p:nvPr/>
        </p:nvSpPr>
        <p:spPr>
          <a:xfrm>
            <a:off x="5557422" y="4767309"/>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2" name="円弧 21">
            <a:extLst>
              <a:ext uri="{FF2B5EF4-FFF2-40B4-BE49-F238E27FC236}">
                <a16:creationId xmlns:a16="http://schemas.microsoft.com/office/drawing/2014/main" id="{0434BB04-36C1-4957-89A5-C009B93DE628}"/>
              </a:ext>
            </a:extLst>
          </p:cNvPr>
          <p:cNvSpPr/>
          <p:nvPr/>
        </p:nvSpPr>
        <p:spPr>
          <a:xfrm>
            <a:off x="5717220" y="5344358"/>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 name="テキスト ボックス 4">
            <a:extLst>
              <a:ext uri="{FF2B5EF4-FFF2-40B4-BE49-F238E27FC236}">
                <a16:creationId xmlns:a16="http://schemas.microsoft.com/office/drawing/2014/main" id="{CE2896F7-11A1-493C-9DC2-D7A35C92AE66}"/>
              </a:ext>
            </a:extLst>
          </p:cNvPr>
          <p:cNvSpPr txBox="1"/>
          <p:nvPr/>
        </p:nvSpPr>
        <p:spPr>
          <a:xfrm>
            <a:off x="5649362" y="1749955"/>
            <a:ext cx="3244807"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Acceleration is the rate of change of velocity with respect to time</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3" name="テキスト ボックス 22">
                <a:extLst>
                  <a:ext uri="{FF2B5EF4-FFF2-40B4-BE49-F238E27FC236}">
                    <a16:creationId xmlns:a16="http://schemas.microsoft.com/office/drawing/2014/main" id="{84DF3978-D3E9-4E4C-8647-14140BAFB9F5}"/>
                  </a:ext>
                </a:extLst>
              </p:cNvPr>
              <p:cNvSpPr txBox="1"/>
              <p:nvPr/>
            </p:nvSpPr>
            <p:spPr>
              <a:xfrm>
                <a:off x="6102035" y="2374644"/>
                <a:ext cx="2127565"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Integrate both sides with respect to </a:t>
                </a:r>
                <a14:m>
                  <m:oMath xmlns:m="http://schemas.openxmlformats.org/officeDocument/2006/math">
                    <m:r>
                      <a:rPr lang="en-US" sz="1400" i="1" dirty="0" smtClean="0">
                        <a:solidFill>
                          <a:srgbClr val="FF0000"/>
                        </a:solidFill>
                        <a:latin typeface="Cambria Math" panose="02040503050406030204" pitchFamily="18" charset="0"/>
                      </a:rPr>
                      <m:t>𝑡</m:t>
                    </m:r>
                  </m:oMath>
                </a14:m>
                <a:endParaRPr lang="en-GB" sz="1400" dirty="0">
                  <a:solidFill>
                    <a:srgbClr val="FF0000"/>
                  </a:solidFill>
                  <a:latin typeface="Comic Sans MS" panose="030F0702030302020204" pitchFamily="66" charset="0"/>
                </a:endParaRPr>
              </a:p>
            </p:txBody>
          </p:sp>
        </mc:Choice>
        <mc:Fallback xmlns="">
          <p:sp>
            <p:nvSpPr>
              <p:cNvPr id="23" name="テキスト ボックス 22">
                <a:extLst>
                  <a:ext uri="{FF2B5EF4-FFF2-40B4-BE49-F238E27FC236}">
                    <a16:creationId xmlns:a16="http://schemas.microsoft.com/office/drawing/2014/main" id="{84DF3978-D3E9-4E4C-8647-14140BAFB9F5}"/>
                  </a:ext>
                </a:extLst>
              </p:cNvPr>
              <p:cNvSpPr txBox="1">
                <a:spLocks noRot="1" noChangeAspect="1" noMove="1" noResize="1" noEditPoints="1" noAdjustHandles="1" noChangeArrowheads="1" noChangeShapeType="1" noTextEdit="1"/>
              </p:cNvSpPr>
              <p:nvPr/>
            </p:nvSpPr>
            <p:spPr>
              <a:xfrm>
                <a:off x="6102035" y="2374644"/>
                <a:ext cx="2127565" cy="523220"/>
              </a:xfrm>
              <a:prstGeom prst="rect">
                <a:avLst/>
              </a:prstGeom>
              <a:blipFill>
                <a:blip r:embed="rId11"/>
                <a:stretch>
                  <a:fillRect t="-2353" b="-11765"/>
                </a:stretch>
              </a:blipFill>
            </p:spPr>
            <p:txBody>
              <a:bodyPr/>
              <a:lstStyle/>
              <a:p>
                <a:r>
                  <a:rPr lang="en-GB">
                    <a:noFill/>
                  </a:rPr>
                  <a:t> </a:t>
                </a:r>
              </a:p>
            </p:txBody>
          </p:sp>
        </mc:Fallback>
      </mc:AlternateContent>
      <p:sp>
        <p:nvSpPr>
          <p:cNvPr id="24" name="テキスト ボックス 23">
            <a:extLst>
              <a:ext uri="{FF2B5EF4-FFF2-40B4-BE49-F238E27FC236}">
                <a16:creationId xmlns:a16="http://schemas.microsoft.com/office/drawing/2014/main" id="{9AEED3FB-207D-425F-A157-F282A8E4FF33}"/>
              </a:ext>
            </a:extLst>
          </p:cNvPr>
          <p:cNvSpPr txBox="1"/>
          <p:nvPr/>
        </p:nvSpPr>
        <p:spPr>
          <a:xfrm>
            <a:off x="6373639" y="3053654"/>
            <a:ext cx="905347"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Rewrite</a:t>
            </a:r>
            <a:endParaRPr lang="en-GB" sz="1400" dirty="0">
              <a:solidFill>
                <a:srgbClr val="FF0000"/>
              </a:solidFill>
              <a:latin typeface="Comic Sans MS" panose="030F0702030302020204" pitchFamily="66" charset="0"/>
            </a:endParaRPr>
          </a:p>
        </p:txBody>
      </p:sp>
      <p:sp>
        <p:nvSpPr>
          <p:cNvPr id="25" name="テキスト ボックス 24">
            <a:extLst>
              <a:ext uri="{FF2B5EF4-FFF2-40B4-BE49-F238E27FC236}">
                <a16:creationId xmlns:a16="http://schemas.microsoft.com/office/drawing/2014/main" id="{20614FBA-CBC6-471A-A929-4F7939D71796}"/>
              </a:ext>
            </a:extLst>
          </p:cNvPr>
          <p:cNvSpPr txBox="1"/>
          <p:nvPr/>
        </p:nvSpPr>
        <p:spPr>
          <a:xfrm>
            <a:off x="6301212" y="3687397"/>
            <a:ext cx="1149790"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Integrate</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6" name="テキスト ボックス 25">
                <a:extLst>
                  <a:ext uri="{FF2B5EF4-FFF2-40B4-BE49-F238E27FC236}">
                    <a16:creationId xmlns:a16="http://schemas.microsoft.com/office/drawing/2014/main" id="{D8C98DB6-C586-47D4-9E71-93F161E82BDB}"/>
                  </a:ext>
                </a:extLst>
              </p:cNvPr>
              <p:cNvSpPr txBox="1"/>
              <p:nvPr/>
            </p:nvSpPr>
            <p:spPr>
              <a:xfrm>
                <a:off x="5920966" y="4248712"/>
                <a:ext cx="1738266"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When </a:t>
                </a:r>
                <a14:m>
                  <m:oMath xmlns:m="http://schemas.openxmlformats.org/officeDocument/2006/math">
                    <m:r>
                      <a:rPr lang="en-US" sz="1400" b="0" i="1" smtClean="0">
                        <a:solidFill>
                          <a:srgbClr val="FF0000"/>
                        </a:solidFill>
                        <a:latin typeface="Cambria Math" panose="02040503050406030204" pitchFamily="18" charset="0"/>
                      </a:rPr>
                      <m:t>𝑡</m:t>
                    </m:r>
                    <m:r>
                      <a:rPr lang="en-US" sz="1400" b="0" i="1" smtClean="0">
                        <a:solidFill>
                          <a:srgbClr val="FF0000"/>
                        </a:solidFill>
                        <a:latin typeface="Cambria Math" panose="02040503050406030204" pitchFamily="18" charset="0"/>
                      </a:rPr>
                      <m:t>=0</m:t>
                    </m:r>
                  </m:oMath>
                </a14:m>
                <a:r>
                  <a:rPr lang="en-GB" sz="1400" dirty="0">
                    <a:solidFill>
                      <a:srgbClr val="FF0000"/>
                    </a:solidFill>
                    <a:latin typeface="Comic Sans MS" panose="030F0702030302020204" pitchFamily="66" charset="0"/>
                  </a:rPr>
                  <a:t>, </a:t>
                </a:r>
                <a14:m>
                  <m:oMath xmlns:m="http://schemas.openxmlformats.org/officeDocument/2006/math">
                    <m:r>
                      <a:rPr lang="en-US" sz="1400" b="0" i="1" smtClean="0">
                        <a:solidFill>
                          <a:srgbClr val="FF0000"/>
                        </a:solidFill>
                        <a:latin typeface="Cambria Math" panose="02040503050406030204" pitchFamily="18" charset="0"/>
                      </a:rPr>
                      <m:t>𝑣</m:t>
                    </m:r>
                    <m:r>
                      <a:rPr lang="en-US" sz="1400" b="0" i="1" smtClean="0">
                        <a:solidFill>
                          <a:srgbClr val="FF0000"/>
                        </a:solidFill>
                        <a:latin typeface="Cambria Math" panose="02040503050406030204" pitchFamily="18" charset="0"/>
                      </a:rPr>
                      <m:t>=0</m:t>
                    </m:r>
                  </m:oMath>
                </a14:m>
                <a:endParaRPr lang="en-GB" sz="1400" dirty="0">
                  <a:solidFill>
                    <a:srgbClr val="FF0000"/>
                  </a:solidFill>
                  <a:latin typeface="Comic Sans MS" panose="030F0702030302020204" pitchFamily="66" charset="0"/>
                </a:endParaRPr>
              </a:p>
            </p:txBody>
          </p:sp>
        </mc:Choice>
        <mc:Fallback xmlns="">
          <p:sp>
            <p:nvSpPr>
              <p:cNvPr id="26" name="テキスト ボックス 25">
                <a:extLst>
                  <a:ext uri="{FF2B5EF4-FFF2-40B4-BE49-F238E27FC236}">
                    <a16:creationId xmlns:a16="http://schemas.microsoft.com/office/drawing/2014/main" id="{D8C98DB6-C586-47D4-9E71-93F161E82BDB}"/>
                  </a:ext>
                </a:extLst>
              </p:cNvPr>
              <p:cNvSpPr txBox="1">
                <a:spLocks noRot="1" noChangeAspect="1" noMove="1" noResize="1" noEditPoints="1" noAdjustHandles="1" noChangeArrowheads="1" noChangeShapeType="1" noTextEdit="1"/>
              </p:cNvSpPr>
              <p:nvPr/>
            </p:nvSpPr>
            <p:spPr>
              <a:xfrm>
                <a:off x="5920966" y="4248712"/>
                <a:ext cx="1738266" cy="307777"/>
              </a:xfrm>
              <a:prstGeom prst="rect">
                <a:avLst/>
              </a:prstGeom>
              <a:blipFill>
                <a:blip r:embed="rId12"/>
                <a:stretch>
                  <a:fillRect t="-4000" b="-2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テキスト ボックス 26">
                <a:extLst>
                  <a:ext uri="{FF2B5EF4-FFF2-40B4-BE49-F238E27FC236}">
                    <a16:creationId xmlns:a16="http://schemas.microsoft.com/office/drawing/2014/main" id="{D764B192-CAC1-4FEF-ACD1-4DD0B69825F1}"/>
                  </a:ext>
                </a:extLst>
              </p:cNvPr>
              <p:cNvSpPr txBox="1"/>
              <p:nvPr/>
            </p:nvSpPr>
            <p:spPr>
              <a:xfrm>
                <a:off x="5857592" y="4882454"/>
                <a:ext cx="1240325"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Calculate </a:t>
                </a:r>
                <a14:m>
                  <m:oMath xmlns:m="http://schemas.openxmlformats.org/officeDocument/2006/math">
                    <m:r>
                      <a:rPr lang="en-US" sz="1400" i="1" dirty="0" smtClean="0">
                        <a:solidFill>
                          <a:srgbClr val="FF0000"/>
                        </a:solidFill>
                        <a:latin typeface="Cambria Math" panose="02040503050406030204" pitchFamily="18" charset="0"/>
                      </a:rPr>
                      <m:t>𝑐</m:t>
                    </m:r>
                  </m:oMath>
                </a14:m>
                <a:endParaRPr lang="en-GB" sz="1400" dirty="0">
                  <a:solidFill>
                    <a:srgbClr val="FF0000"/>
                  </a:solidFill>
                  <a:latin typeface="Comic Sans MS" panose="030F0702030302020204" pitchFamily="66" charset="0"/>
                </a:endParaRPr>
              </a:p>
            </p:txBody>
          </p:sp>
        </mc:Choice>
        <mc:Fallback xmlns="">
          <p:sp>
            <p:nvSpPr>
              <p:cNvPr id="27" name="テキスト ボックス 26">
                <a:extLst>
                  <a:ext uri="{FF2B5EF4-FFF2-40B4-BE49-F238E27FC236}">
                    <a16:creationId xmlns:a16="http://schemas.microsoft.com/office/drawing/2014/main" id="{D764B192-CAC1-4FEF-ACD1-4DD0B69825F1}"/>
                  </a:ext>
                </a:extLst>
              </p:cNvPr>
              <p:cNvSpPr txBox="1">
                <a:spLocks noRot="1" noChangeAspect="1" noMove="1" noResize="1" noEditPoints="1" noAdjustHandles="1" noChangeArrowheads="1" noChangeShapeType="1" noTextEdit="1"/>
              </p:cNvSpPr>
              <p:nvPr/>
            </p:nvSpPr>
            <p:spPr>
              <a:xfrm>
                <a:off x="5857592" y="4882454"/>
                <a:ext cx="1240325" cy="307777"/>
              </a:xfrm>
              <a:prstGeom prst="rect">
                <a:avLst/>
              </a:prstGeom>
              <a:blipFill>
                <a:blip r:embed="rId13"/>
                <a:stretch>
                  <a:fillRect t="-4000" b="-20000"/>
                </a:stretch>
              </a:blipFill>
            </p:spPr>
            <p:txBody>
              <a:bodyPr/>
              <a:lstStyle/>
              <a:p>
                <a:r>
                  <a:rPr lang="en-GB">
                    <a:noFill/>
                  </a:rPr>
                  <a:t> </a:t>
                </a:r>
              </a:p>
            </p:txBody>
          </p:sp>
        </mc:Fallback>
      </mc:AlternateContent>
      <p:sp>
        <p:nvSpPr>
          <p:cNvPr id="28" name="テキスト ボックス 27">
            <a:extLst>
              <a:ext uri="{FF2B5EF4-FFF2-40B4-BE49-F238E27FC236}">
                <a16:creationId xmlns:a16="http://schemas.microsoft.com/office/drawing/2014/main" id="{749B5618-05B9-4E61-A6F7-0550369C4A11}"/>
              </a:ext>
            </a:extLst>
          </p:cNvPr>
          <p:cNvSpPr txBox="1"/>
          <p:nvPr/>
        </p:nvSpPr>
        <p:spPr>
          <a:xfrm>
            <a:off x="6038661" y="5353234"/>
            <a:ext cx="2009870"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Now we know the full relationship</a:t>
            </a:r>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471572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blinds(horizontal)">
                                      <p:cBhvr>
                                        <p:cTn id="7" dur="500"/>
                                        <p:tgtEl>
                                          <p:spTgt spid="3">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blinds(horizontal)">
                                      <p:cBhvr>
                                        <p:cTn id="12" dur="500"/>
                                        <p:tgtEl>
                                          <p:spTgt spid="3">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linds(horizontal)">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blinds(horizontal)">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blinds(horizontal)">
                                      <p:cBhvr>
                                        <p:cTn id="42" dur="500"/>
                                        <p:tgtEl>
                                          <p:spTgt spid="2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blinds(horizontal)">
                                      <p:cBhvr>
                                        <p:cTn id="47" dur="5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blinds(horizontal)">
                                      <p:cBhvr>
                                        <p:cTn id="52" dur="500"/>
                                        <p:tgtEl>
                                          <p:spTgt spid="16"/>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blinds(horizontal)">
                                      <p:cBhvr>
                                        <p:cTn id="57" dur="500"/>
                                        <p:tgtEl>
                                          <p:spTgt spid="24"/>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blinds(horizontal)">
                                      <p:cBhvr>
                                        <p:cTn id="62" dur="500"/>
                                        <p:tgtEl>
                                          <p:spTgt spid="9"/>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blinds(horizontal)">
                                      <p:cBhvr>
                                        <p:cTn id="67" dur="500"/>
                                        <p:tgtEl>
                                          <p:spTgt spid="19"/>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25"/>
                                        </p:tgtEl>
                                        <p:attrNameLst>
                                          <p:attrName>style.visibility</p:attrName>
                                        </p:attrNameLst>
                                      </p:cBhvr>
                                      <p:to>
                                        <p:strVal val="visible"/>
                                      </p:to>
                                    </p:set>
                                    <p:animEffect transition="in" filter="blinds(horizontal)">
                                      <p:cBhvr>
                                        <p:cTn id="72" dur="500"/>
                                        <p:tgtEl>
                                          <p:spTgt spid="25"/>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blinds(horizontal)">
                                      <p:cBhvr>
                                        <p:cTn id="77" dur="500"/>
                                        <p:tgtEl>
                                          <p:spTgt spid="10"/>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20"/>
                                        </p:tgtEl>
                                        <p:attrNameLst>
                                          <p:attrName>style.visibility</p:attrName>
                                        </p:attrNameLst>
                                      </p:cBhvr>
                                      <p:to>
                                        <p:strVal val="visible"/>
                                      </p:to>
                                    </p:set>
                                    <p:animEffect transition="in" filter="blinds(horizontal)">
                                      <p:cBhvr>
                                        <p:cTn id="82" dur="500"/>
                                        <p:tgtEl>
                                          <p:spTgt spid="20"/>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blinds(horizontal)">
                                      <p:cBhvr>
                                        <p:cTn id="87" dur="500"/>
                                        <p:tgtEl>
                                          <p:spTgt spid="26"/>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11"/>
                                        </p:tgtEl>
                                        <p:attrNameLst>
                                          <p:attrName>style.visibility</p:attrName>
                                        </p:attrNameLst>
                                      </p:cBhvr>
                                      <p:to>
                                        <p:strVal val="visible"/>
                                      </p:to>
                                    </p:set>
                                    <p:animEffect transition="in" filter="blinds(horizontal)">
                                      <p:cBhvr>
                                        <p:cTn id="92" dur="500"/>
                                        <p:tgtEl>
                                          <p:spTgt spid="11"/>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21"/>
                                        </p:tgtEl>
                                        <p:attrNameLst>
                                          <p:attrName>style.visibility</p:attrName>
                                        </p:attrNameLst>
                                      </p:cBhvr>
                                      <p:to>
                                        <p:strVal val="visible"/>
                                      </p:to>
                                    </p:set>
                                    <p:animEffect transition="in" filter="blinds(horizontal)">
                                      <p:cBhvr>
                                        <p:cTn id="97" dur="500"/>
                                        <p:tgtEl>
                                          <p:spTgt spid="21"/>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27"/>
                                        </p:tgtEl>
                                        <p:attrNameLst>
                                          <p:attrName>style.visibility</p:attrName>
                                        </p:attrNameLst>
                                      </p:cBhvr>
                                      <p:to>
                                        <p:strVal val="visible"/>
                                      </p:to>
                                    </p:set>
                                    <p:animEffect transition="in" filter="blinds(horizontal)">
                                      <p:cBhvr>
                                        <p:cTn id="102" dur="500"/>
                                        <p:tgtEl>
                                          <p:spTgt spid="27"/>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12"/>
                                        </p:tgtEl>
                                        <p:attrNameLst>
                                          <p:attrName>style.visibility</p:attrName>
                                        </p:attrNameLst>
                                      </p:cBhvr>
                                      <p:to>
                                        <p:strVal val="visible"/>
                                      </p:to>
                                    </p:set>
                                    <p:animEffect transition="in" filter="blinds(horizontal)">
                                      <p:cBhvr>
                                        <p:cTn id="107" dur="500"/>
                                        <p:tgtEl>
                                          <p:spTgt spid="12"/>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22"/>
                                        </p:tgtEl>
                                        <p:attrNameLst>
                                          <p:attrName>style.visibility</p:attrName>
                                        </p:attrNameLst>
                                      </p:cBhvr>
                                      <p:to>
                                        <p:strVal val="visible"/>
                                      </p:to>
                                    </p:set>
                                    <p:animEffect transition="in" filter="blinds(horizontal)">
                                      <p:cBhvr>
                                        <p:cTn id="112" dur="500"/>
                                        <p:tgtEl>
                                          <p:spTgt spid="22"/>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28"/>
                                        </p:tgtEl>
                                        <p:attrNameLst>
                                          <p:attrName>style.visibility</p:attrName>
                                        </p:attrNameLst>
                                      </p:cBhvr>
                                      <p:to>
                                        <p:strVal val="visible"/>
                                      </p:to>
                                    </p:set>
                                    <p:animEffect transition="in" filter="blinds(horizontal)">
                                      <p:cBhvr>
                                        <p:cTn id="117" dur="500"/>
                                        <p:tgtEl>
                                          <p:spTgt spid="28"/>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13"/>
                                        </p:tgtEl>
                                        <p:attrNameLst>
                                          <p:attrName>style.visibility</p:attrName>
                                        </p:attrNameLst>
                                      </p:cBhvr>
                                      <p:to>
                                        <p:strVal val="visible"/>
                                      </p:to>
                                    </p:set>
                                    <p:animEffect transition="in" filter="blinds(horizontal)">
                                      <p:cBhvr>
                                        <p:cTn id="1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4" grpId="0" animBg="1"/>
      <p:bldP spid="15" grpId="0" animBg="1"/>
      <p:bldP spid="16" grpId="0" animBg="1"/>
      <p:bldP spid="19" grpId="0" animBg="1"/>
      <p:bldP spid="20" grpId="0" animBg="1"/>
      <p:bldP spid="21" grpId="0" animBg="1"/>
      <p:bldP spid="22" grpId="0" animBg="1"/>
      <p:bldP spid="5" grpId="0"/>
      <p:bldP spid="23" grpId="0"/>
      <p:bldP spid="24" grpId="0"/>
      <p:bldP spid="25" grpId="0"/>
      <p:bldP spid="26" grpId="0"/>
      <p:bldP spid="27" grpId="0"/>
      <p:bldP spid="2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6431" y="1600200"/>
                <a:ext cx="3373515" cy="4724400"/>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400" b="1" dirty="0">
                  <a:latin typeface="Comic Sans MS" pitchFamily="66" charset="0"/>
                </a:endParaRPr>
              </a:p>
              <a:p>
                <a:pPr marL="0" indent="0" algn="ctr">
                  <a:buNone/>
                </a:pPr>
                <a:r>
                  <a:rPr lang="en-US" sz="1400" dirty="0">
                    <a:latin typeface="Comic Sans MS" pitchFamily="66" charset="0"/>
                  </a:rPr>
                  <a:t>A particle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starts from rest at a given point </a:t>
                </a:r>
                <a14:m>
                  <m:oMath xmlns:m="http://schemas.openxmlformats.org/officeDocument/2006/math">
                    <m:r>
                      <a:rPr lang="en-US" sz="1400" i="1" dirty="0" smtClean="0">
                        <a:latin typeface="Cambria Math" panose="02040503050406030204" pitchFamily="18" charset="0"/>
                      </a:rPr>
                      <m:t>𝑂</m:t>
                    </m:r>
                  </m:oMath>
                </a14:m>
                <a:r>
                  <a:rPr lang="en-US" sz="1400" dirty="0">
                    <a:latin typeface="Comic Sans MS" pitchFamily="66" charset="0"/>
                  </a:rPr>
                  <a:t> and moves along a straight line. At time </a:t>
                </a:r>
                <a14:m>
                  <m:oMath xmlns:m="http://schemas.openxmlformats.org/officeDocument/2006/math">
                    <m:r>
                      <a:rPr lang="en-US" sz="1400" i="1" dirty="0" smtClean="0">
                        <a:latin typeface="Cambria Math" panose="02040503050406030204" pitchFamily="18" charset="0"/>
                      </a:rPr>
                      <m:t>𝑡</m:t>
                    </m:r>
                  </m:oMath>
                </a14:m>
                <a:r>
                  <a:rPr lang="en-US" sz="1400" dirty="0">
                    <a:latin typeface="Comic Sans MS" pitchFamily="66" charset="0"/>
                  </a:rPr>
                  <a:t> seconds, the acceleration, </a:t>
                </a:r>
                <a14:m>
                  <m:oMath xmlns:m="http://schemas.openxmlformats.org/officeDocument/2006/math">
                    <m:r>
                      <a:rPr lang="en-US" sz="1400" i="1" dirty="0" smtClean="0">
                        <a:latin typeface="Cambria Math" panose="02040503050406030204" pitchFamily="18" charset="0"/>
                      </a:rPr>
                      <m:t>𝑎</m:t>
                    </m:r>
                    <m:r>
                      <a:rPr lang="en-US" sz="1400" b="0" i="1" dirty="0" smtClean="0">
                        <a:latin typeface="Cambria Math" panose="02040503050406030204" pitchFamily="18" charset="0"/>
                      </a:rPr>
                      <m:t> </m:t>
                    </m:r>
                    <m:sSup>
                      <m:sSupPr>
                        <m:ctrlPr>
                          <a:rPr lang="en-US" sz="1400" b="0" i="1" dirty="0" smtClean="0">
                            <a:latin typeface="Cambria Math" panose="02040503050406030204" pitchFamily="18" charset="0"/>
                          </a:rPr>
                        </m:ctrlPr>
                      </m:sSupPr>
                      <m:e>
                        <m:r>
                          <a:rPr lang="en-US" sz="1400" b="0" i="1" dirty="0" smtClean="0">
                            <a:latin typeface="Cambria Math" panose="02040503050406030204" pitchFamily="18" charset="0"/>
                          </a:rPr>
                          <m:t>𝑚𝑠</m:t>
                        </m:r>
                      </m:e>
                      <m:sup>
                        <m:r>
                          <a:rPr lang="en-US" sz="1400" b="0" i="1" dirty="0" smtClean="0">
                            <a:latin typeface="Cambria Math" panose="02040503050406030204" pitchFamily="18" charset="0"/>
                          </a:rPr>
                          <m:t>−2</m:t>
                        </m:r>
                      </m:sup>
                    </m:sSup>
                  </m:oMath>
                </a14:m>
                <a:r>
                  <a:rPr lang="en-US" sz="1400" dirty="0">
                    <a:latin typeface="Comic Sans MS" pitchFamily="66" charset="0"/>
                  </a:rPr>
                  <a:t>, of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is given by:</a:t>
                </a:r>
              </a:p>
              <a:p>
                <a:pPr marL="0" indent="0" algn="ctr">
                  <a:buNone/>
                </a:pPr>
                <a:endParaRPr lang="en-US" sz="1400" dirty="0">
                  <a:latin typeface="Comic Sans MS" pitchFamily="66" charset="0"/>
                </a:endParaRPr>
              </a:p>
              <a:p>
                <a:pPr marL="0" indent="0" algn="ctr">
                  <a:buNone/>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𝑎</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6</m:t>
                          </m:r>
                        </m:num>
                        <m:den>
                          <m:sSup>
                            <m:sSupPr>
                              <m:ctrlPr>
                                <a:rPr lang="en-US" sz="1400" b="0" i="1" smtClean="0">
                                  <a:latin typeface="Cambria Math" panose="02040503050406030204" pitchFamily="18" charset="0"/>
                                </a:rPr>
                              </m:ctrlPr>
                            </m:sSupPr>
                            <m:e>
                              <m:d>
                                <m:dPr>
                                  <m:ctrlPr>
                                    <a:rPr lang="en-US" sz="1400" b="0" i="1" smtClean="0">
                                      <a:latin typeface="Cambria Math" panose="02040503050406030204" pitchFamily="18" charset="0"/>
                                    </a:rPr>
                                  </m:ctrlPr>
                                </m:dPr>
                                <m:e>
                                  <m:r>
                                    <a:rPr lang="en-US" sz="1400" b="0" i="1" smtClean="0">
                                      <a:latin typeface="Cambria Math" panose="02040503050406030204" pitchFamily="18" charset="0"/>
                                    </a:rPr>
                                    <m:t>𝑡</m:t>
                                  </m:r>
                                  <m:r>
                                    <a:rPr lang="en-US" sz="1400" b="0" i="1" smtClean="0">
                                      <a:latin typeface="Cambria Math" panose="02040503050406030204" pitchFamily="18" charset="0"/>
                                    </a:rPr>
                                    <m:t>−2</m:t>
                                  </m:r>
                                </m:e>
                              </m:d>
                            </m:e>
                            <m:sup>
                              <m:r>
                                <a:rPr lang="en-US" sz="1400" b="0" i="1" smtClean="0">
                                  <a:latin typeface="Cambria Math" panose="02040503050406030204" pitchFamily="18" charset="0"/>
                                </a:rPr>
                                <m:t>2</m:t>
                              </m:r>
                            </m:sup>
                          </m:sSup>
                        </m:den>
                      </m:f>
                      <m:r>
                        <a:rPr lang="en-US" sz="1400" b="0" i="1" smtClean="0">
                          <a:latin typeface="Cambria Math" panose="02040503050406030204" pitchFamily="18" charset="0"/>
                        </a:rPr>
                        <m:t>,</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US" sz="1400" dirty="0">
                  <a:latin typeface="Comic Sans MS" pitchFamily="66" charset="0"/>
                </a:endParaRPr>
              </a:p>
              <a:p>
                <a:pPr marL="0" indent="0" algn="ctr">
                  <a:buNone/>
                </a:pPr>
                <a:endParaRPr lang="en-US" sz="1400" dirty="0">
                  <a:latin typeface="Comic Sans MS" pitchFamily="66" charset="0"/>
                </a:endParaRPr>
              </a:p>
              <a:p>
                <a:pPr marL="342900" indent="-342900" algn="ctr">
                  <a:buAutoNum type="alphaLcParenR"/>
                </a:pPr>
                <a:r>
                  <a:rPr lang="en-US" sz="1400" dirty="0">
                    <a:latin typeface="Comic Sans MS" pitchFamily="66" charset="0"/>
                  </a:rPr>
                  <a:t>Find the velocity of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at time </a:t>
                </a:r>
                <a14:m>
                  <m:oMath xmlns:m="http://schemas.openxmlformats.org/officeDocument/2006/math">
                    <m:r>
                      <a:rPr lang="en-US" sz="1400" i="1" dirty="0" smtClean="0">
                        <a:latin typeface="Cambria Math" panose="02040503050406030204" pitchFamily="18" charset="0"/>
                      </a:rPr>
                      <m:t>𝑡</m:t>
                    </m:r>
                  </m:oMath>
                </a14:m>
                <a:r>
                  <a:rPr lang="en-US" sz="1400" dirty="0">
                    <a:latin typeface="Comic Sans MS" pitchFamily="66" charset="0"/>
                  </a:rPr>
                  <a:t> seconds</a:t>
                </a:r>
              </a:p>
              <a:p>
                <a:pPr marL="342900" indent="-342900" algn="ctr">
                  <a:buAutoNum type="alphaLcParenR"/>
                </a:pPr>
                <a:r>
                  <a:rPr lang="en-US" sz="1400" dirty="0">
                    <a:latin typeface="Comic Sans MS" pitchFamily="66" charset="0"/>
                  </a:rPr>
                  <a:t>Show that the displacement of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from </a:t>
                </a:r>
                <a14:m>
                  <m:oMath xmlns:m="http://schemas.openxmlformats.org/officeDocument/2006/math">
                    <m:r>
                      <a:rPr lang="en-US" sz="1400" i="1" dirty="0" smtClean="0">
                        <a:latin typeface="Cambria Math" panose="02040503050406030204" pitchFamily="18" charset="0"/>
                      </a:rPr>
                      <m:t>𝑂</m:t>
                    </m:r>
                  </m:oMath>
                </a14:m>
                <a:r>
                  <a:rPr lang="en-US" sz="1400" dirty="0">
                    <a:latin typeface="Comic Sans MS" pitchFamily="66" charset="0"/>
                  </a:rPr>
                  <a:t> when </a:t>
                </a:r>
                <a14:m>
                  <m:oMath xmlns:m="http://schemas.openxmlformats.org/officeDocument/2006/math">
                    <m:r>
                      <a:rPr lang="en-US" sz="1400" i="1" dirty="0" smtClean="0">
                        <a:latin typeface="Cambria Math" panose="02040503050406030204" pitchFamily="18" charset="0"/>
                      </a:rPr>
                      <m:t>𝑡</m:t>
                    </m:r>
                    <m:r>
                      <a:rPr lang="en-US" sz="1400" i="1" dirty="0" smtClean="0">
                        <a:latin typeface="Cambria Math" panose="02040503050406030204" pitchFamily="18" charset="0"/>
                      </a:rPr>
                      <m:t>=6</m:t>
                    </m:r>
                  </m:oMath>
                </a14:m>
                <a:r>
                  <a:rPr lang="en-US" sz="1400" dirty="0">
                    <a:latin typeface="Comic Sans MS" pitchFamily="66" charset="0"/>
                  </a:rPr>
                  <a:t> is given by </a:t>
                </a:r>
                <a14:m>
                  <m:oMath xmlns:m="http://schemas.openxmlformats.org/officeDocument/2006/math">
                    <m:d>
                      <m:dPr>
                        <m:ctrlPr>
                          <a:rPr lang="en-US" sz="1400" b="0" i="1" smtClean="0">
                            <a:latin typeface="Cambria Math" panose="02040503050406030204" pitchFamily="18" charset="0"/>
                          </a:rPr>
                        </m:ctrlPr>
                      </m:dPr>
                      <m:e>
                        <m:r>
                          <a:rPr lang="en-US" sz="1400" b="0" i="1" smtClean="0">
                            <a:latin typeface="Cambria Math" panose="02040503050406030204" pitchFamily="18" charset="0"/>
                          </a:rPr>
                          <m:t>18−12</m:t>
                        </m:r>
                        <m:r>
                          <a:rPr lang="en-US" sz="1400" b="0" i="1" smtClean="0">
                            <a:latin typeface="Cambria Math" panose="02040503050406030204" pitchFamily="18" charset="0"/>
                          </a:rPr>
                          <m:t>𝑙𝑛</m:t>
                        </m:r>
                        <m:r>
                          <a:rPr lang="en-US" sz="1400" b="0" i="1" smtClean="0">
                            <a:latin typeface="Cambria Math" panose="02040503050406030204" pitchFamily="18" charset="0"/>
                          </a:rPr>
                          <m:t>2</m:t>
                        </m:r>
                      </m:e>
                    </m:d>
                    <m:r>
                      <a:rPr lang="en-US" sz="1400" b="0" i="1" smtClean="0">
                        <a:latin typeface="Cambria Math" panose="02040503050406030204" pitchFamily="18" charset="0"/>
                      </a:rPr>
                      <m:t> </m:t>
                    </m:r>
                    <m:r>
                      <a:rPr lang="en-US" sz="1400" b="0" i="1" smtClean="0">
                        <a:latin typeface="Cambria Math" panose="02040503050406030204" pitchFamily="18" charset="0"/>
                      </a:rPr>
                      <m:t>𝑚</m:t>
                    </m:r>
                  </m:oMath>
                </a14:m>
                <a:endParaRPr lang="en-US" sz="1400" dirty="0">
                  <a:latin typeface="Comic Sans MS" pitchFamily="66" charset="0"/>
                </a:endParaRPr>
              </a:p>
              <a:p>
                <a:pPr marL="0" indent="0" algn="ctr">
                  <a:buNone/>
                </a:pPr>
                <a:endParaRPr lang="en-US" sz="1400" dirty="0">
                  <a:latin typeface="Comic Sans MS" pitchFamily="66"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6431" y="1600200"/>
                <a:ext cx="3373515" cy="4724400"/>
              </a:xfrm>
              <a:blipFill>
                <a:blip r:embed="rId2"/>
                <a:stretch>
                  <a:fillRect t="-774"/>
                </a:stretch>
              </a:blipFill>
            </p:spPr>
            <p:txBody>
              <a:bodyPr/>
              <a:lstStyle/>
              <a:p>
                <a:r>
                  <a:rPr lang="en-GB">
                    <a:noFill/>
                  </a:rPr>
                  <a:t> </a:t>
                </a:r>
              </a:p>
            </p:txBody>
          </p:sp>
        </mc:Fallback>
      </mc:AlternateContent>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3" name="テキスト ボックス 12">
                <a:extLst>
                  <a:ext uri="{FF2B5EF4-FFF2-40B4-BE49-F238E27FC236}">
                    <a16:creationId xmlns:a16="http://schemas.microsoft.com/office/drawing/2014/main" id="{50954D7C-7BB8-4CF2-8D74-88B38E5ACD1C}"/>
                  </a:ext>
                </a:extLst>
              </p:cNvPr>
              <p:cNvSpPr txBox="1"/>
              <p:nvPr/>
            </p:nvSpPr>
            <p:spPr>
              <a:xfrm>
                <a:off x="1248052" y="5744861"/>
                <a:ext cx="1469993" cy="500650"/>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rgbClr val="FF0000"/>
                          </a:solidFill>
                          <a:latin typeface="Cambria Math" panose="02040503050406030204" pitchFamily="18" charset="0"/>
                        </a:rPr>
                        <m:t>𝑣</m:t>
                      </m:r>
                      <m:r>
                        <a:rPr lang="en-US" sz="1400" b="0" i="1" smtClean="0">
                          <a:solidFill>
                            <a:srgbClr val="FF0000"/>
                          </a:solidFill>
                          <a:latin typeface="Cambria Math" panose="02040503050406030204" pitchFamily="18" charset="0"/>
                        </a:rPr>
                        <m:t>=−</m:t>
                      </m:r>
                      <m:f>
                        <m:fPr>
                          <m:ctrlPr>
                            <a:rPr lang="en-US" sz="1400" b="0" i="1" smtClean="0">
                              <a:solidFill>
                                <a:srgbClr val="FF0000"/>
                              </a:solidFill>
                              <a:latin typeface="Cambria Math" panose="02040503050406030204" pitchFamily="18" charset="0"/>
                            </a:rPr>
                          </m:ctrlPr>
                        </m:fPr>
                        <m:num>
                          <m:r>
                            <a:rPr lang="en-US" sz="1400" b="0" i="1" smtClean="0">
                              <a:solidFill>
                                <a:srgbClr val="FF0000"/>
                              </a:solidFill>
                              <a:latin typeface="Cambria Math" panose="02040503050406030204" pitchFamily="18" charset="0"/>
                            </a:rPr>
                            <m:t>6</m:t>
                          </m:r>
                        </m:num>
                        <m:den>
                          <m:r>
                            <a:rPr lang="en-US" sz="1400" b="0" i="1" smtClean="0">
                              <a:solidFill>
                                <a:srgbClr val="FF0000"/>
                              </a:solidFill>
                              <a:latin typeface="Cambria Math" panose="02040503050406030204" pitchFamily="18" charset="0"/>
                            </a:rPr>
                            <m:t>𝑡</m:t>
                          </m:r>
                          <m:r>
                            <a:rPr lang="en-US" sz="1400" b="0" i="1" smtClean="0">
                              <a:solidFill>
                                <a:srgbClr val="FF0000"/>
                              </a:solidFill>
                              <a:latin typeface="Cambria Math" panose="02040503050406030204" pitchFamily="18" charset="0"/>
                            </a:rPr>
                            <m:t>+2</m:t>
                          </m:r>
                        </m:den>
                      </m:f>
                      <m:r>
                        <a:rPr lang="en-US" sz="1400" b="0" i="1" smtClean="0">
                          <a:solidFill>
                            <a:srgbClr val="FF0000"/>
                          </a:solidFill>
                          <a:latin typeface="Cambria Math" panose="02040503050406030204" pitchFamily="18" charset="0"/>
                        </a:rPr>
                        <m:t>+3</m:t>
                      </m:r>
                    </m:oMath>
                  </m:oMathPara>
                </a14:m>
                <a:endParaRPr lang="en-US" sz="1400" dirty="0">
                  <a:solidFill>
                    <a:srgbClr val="FF0000"/>
                  </a:solidFill>
                  <a:latin typeface="Comic Sans MS" pitchFamily="66" charset="0"/>
                </a:endParaRPr>
              </a:p>
            </p:txBody>
          </p:sp>
        </mc:Choice>
        <mc:Fallback xmlns="">
          <p:sp>
            <p:nvSpPr>
              <p:cNvPr id="13" name="テキスト ボックス 12">
                <a:extLst>
                  <a:ext uri="{FF2B5EF4-FFF2-40B4-BE49-F238E27FC236}">
                    <a16:creationId xmlns:a16="http://schemas.microsoft.com/office/drawing/2014/main" id="{50954D7C-7BB8-4CF2-8D74-88B38E5ACD1C}"/>
                  </a:ext>
                </a:extLst>
              </p:cNvPr>
              <p:cNvSpPr txBox="1">
                <a:spLocks noRot="1" noChangeAspect="1" noMove="1" noResize="1" noEditPoints="1" noAdjustHandles="1" noChangeArrowheads="1" noChangeShapeType="1" noTextEdit="1"/>
              </p:cNvSpPr>
              <p:nvPr/>
            </p:nvSpPr>
            <p:spPr>
              <a:xfrm>
                <a:off x="1248052" y="5744861"/>
                <a:ext cx="1469993" cy="500650"/>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テキスト ボックス 28">
                <a:extLst>
                  <a:ext uri="{FF2B5EF4-FFF2-40B4-BE49-F238E27FC236}">
                    <a16:creationId xmlns:a16="http://schemas.microsoft.com/office/drawing/2014/main" id="{F5A8C0E9-2A8A-4EF4-945F-BEC3F4215CEA}"/>
                  </a:ext>
                </a:extLst>
              </p:cNvPr>
              <p:cNvSpPr txBox="1"/>
              <p:nvPr/>
            </p:nvSpPr>
            <p:spPr>
              <a:xfrm>
                <a:off x="4259062" y="1254239"/>
                <a:ext cx="1469993" cy="500650"/>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𝑣</m:t>
                      </m:r>
                      <m:r>
                        <a:rPr lang="en-US" sz="1400" b="0" i="1" smtClean="0">
                          <a:solidFill>
                            <a:schemeClr val="tx1"/>
                          </a:solidFill>
                          <a:latin typeface="Cambria Math" panose="02040503050406030204" pitchFamily="18" charset="0"/>
                        </a:rPr>
                        <m:t>=−</m:t>
                      </m:r>
                      <m:f>
                        <m:fPr>
                          <m:ctrlPr>
                            <a:rPr lang="en-US" sz="1400" b="0" i="1" smtClean="0">
                              <a:solidFill>
                                <a:schemeClr val="tx1"/>
                              </a:solidFill>
                              <a:latin typeface="Cambria Math" panose="02040503050406030204" pitchFamily="18" charset="0"/>
                            </a:rPr>
                          </m:ctrlPr>
                        </m:fPr>
                        <m:num>
                          <m:r>
                            <a:rPr lang="en-US" sz="1400" b="0" i="1" smtClean="0">
                              <a:solidFill>
                                <a:schemeClr val="tx1"/>
                              </a:solidFill>
                              <a:latin typeface="Cambria Math" panose="02040503050406030204" pitchFamily="18" charset="0"/>
                            </a:rPr>
                            <m:t>6</m:t>
                          </m:r>
                        </m:num>
                        <m:den>
                          <m:r>
                            <a:rPr lang="en-US" sz="1400" b="0" i="1" smtClean="0">
                              <a:solidFill>
                                <a:schemeClr val="tx1"/>
                              </a:solidFill>
                              <a:latin typeface="Cambria Math" panose="02040503050406030204" pitchFamily="18" charset="0"/>
                            </a:rPr>
                            <m:t>𝑡</m:t>
                          </m:r>
                          <m:r>
                            <a:rPr lang="en-US" sz="1400" b="0" i="1" smtClean="0">
                              <a:solidFill>
                                <a:schemeClr val="tx1"/>
                              </a:solidFill>
                              <a:latin typeface="Cambria Math" panose="02040503050406030204" pitchFamily="18" charset="0"/>
                            </a:rPr>
                            <m:t>+2</m:t>
                          </m:r>
                        </m:den>
                      </m:f>
                      <m:r>
                        <a:rPr lang="en-US" sz="1400" b="0" i="1" smtClean="0">
                          <a:solidFill>
                            <a:schemeClr val="tx1"/>
                          </a:solidFill>
                          <a:latin typeface="Cambria Math" panose="02040503050406030204" pitchFamily="18" charset="0"/>
                        </a:rPr>
                        <m:t>+3</m:t>
                      </m:r>
                    </m:oMath>
                  </m:oMathPara>
                </a14:m>
                <a:endParaRPr lang="en-US" sz="1400" dirty="0">
                  <a:solidFill>
                    <a:schemeClr val="tx1"/>
                  </a:solidFill>
                  <a:latin typeface="Comic Sans MS" pitchFamily="66" charset="0"/>
                </a:endParaRPr>
              </a:p>
            </p:txBody>
          </p:sp>
        </mc:Choice>
        <mc:Fallback xmlns="">
          <p:sp>
            <p:nvSpPr>
              <p:cNvPr id="29" name="テキスト ボックス 28">
                <a:extLst>
                  <a:ext uri="{FF2B5EF4-FFF2-40B4-BE49-F238E27FC236}">
                    <a16:creationId xmlns:a16="http://schemas.microsoft.com/office/drawing/2014/main" id="{F5A8C0E9-2A8A-4EF4-945F-BEC3F4215CEA}"/>
                  </a:ext>
                </a:extLst>
              </p:cNvPr>
              <p:cNvSpPr txBox="1">
                <a:spLocks noRot="1" noChangeAspect="1" noMove="1" noResize="1" noEditPoints="1" noAdjustHandles="1" noChangeArrowheads="1" noChangeShapeType="1" noTextEdit="1"/>
              </p:cNvSpPr>
              <p:nvPr/>
            </p:nvSpPr>
            <p:spPr>
              <a:xfrm>
                <a:off x="4259062" y="1254239"/>
                <a:ext cx="1469993" cy="500650"/>
              </a:xfrm>
              <a:prstGeom prst="rect">
                <a:avLst/>
              </a:prstGeom>
              <a:blipFill>
                <a:blip r:embed="rId4"/>
                <a:stretch>
                  <a:fillRect b="-122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テキスト ボックス 29">
                <a:extLst>
                  <a:ext uri="{FF2B5EF4-FFF2-40B4-BE49-F238E27FC236}">
                    <a16:creationId xmlns:a16="http://schemas.microsoft.com/office/drawing/2014/main" id="{AD4A6425-4C99-42C7-BD70-56A29489EB64}"/>
                  </a:ext>
                </a:extLst>
              </p:cNvPr>
              <p:cNvSpPr txBox="1"/>
              <p:nvPr/>
            </p:nvSpPr>
            <p:spPr>
              <a:xfrm>
                <a:off x="4216153" y="1868278"/>
                <a:ext cx="1469993" cy="519245"/>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f>
                        <m:fPr>
                          <m:ctrlPr>
                            <a:rPr lang="en-US" sz="1400" b="0" i="1" smtClean="0">
                              <a:solidFill>
                                <a:schemeClr val="tx1"/>
                              </a:solidFill>
                              <a:latin typeface="Cambria Math" panose="02040503050406030204" pitchFamily="18" charset="0"/>
                            </a:rPr>
                          </m:ctrlPr>
                        </m:fPr>
                        <m:num>
                          <m:r>
                            <a:rPr lang="en-US" sz="1400" b="0" i="1" smtClean="0">
                              <a:solidFill>
                                <a:schemeClr val="tx1"/>
                              </a:solidFill>
                              <a:latin typeface="Cambria Math" panose="02040503050406030204" pitchFamily="18" charset="0"/>
                            </a:rPr>
                            <m:t>𝑑𝑠</m:t>
                          </m:r>
                        </m:num>
                        <m:den>
                          <m:r>
                            <a:rPr lang="en-US" sz="1400" b="0" i="1" smtClean="0">
                              <a:solidFill>
                                <a:schemeClr val="tx1"/>
                              </a:solidFill>
                              <a:latin typeface="Cambria Math" panose="02040503050406030204" pitchFamily="18" charset="0"/>
                            </a:rPr>
                            <m:t>𝑑𝑡</m:t>
                          </m:r>
                        </m:den>
                      </m:f>
                      <m:r>
                        <a:rPr lang="en-US" sz="1400" b="0" i="1" smtClean="0">
                          <a:solidFill>
                            <a:schemeClr val="tx1"/>
                          </a:solidFill>
                          <a:latin typeface="Cambria Math" panose="02040503050406030204" pitchFamily="18" charset="0"/>
                        </a:rPr>
                        <m:t>=−</m:t>
                      </m:r>
                      <m:f>
                        <m:fPr>
                          <m:ctrlPr>
                            <a:rPr lang="en-US" sz="1400" b="0" i="1" smtClean="0">
                              <a:solidFill>
                                <a:schemeClr val="tx1"/>
                              </a:solidFill>
                              <a:latin typeface="Cambria Math" panose="02040503050406030204" pitchFamily="18" charset="0"/>
                            </a:rPr>
                          </m:ctrlPr>
                        </m:fPr>
                        <m:num>
                          <m:r>
                            <a:rPr lang="en-US" sz="1400" b="0" i="1" smtClean="0">
                              <a:solidFill>
                                <a:schemeClr val="tx1"/>
                              </a:solidFill>
                              <a:latin typeface="Cambria Math" panose="02040503050406030204" pitchFamily="18" charset="0"/>
                            </a:rPr>
                            <m:t>6</m:t>
                          </m:r>
                        </m:num>
                        <m:den>
                          <m:r>
                            <a:rPr lang="en-US" sz="1400" b="0" i="1" smtClean="0">
                              <a:solidFill>
                                <a:schemeClr val="tx1"/>
                              </a:solidFill>
                              <a:latin typeface="Cambria Math" panose="02040503050406030204" pitchFamily="18" charset="0"/>
                            </a:rPr>
                            <m:t>𝑡</m:t>
                          </m:r>
                          <m:r>
                            <a:rPr lang="en-US" sz="1400" b="0" i="1" smtClean="0">
                              <a:solidFill>
                                <a:schemeClr val="tx1"/>
                              </a:solidFill>
                              <a:latin typeface="Cambria Math" panose="02040503050406030204" pitchFamily="18" charset="0"/>
                            </a:rPr>
                            <m:t>+2</m:t>
                          </m:r>
                        </m:den>
                      </m:f>
                      <m:r>
                        <a:rPr lang="en-US" sz="1400" b="0" i="1" smtClean="0">
                          <a:solidFill>
                            <a:schemeClr val="tx1"/>
                          </a:solidFill>
                          <a:latin typeface="Cambria Math" panose="02040503050406030204" pitchFamily="18" charset="0"/>
                        </a:rPr>
                        <m:t>+3</m:t>
                      </m:r>
                    </m:oMath>
                  </m:oMathPara>
                </a14:m>
                <a:endParaRPr lang="en-US" sz="1400" dirty="0">
                  <a:solidFill>
                    <a:schemeClr val="tx1"/>
                  </a:solidFill>
                  <a:latin typeface="Comic Sans MS" pitchFamily="66" charset="0"/>
                </a:endParaRPr>
              </a:p>
            </p:txBody>
          </p:sp>
        </mc:Choice>
        <mc:Fallback xmlns="">
          <p:sp>
            <p:nvSpPr>
              <p:cNvPr id="30" name="テキスト ボックス 29">
                <a:extLst>
                  <a:ext uri="{FF2B5EF4-FFF2-40B4-BE49-F238E27FC236}">
                    <a16:creationId xmlns:a16="http://schemas.microsoft.com/office/drawing/2014/main" id="{AD4A6425-4C99-42C7-BD70-56A29489EB64}"/>
                  </a:ext>
                </a:extLst>
              </p:cNvPr>
              <p:cNvSpPr txBox="1">
                <a:spLocks noRot="1" noChangeAspect="1" noMove="1" noResize="1" noEditPoints="1" noAdjustHandles="1" noChangeArrowheads="1" noChangeShapeType="1" noTextEdit="1"/>
              </p:cNvSpPr>
              <p:nvPr/>
            </p:nvSpPr>
            <p:spPr>
              <a:xfrm>
                <a:off x="4216153" y="1868278"/>
                <a:ext cx="1469993" cy="519245"/>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1" name="テキスト ボックス 30">
                <a:extLst>
                  <a:ext uri="{FF2B5EF4-FFF2-40B4-BE49-F238E27FC236}">
                    <a16:creationId xmlns:a16="http://schemas.microsoft.com/office/drawing/2014/main" id="{F39E8D8C-83F9-43C9-A659-ADCF23711814}"/>
                  </a:ext>
                </a:extLst>
              </p:cNvPr>
              <p:cNvSpPr txBox="1"/>
              <p:nvPr/>
            </p:nvSpPr>
            <p:spPr>
              <a:xfrm>
                <a:off x="4288655" y="2482317"/>
                <a:ext cx="2058880" cy="657424"/>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𝑠</m:t>
                      </m:r>
                      <m:r>
                        <a:rPr lang="en-US" sz="1400" b="0" i="1" smtClean="0">
                          <a:solidFill>
                            <a:schemeClr val="tx1"/>
                          </a:solidFill>
                          <a:latin typeface="Cambria Math" panose="02040503050406030204" pitchFamily="18" charset="0"/>
                        </a:rPr>
                        <m:t>=</m:t>
                      </m:r>
                      <m:nary>
                        <m:naryPr>
                          <m:limLoc m:val="undOvr"/>
                          <m:subHide m:val="on"/>
                          <m:supHide m:val="on"/>
                          <m:ctrlPr>
                            <a:rPr lang="en-US" sz="1400" b="0" i="1" smtClean="0">
                              <a:solidFill>
                                <a:schemeClr val="tx1"/>
                              </a:solidFill>
                              <a:latin typeface="Cambria Math" panose="02040503050406030204" pitchFamily="18" charset="0"/>
                            </a:rPr>
                          </m:ctrlPr>
                        </m:naryPr>
                        <m:sub/>
                        <m:sup/>
                        <m:e>
                          <m:d>
                            <m:dPr>
                              <m:ctrlPr>
                                <a:rPr lang="en-US" sz="1400" b="0" i="1" smtClean="0">
                                  <a:solidFill>
                                    <a:schemeClr val="tx1"/>
                                  </a:solidFill>
                                  <a:latin typeface="Cambria Math" panose="02040503050406030204" pitchFamily="18" charset="0"/>
                                </a:rPr>
                              </m:ctrlPr>
                            </m:dPr>
                            <m:e>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6</m:t>
                                  </m:r>
                                </m:num>
                                <m:den>
                                  <m:r>
                                    <a:rPr lang="en-US" sz="1400" i="1">
                                      <a:latin typeface="Cambria Math" panose="02040503050406030204" pitchFamily="18" charset="0"/>
                                    </a:rPr>
                                    <m:t>𝑡</m:t>
                                  </m:r>
                                  <m:r>
                                    <a:rPr lang="en-US" sz="1400" i="1">
                                      <a:latin typeface="Cambria Math" panose="02040503050406030204" pitchFamily="18" charset="0"/>
                                    </a:rPr>
                                    <m:t>+2</m:t>
                                  </m:r>
                                </m:den>
                              </m:f>
                              <m:r>
                                <a:rPr lang="en-US" sz="1400" i="1">
                                  <a:latin typeface="Cambria Math" panose="02040503050406030204" pitchFamily="18" charset="0"/>
                                </a:rPr>
                                <m:t>+3</m:t>
                              </m:r>
                            </m:e>
                          </m:d>
                        </m:e>
                      </m:nary>
                      <m:r>
                        <a:rPr lang="en-US" sz="1400" b="0" i="1" smtClean="0">
                          <a:solidFill>
                            <a:schemeClr val="tx1"/>
                          </a:solidFill>
                          <a:latin typeface="Cambria Math" panose="02040503050406030204" pitchFamily="18" charset="0"/>
                        </a:rPr>
                        <m:t> </m:t>
                      </m:r>
                      <m:r>
                        <a:rPr lang="en-US" sz="1400" b="0" i="1" smtClean="0">
                          <a:solidFill>
                            <a:schemeClr val="tx1"/>
                          </a:solidFill>
                          <a:latin typeface="Cambria Math" panose="02040503050406030204" pitchFamily="18" charset="0"/>
                        </a:rPr>
                        <m:t>𝑑𝑡</m:t>
                      </m:r>
                    </m:oMath>
                  </m:oMathPara>
                </a14:m>
                <a:endParaRPr lang="en-US" sz="1400" dirty="0">
                  <a:solidFill>
                    <a:schemeClr val="tx1"/>
                  </a:solidFill>
                  <a:latin typeface="Comic Sans MS" pitchFamily="66" charset="0"/>
                </a:endParaRPr>
              </a:p>
            </p:txBody>
          </p:sp>
        </mc:Choice>
        <mc:Fallback xmlns="">
          <p:sp>
            <p:nvSpPr>
              <p:cNvPr id="31" name="テキスト ボックス 30">
                <a:extLst>
                  <a:ext uri="{FF2B5EF4-FFF2-40B4-BE49-F238E27FC236}">
                    <a16:creationId xmlns:a16="http://schemas.microsoft.com/office/drawing/2014/main" id="{F39E8D8C-83F9-43C9-A659-ADCF23711814}"/>
                  </a:ext>
                </a:extLst>
              </p:cNvPr>
              <p:cNvSpPr txBox="1">
                <a:spLocks noRot="1" noChangeAspect="1" noMove="1" noResize="1" noEditPoints="1" noAdjustHandles="1" noChangeArrowheads="1" noChangeShapeType="1" noTextEdit="1"/>
              </p:cNvSpPr>
              <p:nvPr/>
            </p:nvSpPr>
            <p:spPr>
              <a:xfrm>
                <a:off x="4288655" y="2482317"/>
                <a:ext cx="2058880" cy="657424"/>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テキスト ボックス 31">
                <a:extLst>
                  <a:ext uri="{FF2B5EF4-FFF2-40B4-BE49-F238E27FC236}">
                    <a16:creationId xmlns:a16="http://schemas.microsoft.com/office/drawing/2014/main" id="{2A842E8F-3FA0-457D-8760-3CD2048F7533}"/>
                  </a:ext>
                </a:extLst>
              </p:cNvPr>
              <p:cNvSpPr txBox="1"/>
              <p:nvPr/>
            </p:nvSpPr>
            <p:spPr>
              <a:xfrm>
                <a:off x="4316768" y="3140744"/>
                <a:ext cx="2314852" cy="657424"/>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𝑠</m:t>
                      </m:r>
                      <m:r>
                        <a:rPr lang="en-US" sz="1400" b="0" i="1" smtClean="0">
                          <a:solidFill>
                            <a:schemeClr val="tx1"/>
                          </a:solidFill>
                          <a:latin typeface="Cambria Math" panose="02040503050406030204" pitchFamily="18" charset="0"/>
                        </a:rPr>
                        <m:t>=</m:t>
                      </m:r>
                      <m:nary>
                        <m:naryPr>
                          <m:limLoc m:val="undOvr"/>
                          <m:subHide m:val="on"/>
                          <m:supHide m:val="on"/>
                          <m:ctrlPr>
                            <a:rPr lang="en-US" sz="1400" b="0" i="1" smtClean="0">
                              <a:solidFill>
                                <a:schemeClr val="tx1"/>
                              </a:solidFill>
                              <a:latin typeface="Cambria Math" panose="02040503050406030204" pitchFamily="18" charset="0"/>
                            </a:rPr>
                          </m:ctrlPr>
                        </m:naryPr>
                        <m:sub/>
                        <m:sup/>
                        <m:e>
                          <m:d>
                            <m:dPr>
                              <m:ctrlPr>
                                <a:rPr lang="en-US" sz="1400" b="0" i="1" smtClean="0">
                                  <a:solidFill>
                                    <a:schemeClr val="tx1"/>
                                  </a:solidFill>
                                  <a:latin typeface="Cambria Math" panose="02040503050406030204" pitchFamily="18" charset="0"/>
                                </a:rPr>
                              </m:ctrlPr>
                            </m:dPr>
                            <m:e>
                              <m:r>
                                <a:rPr lang="en-US" sz="1400" i="1">
                                  <a:latin typeface="Cambria Math" panose="02040503050406030204" pitchFamily="18" charset="0"/>
                                </a:rPr>
                                <m:t>−</m:t>
                              </m:r>
                              <m:r>
                                <a:rPr lang="en-US" sz="1400" b="0" i="1" smtClean="0">
                                  <a:latin typeface="Cambria Math" panose="02040503050406030204" pitchFamily="18" charset="0"/>
                                </a:rPr>
                                <m:t>6</m:t>
                              </m:r>
                              <m:sSup>
                                <m:sSupPr>
                                  <m:ctrlPr>
                                    <a:rPr lang="en-US" sz="1400" b="0" i="1" smtClean="0">
                                      <a:latin typeface="Cambria Math" panose="02040503050406030204" pitchFamily="18" charset="0"/>
                                    </a:rPr>
                                  </m:ctrlPr>
                                </m:sSupPr>
                                <m:e>
                                  <m:d>
                                    <m:dPr>
                                      <m:ctrlPr>
                                        <a:rPr lang="en-US" sz="1400" b="0" i="1" smtClean="0">
                                          <a:latin typeface="Cambria Math" panose="02040503050406030204" pitchFamily="18" charset="0"/>
                                        </a:rPr>
                                      </m:ctrlPr>
                                    </m:dPr>
                                    <m:e>
                                      <m:r>
                                        <a:rPr lang="en-US" sz="1400" b="0" i="1" smtClean="0">
                                          <a:latin typeface="Cambria Math" panose="02040503050406030204" pitchFamily="18" charset="0"/>
                                        </a:rPr>
                                        <m:t>𝑡</m:t>
                                      </m:r>
                                      <m:r>
                                        <a:rPr lang="en-US" sz="1400" b="0" i="1" smtClean="0">
                                          <a:latin typeface="Cambria Math" panose="02040503050406030204" pitchFamily="18" charset="0"/>
                                        </a:rPr>
                                        <m:t>+2</m:t>
                                      </m:r>
                                    </m:e>
                                  </m:d>
                                </m:e>
                                <m:sup>
                                  <m:r>
                                    <a:rPr lang="en-US" sz="1400" b="0" i="1" smtClean="0">
                                      <a:latin typeface="Cambria Math" panose="02040503050406030204" pitchFamily="18" charset="0"/>
                                    </a:rPr>
                                    <m:t>−1</m:t>
                                  </m:r>
                                </m:sup>
                              </m:sSup>
                              <m:r>
                                <a:rPr lang="en-US" sz="1400" i="1">
                                  <a:latin typeface="Cambria Math" panose="02040503050406030204" pitchFamily="18" charset="0"/>
                                </a:rPr>
                                <m:t>+3</m:t>
                              </m:r>
                            </m:e>
                          </m:d>
                        </m:e>
                      </m:nary>
                      <m:r>
                        <a:rPr lang="en-US" sz="1400" b="0" i="1" smtClean="0">
                          <a:solidFill>
                            <a:schemeClr val="tx1"/>
                          </a:solidFill>
                          <a:latin typeface="Cambria Math" panose="02040503050406030204" pitchFamily="18" charset="0"/>
                        </a:rPr>
                        <m:t> </m:t>
                      </m:r>
                      <m:r>
                        <a:rPr lang="en-US" sz="1400" b="0" i="1" smtClean="0">
                          <a:solidFill>
                            <a:schemeClr val="tx1"/>
                          </a:solidFill>
                          <a:latin typeface="Cambria Math" panose="02040503050406030204" pitchFamily="18" charset="0"/>
                        </a:rPr>
                        <m:t>𝑑𝑡</m:t>
                      </m:r>
                    </m:oMath>
                  </m:oMathPara>
                </a14:m>
                <a:endParaRPr lang="en-US" sz="1400" dirty="0">
                  <a:solidFill>
                    <a:schemeClr val="tx1"/>
                  </a:solidFill>
                  <a:latin typeface="Comic Sans MS" pitchFamily="66" charset="0"/>
                </a:endParaRPr>
              </a:p>
            </p:txBody>
          </p:sp>
        </mc:Choice>
        <mc:Fallback xmlns="">
          <p:sp>
            <p:nvSpPr>
              <p:cNvPr id="32" name="テキスト ボックス 31">
                <a:extLst>
                  <a:ext uri="{FF2B5EF4-FFF2-40B4-BE49-F238E27FC236}">
                    <a16:creationId xmlns:a16="http://schemas.microsoft.com/office/drawing/2014/main" id="{2A842E8F-3FA0-457D-8760-3CD2048F7533}"/>
                  </a:ext>
                </a:extLst>
              </p:cNvPr>
              <p:cNvSpPr txBox="1">
                <a:spLocks noRot="1" noChangeAspect="1" noMove="1" noResize="1" noEditPoints="1" noAdjustHandles="1" noChangeArrowheads="1" noChangeShapeType="1" noTextEdit="1"/>
              </p:cNvSpPr>
              <p:nvPr/>
            </p:nvSpPr>
            <p:spPr>
              <a:xfrm>
                <a:off x="4316768" y="3140744"/>
                <a:ext cx="2314852" cy="657424"/>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3" name="テキスト ボックス 32">
                <a:extLst>
                  <a:ext uri="{FF2B5EF4-FFF2-40B4-BE49-F238E27FC236}">
                    <a16:creationId xmlns:a16="http://schemas.microsoft.com/office/drawing/2014/main" id="{DEDCEA5A-19F0-4285-9F26-D50F2D61B724}"/>
                  </a:ext>
                </a:extLst>
              </p:cNvPr>
              <p:cNvSpPr txBox="1"/>
              <p:nvPr/>
            </p:nvSpPr>
            <p:spPr>
              <a:xfrm>
                <a:off x="4264982" y="3870193"/>
                <a:ext cx="2271620" cy="307777"/>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𝑠</m:t>
                      </m:r>
                      <m:r>
                        <a:rPr lang="en-US" sz="1400" b="0" i="1" smtClean="0">
                          <a:solidFill>
                            <a:schemeClr val="tx1"/>
                          </a:solidFill>
                          <a:latin typeface="Cambria Math" panose="02040503050406030204" pitchFamily="18" charset="0"/>
                        </a:rPr>
                        <m:t>=−6</m:t>
                      </m:r>
                      <m:r>
                        <a:rPr lang="en-US" sz="1400" b="0" i="1" smtClean="0">
                          <a:solidFill>
                            <a:schemeClr val="tx1"/>
                          </a:solidFill>
                          <a:latin typeface="Cambria Math" panose="02040503050406030204" pitchFamily="18" charset="0"/>
                        </a:rPr>
                        <m:t>𝑙𝑛</m:t>
                      </m:r>
                      <m:d>
                        <m:dPr>
                          <m:ctrlPr>
                            <a:rPr lang="en-US" sz="1400" b="0" i="1" smtClean="0">
                              <a:solidFill>
                                <a:schemeClr val="tx1"/>
                              </a:solidFill>
                              <a:latin typeface="Cambria Math" panose="02040503050406030204" pitchFamily="18" charset="0"/>
                            </a:rPr>
                          </m:ctrlPr>
                        </m:dPr>
                        <m:e>
                          <m:r>
                            <a:rPr lang="en-US" sz="1400" b="0" i="1" smtClean="0">
                              <a:solidFill>
                                <a:schemeClr val="tx1"/>
                              </a:solidFill>
                              <a:latin typeface="Cambria Math" panose="02040503050406030204" pitchFamily="18" charset="0"/>
                            </a:rPr>
                            <m:t>𝑡</m:t>
                          </m:r>
                          <m:r>
                            <a:rPr lang="en-US" sz="1400" b="0" i="1" smtClean="0">
                              <a:solidFill>
                                <a:schemeClr val="tx1"/>
                              </a:solidFill>
                              <a:latin typeface="Cambria Math" panose="02040503050406030204" pitchFamily="18" charset="0"/>
                            </a:rPr>
                            <m:t>+2</m:t>
                          </m:r>
                        </m:e>
                      </m:d>
                      <m:r>
                        <a:rPr lang="en-US" sz="1400" b="0" i="1" smtClean="0">
                          <a:solidFill>
                            <a:schemeClr val="tx1"/>
                          </a:solidFill>
                          <a:latin typeface="Cambria Math" panose="02040503050406030204" pitchFamily="18" charset="0"/>
                        </a:rPr>
                        <m:t>+3</m:t>
                      </m:r>
                      <m:r>
                        <a:rPr lang="en-US" sz="1400" b="0" i="1" smtClean="0">
                          <a:solidFill>
                            <a:schemeClr val="tx1"/>
                          </a:solidFill>
                          <a:latin typeface="Cambria Math" panose="02040503050406030204" pitchFamily="18" charset="0"/>
                        </a:rPr>
                        <m:t>𝑡</m:t>
                      </m:r>
                      <m:r>
                        <a:rPr lang="en-US" sz="1400" b="0" i="1" smtClean="0">
                          <a:solidFill>
                            <a:schemeClr val="tx1"/>
                          </a:solidFill>
                          <a:latin typeface="Cambria Math" panose="02040503050406030204" pitchFamily="18" charset="0"/>
                        </a:rPr>
                        <m:t>+</m:t>
                      </m:r>
                      <m:r>
                        <a:rPr lang="en-US" sz="1400" b="0" i="1" smtClean="0">
                          <a:solidFill>
                            <a:schemeClr val="tx1"/>
                          </a:solidFill>
                          <a:latin typeface="Cambria Math" panose="02040503050406030204" pitchFamily="18" charset="0"/>
                        </a:rPr>
                        <m:t>𝑐</m:t>
                      </m:r>
                    </m:oMath>
                  </m:oMathPara>
                </a14:m>
                <a:endParaRPr lang="en-US" sz="1400" dirty="0">
                  <a:solidFill>
                    <a:schemeClr val="tx1"/>
                  </a:solidFill>
                  <a:latin typeface="Comic Sans MS" pitchFamily="66" charset="0"/>
                </a:endParaRPr>
              </a:p>
            </p:txBody>
          </p:sp>
        </mc:Choice>
        <mc:Fallback xmlns="">
          <p:sp>
            <p:nvSpPr>
              <p:cNvPr id="33" name="テキスト ボックス 32">
                <a:extLst>
                  <a:ext uri="{FF2B5EF4-FFF2-40B4-BE49-F238E27FC236}">
                    <a16:creationId xmlns:a16="http://schemas.microsoft.com/office/drawing/2014/main" id="{DEDCEA5A-19F0-4285-9F26-D50F2D61B724}"/>
                  </a:ext>
                </a:extLst>
              </p:cNvPr>
              <p:cNvSpPr txBox="1">
                <a:spLocks noRot="1" noChangeAspect="1" noMove="1" noResize="1" noEditPoints="1" noAdjustHandles="1" noChangeArrowheads="1" noChangeShapeType="1" noTextEdit="1"/>
              </p:cNvSpPr>
              <p:nvPr/>
            </p:nvSpPr>
            <p:spPr>
              <a:xfrm>
                <a:off x="4264982" y="3870193"/>
                <a:ext cx="2271620" cy="307777"/>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4" name="テキスト ボックス 33">
                <a:extLst>
                  <a:ext uri="{FF2B5EF4-FFF2-40B4-BE49-F238E27FC236}">
                    <a16:creationId xmlns:a16="http://schemas.microsoft.com/office/drawing/2014/main" id="{FB8381F9-8917-4BFA-8469-2BC6339839A3}"/>
                  </a:ext>
                </a:extLst>
              </p:cNvPr>
              <p:cNvSpPr txBox="1"/>
              <p:nvPr/>
            </p:nvSpPr>
            <p:spPr>
              <a:xfrm>
                <a:off x="4328355" y="4447942"/>
                <a:ext cx="1311952" cy="307777"/>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0=−6</m:t>
                      </m:r>
                      <m:r>
                        <a:rPr lang="en-US" sz="1400" b="0" i="1" smtClean="0">
                          <a:solidFill>
                            <a:schemeClr val="tx1"/>
                          </a:solidFill>
                          <a:latin typeface="Cambria Math" panose="02040503050406030204" pitchFamily="18" charset="0"/>
                        </a:rPr>
                        <m:t>𝑙𝑛</m:t>
                      </m:r>
                      <m:r>
                        <a:rPr lang="en-US" sz="1400" b="0" i="1" smtClean="0">
                          <a:solidFill>
                            <a:schemeClr val="tx1"/>
                          </a:solidFill>
                          <a:latin typeface="Cambria Math" panose="02040503050406030204" pitchFamily="18" charset="0"/>
                        </a:rPr>
                        <m:t>2+</m:t>
                      </m:r>
                      <m:r>
                        <a:rPr lang="en-US" sz="1400" b="0" i="1" smtClean="0">
                          <a:solidFill>
                            <a:schemeClr val="tx1"/>
                          </a:solidFill>
                          <a:latin typeface="Cambria Math" panose="02040503050406030204" pitchFamily="18" charset="0"/>
                        </a:rPr>
                        <m:t>𝑐</m:t>
                      </m:r>
                    </m:oMath>
                  </m:oMathPara>
                </a14:m>
                <a:endParaRPr lang="en-US" sz="1400" dirty="0">
                  <a:solidFill>
                    <a:schemeClr val="tx1"/>
                  </a:solidFill>
                  <a:latin typeface="Comic Sans MS" pitchFamily="66" charset="0"/>
                </a:endParaRPr>
              </a:p>
            </p:txBody>
          </p:sp>
        </mc:Choice>
        <mc:Fallback xmlns="">
          <p:sp>
            <p:nvSpPr>
              <p:cNvPr id="34" name="テキスト ボックス 33">
                <a:extLst>
                  <a:ext uri="{FF2B5EF4-FFF2-40B4-BE49-F238E27FC236}">
                    <a16:creationId xmlns:a16="http://schemas.microsoft.com/office/drawing/2014/main" id="{FB8381F9-8917-4BFA-8469-2BC6339839A3}"/>
                  </a:ext>
                </a:extLst>
              </p:cNvPr>
              <p:cNvSpPr txBox="1">
                <a:spLocks noRot="1" noChangeAspect="1" noMove="1" noResize="1" noEditPoints="1" noAdjustHandles="1" noChangeArrowheads="1" noChangeShapeType="1" noTextEdit="1"/>
              </p:cNvSpPr>
              <p:nvPr/>
            </p:nvSpPr>
            <p:spPr>
              <a:xfrm>
                <a:off x="4328355" y="4447942"/>
                <a:ext cx="1311952" cy="307777"/>
              </a:xfrm>
              <a:prstGeom prst="rect">
                <a:avLst/>
              </a:prstGeom>
              <a:blipFill>
                <a:blip r:embed="rId9"/>
                <a:stretch>
                  <a:fillRect/>
                </a:stretch>
              </a:blipFill>
            </p:spPr>
            <p:txBody>
              <a:bodyPr/>
              <a:lstStyle/>
              <a:p>
                <a:r>
                  <a:rPr lang="en-GB">
                    <a:noFill/>
                  </a:rPr>
                  <a:t> </a:t>
                </a:r>
              </a:p>
            </p:txBody>
          </p:sp>
        </mc:Fallback>
      </mc:AlternateContent>
      <p:sp>
        <p:nvSpPr>
          <p:cNvPr id="37" name="円弧 36">
            <a:extLst>
              <a:ext uri="{FF2B5EF4-FFF2-40B4-BE49-F238E27FC236}">
                <a16:creationId xmlns:a16="http://schemas.microsoft.com/office/drawing/2014/main" id="{1149BB90-BBA9-40A0-B7BA-002E87247287}"/>
              </a:ext>
            </a:extLst>
          </p:cNvPr>
          <p:cNvSpPr/>
          <p:nvPr/>
        </p:nvSpPr>
        <p:spPr>
          <a:xfrm>
            <a:off x="5539667" y="1571348"/>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8" name="テキスト ボックス 37">
            <a:extLst>
              <a:ext uri="{FF2B5EF4-FFF2-40B4-BE49-F238E27FC236}">
                <a16:creationId xmlns:a16="http://schemas.microsoft.com/office/drawing/2014/main" id="{2DF145C8-E522-4E3B-857E-6EF9737220E6}"/>
              </a:ext>
            </a:extLst>
          </p:cNvPr>
          <p:cNvSpPr txBox="1"/>
          <p:nvPr/>
        </p:nvSpPr>
        <p:spPr>
          <a:xfrm>
            <a:off x="5930283" y="1544713"/>
            <a:ext cx="3130302"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Velocity is the rate of change of displacement with respect to time</a:t>
            </a:r>
            <a:endParaRPr lang="en-GB" sz="1400" dirty="0">
              <a:solidFill>
                <a:srgbClr val="FF0000"/>
              </a:solidFill>
              <a:latin typeface="Comic Sans MS" panose="030F0702030302020204" pitchFamily="66" charset="0"/>
            </a:endParaRPr>
          </a:p>
        </p:txBody>
      </p:sp>
      <p:sp>
        <p:nvSpPr>
          <p:cNvPr id="39" name="円弧 38">
            <a:extLst>
              <a:ext uri="{FF2B5EF4-FFF2-40B4-BE49-F238E27FC236}">
                <a16:creationId xmlns:a16="http://schemas.microsoft.com/office/drawing/2014/main" id="{AD26DD02-4163-4F23-98F9-88FEC79C01C8}"/>
              </a:ext>
            </a:extLst>
          </p:cNvPr>
          <p:cNvSpPr/>
          <p:nvPr/>
        </p:nvSpPr>
        <p:spPr>
          <a:xfrm>
            <a:off x="6090082" y="2201663"/>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0" name="円弧 39">
            <a:extLst>
              <a:ext uri="{FF2B5EF4-FFF2-40B4-BE49-F238E27FC236}">
                <a16:creationId xmlns:a16="http://schemas.microsoft.com/office/drawing/2014/main" id="{A19B9B50-427E-4E11-A026-AFABF0BC46EA}"/>
              </a:ext>
            </a:extLst>
          </p:cNvPr>
          <p:cNvSpPr/>
          <p:nvPr/>
        </p:nvSpPr>
        <p:spPr>
          <a:xfrm>
            <a:off x="6391923" y="2849733"/>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1" name="円弧 40">
            <a:extLst>
              <a:ext uri="{FF2B5EF4-FFF2-40B4-BE49-F238E27FC236}">
                <a16:creationId xmlns:a16="http://schemas.microsoft.com/office/drawing/2014/main" id="{10270D6F-B989-4710-A5FF-80139045F2E6}"/>
              </a:ext>
            </a:extLst>
          </p:cNvPr>
          <p:cNvSpPr/>
          <p:nvPr/>
        </p:nvSpPr>
        <p:spPr>
          <a:xfrm>
            <a:off x="6347535" y="3471170"/>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2" name="円弧 41">
            <a:extLst>
              <a:ext uri="{FF2B5EF4-FFF2-40B4-BE49-F238E27FC236}">
                <a16:creationId xmlns:a16="http://schemas.microsoft.com/office/drawing/2014/main" id="{F738A938-0059-40A6-A1B5-8599295947D8}"/>
              </a:ext>
            </a:extLst>
          </p:cNvPr>
          <p:cNvSpPr/>
          <p:nvPr/>
        </p:nvSpPr>
        <p:spPr>
          <a:xfrm>
            <a:off x="6220522" y="4048921"/>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5" name="テキスト ボックス 44">
                <a:extLst>
                  <a:ext uri="{FF2B5EF4-FFF2-40B4-BE49-F238E27FC236}">
                    <a16:creationId xmlns:a16="http://schemas.microsoft.com/office/drawing/2014/main" id="{E30DCB1F-D75E-48C2-9384-9A63A0BC26F0}"/>
                  </a:ext>
                </a:extLst>
              </p:cNvPr>
              <p:cNvSpPr txBox="1"/>
              <p:nvPr/>
            </p:nvSpPr>
            <p:spPr>
              <a:xfrm>
                <a:off x="6306310" y="2198936"/>
                <a:ext cx="2203948"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Integrate both sides with respect to </a:t>
                </a:r>
                <a14:m>
                  <m:oMath xmlns:m="http://schemas.openxmlformats.org/officeDocument/2006/math">
                    <m:r>
                      <a:rPr lang="en-US" sz="1400" i="1" dirty="0" smtClean="0">
                        <a:solidFill>
                          <a:srgbClr val="FF0000"/>
                        </a:solidFill>
                        <a:latin typeface="Cambria Math" panose="02040503050406030204" pitchFamily="18" charset="0"/>
                      </a:rPr>
                      <m:t>𝑡</m:t>
                    </m:r>
                  </m:oMath>
                </a14:m>
                <a:endParaRPr lang="en-GB" sz="1400" dirty="0">
                  <a:solidFill>
                    <a:srgbClr val="FF0000"/>
                  </a:solidFill>
                  <a:latin typeface="Comic Sans MS" panose="030F0702030302020204" pitchFamily="66" charset="0"/>
                </a:endParaRPr>
              </a:p>
            </p:txBody>
          </p:sp>
        </mc:Choice>
        <mc:Fallback xmlns="">
          <p:sp>
            <p:nvSpPr>
              <p:cNvPr id="45" name="テキスト ボックス 44">
                <a:extLst>
                  <a:ext uri="{FF2B5EF4-FFF2-40B4-BE49-F238E27FC236}">
                    <a16:creationId xmlns:a16="http://schemas.microsoft.com/office/drawing/2014/main" id="{E30DCB1F-D75E-48C2-9384-9A63A0BC26F0}"/>
                  </a:ext>
                </a:extLst>
              </p:cNvPr>
              <p:cNvSpPr txBox="1">
                <a:spLocks noRot="1" noChangeAspect="1" noMove="1" noResize="1" noEditPoints="1" noAdjustHandles="1" noChangeArrowheads="1" noChangeShapeType="1" noTextEdit="1"/>
              </p:cNvSpPr>
              <p:nvPr/>
            </p:nvSpPr>
            <p:spPr>
              <a:xfrm>
                <a:off x="6306310" y="2198936"/>
                <a:ext cx="2203948" cy="523220"/>
              </a:xfrm>
              <a:prstGeom prst="rect">
                <a:avLst/>
              </a:prstGeom>
              <a:blipFill>
                <a:blip r:embed="rId10"/>
                <a:stretch>
                  <a:fillRect t="-2326" b="-10465"/>
                </a:stretch>
              </a:blipFill>
            </p:spPr>
            <p:txBody>
              <a:bodyPr/>
              <a:lstStyle/>
              <a:p>
                <a:r>
                  <a:rPr lang="en-GB">
                    <a:noFill/>
                  </a:rPr>
                  <a:t> </a:t>
                </a:r>
              </a:p>
            </p:txBody>
          </p:sp>
        </mc:Fallback>
      </mc:AlternateContent>
      <p:sp>
        <p:nvSpPr>
          <p:cNvPr id="46" name="テキスト ボックス 45">
            <a:extLst>
              <a:ext uri="{FF2B5EF4-FFF2-40B4-BE49-F238E27FC236}">
                <a16:creationId xmlns:a16="http://schemas.microsoft.com/office/drawing/2014/main" id="{26D403E8-9ABC-4F26-97C4-2B05798F8A07}"/>
              </a:ext>
            </a:extLst>
          </p:cNvPr>
          <p:cNvSpPr txBox="1"/>
          <p:nvPr/>
        </p:nvSpPr>
        <p:spPr>
          <a:xfrm>
            <a:off x="6686556" y="2950373"/>
            <a:ext cx="1036051"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Rewrite</a:t>
            </a:r>
            <a:endParaRPr lang="en-GB" sz="1400" dirty="0">
              <a:solidFill>
                <a:srgbClr val="FF0000"/>
              </a:solidFill>
              <a:latin typeface="Comic Sans MS" panose="030F0702030302020204" pitchFamily="66" charset="0"/>
            </a:endParaRPr>
          </a:p>
        </p:txBody>
      </p:sp>
      <p:sp>
        <p:nvSpPr>
          <p:cNvPr id="47" name="テキスト ボックス 46">
            <a:extLst>
              <a:ext uri="{FF2B5EF4-FFF2-40B4-BE49-F238E27FC236}">
                <a16:creationId xmlns:a16="http://schemas.microsoft.com/office/drawing/2014/main" id="{CF4A2F59-3BAB-4909-B855-F61F71436265}"/>
              </a:ext>
            </a:extLst>
          </p:cNvPr>
          <p:cNvSpPr txBox="1"/>
          <p:nvPr/>
        </p:nvSpPr>
        <p:spPr>
          <a:xfrm>
            <a:off x="6572816" y="3484528"/>
            <a:ext cx="2571184"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Integrate using whatever techniques you need</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8" name="テキスト ボックス 47">
                <a:extLst>
                  <a:ext uri="{FF2B5EF4-FFF2-40B4-BE49-F238E27FC236}">
                    <a16:creationId xmlns:a16="http://schemas.microsoft.com/office/drawing/2014/main" id="{D4DA4A8E-47D1-435E-9D29-61D5550FE253}"/>
                  </a:ext>
                </a:extLst>
              </p:cNvPr>
              <p:cNvSpPr txBox="1"/>
              <p:nvPr/>
            </p:nvSpPr>
            <p:spPr>
              <a:xfrm>
                <a:off x="6518495" y="4163537"/>
                <a:ext cx="1674891"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When </a:t>
                </a:r>
                <a14:m>
                  <m:oMath xmlns:m="http://schemas.openxmlformats.org/officeDocument/2006/math">
                    <m:r>
                      <a:rPr lang="en-US" sz="1400" b="0" i="1" smtClean="0">
                        <a:solidFill>
                          <a:srgbClr val="FF0000"/>
                        </a:solidFill>
                        <a:latin typeface="Cambria Math" panose="02040503050406030204" pitchFamily="18" charset="0"/>
                      </a:rPr>
                      <m:t>𝑡</m:t>
                    </m:r>
                    <m:r>
                      <a:rPr lang="en-US" sz="1400" b="0" i="1" smtClean="0">
                        <a:solidFill>
                          <a:srgbClr val="FF0000"/>
                        </a:solidFill>
                        <a:latin typeface="Cambria Math" panose="02040503050406030204" pitchFamily="18" charset="0"/>
                      </a:rPr>
                      <m:t>=0</m:t>
                    </m:r>
                  </m:oMath>
                </a14:m>
                <a:r>
                  <a:rPr lang="en-US" sz="1400" dirty="0">
                    <a:solidFill>
                      <a:srgbClr val="FF0000"/>
                    </a:solidFill>
                    <a:latin typeface="Comic Sans MS" panose="030F0702030302020204" pitchFamily="66" charset="0"/>
                  </a:rPr>
                  <a:t>, </a:t>
                </a:r>
                <a14:m>
                  <m:oMath xmlns:m="http://schemas.openxmlformats.org/officeDocument/2006/math">
                    <m:r>
                      <a:rPr lang="en-US" sz="1400" b="0" i="1" smtClean="0">
                        <a:solidFill>
                          <a:srgbClr val="FF0000"/>
                        </a:solidFill>
                        <a:latin typeface="Cambria Math" panose="02040503050406030204" pitchFamily="18" charset="0"/>
                      </a:rPr>
                      <m:t>𝑠</m:t>
                    </m:r>
                    <m:r>
                      <a:rPr lang="en-US" sz="1400" b="0" i="1" smtClean="0">
                        <a:solidFill>
                          <a:srgbClr val="FF0000"/>
                        </a:solidFill>
                        <a:latin typeface="Cambria Math" panose="02040503050406030204" pitchFamily="18" charset="0"/>
                      </a:rPr>
                      <m:t>=0</m:t>
                    </m:r>
                  </m:oMath>
                </a14:m>
                <a:r>
                  <a:rPr lang="en-US" sz="1400" dirty="0">
                    <a:solidFill>
                      <a:srgbClr val="FF0000"/>
                    </a:solidFill>
                    <a:latin typeface="Comic Sans MS" panose="030F0702030302020204" pitchFamily="66" charset="0"/>
                  </a:rPr>
                  <a:t> </a:t>
                </a:r>
                <a:endParaRPr lang="en-GB" sz="1400" dirty="0">
                  <a:solidFill>
                    <a:srgbClr val="FF0000"/>
                  </a:solidFill>
                  <a:latin typeface="Comic Sans MS" panose="030F0702030302020204" pitchFamily="66" charset="0"/>
                </a:endParaRPr>
              </a:p>
            </p:txBody>
          </p:sp>
        </mc:Choice>
        <mc:Fallback xmlns="">
          <p:sp>
            <p:nvSpPr>
              <p:cNvPr id="48" name="テキスト ボックス 47">
                <a:extLst>
                  <a:ext uri="{FF2B5EF4-FFF2-40B4-BE49-F238E27FC236}">
                    <a16:creationId xmlns:a16="http://schemas.microsoft.com/office/drawing/2014/main" id="{D4DA4A8E-47D1-435E-9D29-61D5550FE253}"/>
                  </a:ext>
                </a:extLst>
              </p:cNvPr>
              <p:cNvSpPr txBox="1">
                <a:spLocks noRot="1" noChangeAspect="1" noMove="1" noResize="1" noEditPoints="1" noAdjustHandles="1" noChangeArrowheads="1" noChangeShapeType="1" noTextEdit="1"/>
              </p:cNvSpPr>
              <p:nvPr/>
            </p:nvSpPr>
            <p:spPr>
              <a:xfrm>
                <a:off x="6518495" y="4163537"/>
                <a:ext cx="1674891" cy="307777"/>
              </a:xfrm>
              <a:prstGeom prst="rect">
                <a:avLst/>
              </a:prstGeom>
              <a:blipFill>
                <a:blip r:embed="rId11"/>
                <a:stretch>
                  <a:fillRect t="-4000" b="-2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テキスト ボックス 50">
                <a:extLst>
                  <a:ext uri="{FF2B5EF4-FFF2-40B4-BE49-F238E27FC236}">
                    <a16:creationId xmlns:a16="http://schemas.microsoft.com/office/drawing/2014/main" id="{D9E091EE-A67D-4785-BAC3-5C5A9DD01A97}"/>
                  </a:ext>
                </a:extLst>
              </p:cNvPr>
              <p:cNvSpPr txBox="1"/>
              <p:nvPr/>
            </p:nvSpPr>
            <p:spPr>
              <a:xfrm>
                <a:off x="4038642" y="4973040"/>
                <a:ext cx="931708" cy="307777"/>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6</m:t>
                      </m:r>
                      <m:r>
                        <a:rPr lang="en-US" sz="1400" b="0" i="1" smtClean="0">
                          <a:solidFill>
                            <a:schemeClr val="tx1"/>
                          </a:solidFill>
                          <a:latin typeface="Cambria Math" panose="02040503050406030204" pitchFamily="18" charset="0"/>
                        </a:rPr>
                        <m:t>𝑙𝑛</m:t>
                      </m:r>
                      <m:r>
                        <a:rPr lang="en-US" sz="1400" b="0" i="1" smtClean="0">
                          <a:solidFill>
                            <a:schemeClr val="tx1"/>
                          </a:solidFill>
                          <a:latin typeface="Cambria Math" panose="02040503050406030204" pitchFamily="18" charset="0"/>
                        </a:rPr>
                        <m:t>2=</m:t>
                      </m:r>
                      <m:r>
                        <a:rPr lang="en-US" sz="1400" b="0" i="1" smtClean="0">
                          <a:solidFill>
                            <a:schemeClr val="tx1"/>
                          </a:solidFill>
                          <a:latin typeface="Cambria Math" panose="02040503050406030204" pitchFamily="18" charset="0"/>
                        </a:rPr>
                        <m:t>𝑐</m:t>
                      </m:r>
                    </m:oMath>
                  </m:oMathPara>
                </a14:m>
                <a:endParaRPr lang="en-US" sz="1400" dirty="0">
                  <a:solidFill>
                    <a:schemeClr val="tx1"/>
                  </a:solidFill>
                  <a:latin typeface="Comic Sans MS" pitchFamily="66" charset="0"/>
                </a:endParaRPr>
              </a:p>
            </p:txBody>
          </p:sp>
        </mc:Choice>
        <mc:Fallback xmlns="">
          <p:sp>
            <p:nvSpPr>
              <p:cNvPr id="51" name="テキスト ボックス 50">
                <a:extLst>
                  <a:ext uri="{FF2B5EF4-FFF2-40B4-BE49-F238E27FC236}">
                    <a16:creationId xmlns:a16="http://schemas.microsoft.com/office/drawing/2014/main" id="{D9E091EE-A67D-4785-BAC3-5C5A9DD01A97}"/>
                  </a:ext>
                </a:extLst>
              </p:cNvPr>
              <p:cNvSpPr txBox="1">
                <a:spLocks noRot="1" noChangeAspect="1" noMove="1" noResize="1" noEditPoints="1" noAdjustHandles="1" noChangeArrowheads="1" noChangeShapeType="1" noTextEdit="1"/>
              </p:cNvSpPr>
              <p:nvPr/>
            </p:nvSpPr>
            <p:spPr>
              <a:xfrm>
                <a:off x="4038642" y="4973040"/>
                <a:ext cx="931708" cy="307777"/>
              </a:xfrm>
              <a:prstGeom prst="rect">
                <a:avLst/>
              </a:prstGeom>
              <a:blipFill>
                <a:blip r:embed="rId12"/>
                <a:stretch>
                  <a:fillRect/>
                </a:stretch>
              </a:blipFill>
            </p:spPr>
            <p:txBody>
              <a:bodyPr/>
              <a:lstStyle/>
              <a:p>
                <a:r>
                  <a:rPr lang="en-GB">
                    <a:noFill/>
                  </a:rPr>
                  <a:t> </a:t>
                </a:r>
              </a:p>
            </p:txBody>
          </p:sp>
        </mc:Fallback>
      </mc:AlternateContent>
      <p:sp>
        <p:nvSpPr>
          <p:cNvPr id="52" name="円弧 51">
            <a:extLst>
              <a:ext uri="{FF2B5EF4-FFF2-40B4-BE49-F238E27FC236}">
                <a16:creationId xmlns:a16="http://schemas.microsoft.com/office/drawing/2014/main" id="{A18977AD-9DE1-4D7E-A016-EEADB744FE36}"/>
              </a:ext>
            </a:extLst>
          </p:cNvPr>
          <p:cNvSpPr/>
          <p:nvPr/>
        </p:nvSpPr>
        <p:spPr>
          <a:xfrm>
            <a:off x="5440415" y="4617780"/>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3" name="テキスト ボックス 52">
            <a:extLst>
              <a:ext uri="{FF2B5EF4-FFF2-40B4-BE49-F238E27FC236}">
                <a16:creationId xmlns:a16="http://schemas.microsoft.com/office/drawing/2014/main" id="{917A373B-4BE2-4D2D-B429-6C349B05DAC7}"/>
              </a:ext>
            </a:extLst>
          </p:cNvPr>
          <p:cNvSpPr txBox="1"/>
          <p:nvPr/>
        </p:nvSpPr>
        <p:spPr>
          <a:xfrm>
            <a:off x="5803271" y="4761066"/>
            <a:ext cx="1077363"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Rearrange</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4" name="テキスト ボックス 53">
                <a:extLst>
                  <a:ext uri="{FF2B5EF4-FFF2-40B4-BE49-F238E27FC236}">
                    <a16:creationId xmlns:a16="http://schemas.microsoft.com/office/drawing/2014/main" id="{E2ED4CFA-CD59-4C66-829D-C4974440866B}"/>
                  </a:ext>
                </a:extLst>
              </p:cNvPr>
              <p:cNvSpPr txBox="1"/>
              <p:nvPr/>
            </p:nvSpPr>
            <p:spPr>
              <a:xfrm>
                <a:off x="4326848" y="5507361"/>
                <a:ext cx="2445144" cy="307777"/>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𝑠</m:t>
                      </m:r>
                      <m:r>
                        <a:rPr lang="en-US" sz="1400" b="0" i="1" smtClean="0">
                          <a:solidFill>
                            <a:schemeClr val="tx1"/>
                          </a:solidFill>
                          <a:latin typeface="Cambria Math" panose="02040503050406030204" pitchFamily="18" charset="0"/>
                        </a:rPr>
                        <m:t>=−6</m:t>
                      </m:r>
                      <m:r>
                        <a:rPr lang="en-US" sz="1400" b="0" i="1" smtClean="0">
                          <a:solidFill>
                            <a:schemeClr val="tx1"/>
                          </a:solidFill>
                          <a:latin typeface="Cambria Math" panose="02040503050406030204" pitchFamily="18" charset="0"/>
                        </a:rPr>
                        <m:t>𝑙𝑛</m:t>
                      </m:r>
                      <m:d>
                        <m:dPr>
                          <m:ctrlPr>
                            <a:rPr lang="en-US" sz="1400" b="0" i="1" smtClean="0">
                              <a:solidFill>
                                <a:schemeClr val="tx1"/>
                              </a:solidFill>
                              <a:latin typeface="Cambria Math" panose="02040503050406030204" pitchFamily="18" charset="0"/>
                            </a:rPr>
                          </m:ctrlPr>
                        </m:dPr>
                        <m:e>
                          <m:r>
                            <a:rPr lang="en-US" sz="1400" b="0" i="1" smtClean="0">
                              <a:solidFill>
                                <a:schemeClr val="tx1"/>
                              </a:solidFill>
                              <a:latin typeface="Cambria Math" panose="02040503050406030204" pitchFamily="18" charset="0"/>
                            </a:rPr>
                            <m:t>𝑡</m:t>
                          </m:r>
                          <m:r>
                            <a:rPr lang="en-US" sz="1400" b="0" i="1" smtClean="0">
                              <a:solidFill>
                                <a:schemeClr val="tx1"/>
                              </a:solidFill>
                              <a:latin typeface="Cambria Math" panose="02040503050406030204" pitchFamily="18" charset="0"/>
                            </a:rPr>
                            <m:t>+2</m:t>
                          </m:r>
                        </m:e>
                      </m:d>
                      <m:r>
                        <a:rPr lang="en-US" sz="1400" b="0" i="1" smtClean="0">
                          <a:solidFill>
                            <a:schemeClr val="tx1"/>
                          </a:solidFill>
                          <a:latin typeface="Cambria Math" panose="02040503050406030204" pitchFamily="18" charset="0"/>
                        </a:rPr>
                        <m:t>+3</m:t>
                      </m:r>
                      <m:r>
                        <a:rPr lang="en-US" sz="1400" b="0" i="1" smtClean="0">
                          <a:solidFill>
                            <a:schemeClr val="tx1"/>
                          </a:solidFill>
                          <a:latin typeface="Cambria Math" panose="02040503050406030204" pitchFamily="18" charset="0"/>
                        </a:rPr>
                        <m:t>𝑡</m:t>
                      </m:r>
                      <m:r>
                        <a:rPr lang="en-US" sz="1400" b="0" i="1" smtClean="0">
                          <a:solidFill>
                            <a:schemeClr val="tx1"/>
                          </a:solidFill>
                          <a:latin typeface="Cambria Math" panose="02040503050406030204" pitchFamily="18" charset="0"/>
                        </a:rPr>
                        <m:t>+6</m:t>
                      </m:r>
                      <m:r>
                        <a:rPr lang="en-US" sz="1400" b="0" i="1" smtClean="0">
                          <a:solidFill>
                            <a:schemeClr val="tx1"/>
                          </a:solidFill>
                          <a:latin typeface="Cambria Math" panose="02040503050406030204" pitchFamily="18" charset="0"/>
                        </a:rPr>
                        <m:t>𝑙𝑛</m:t>
                      </m:r>
                      <m:r>
                        <a:rPr lang="en-US" sz="1400" b="0" i="1" smtClean="0">
                          <a:solidFill>
                            <a:schemeClr val="tx1"/>
                          </a:solidFill>
                          <a:latin typeface="Cambria Math" panose="02040503050406030204" pitchFamily="18" charset="0"/>
                        </a:rPr>
                        <m:t>2</m:t>
                      </m:r>
                    </m:oMath>
                  </m:oMathPara>
                </a14:m>
                <a:endParaRPr lang="en-US" sz="1400" dirty="0">
                  <a:solidFill>
                    <a:schemeClr val="tx1"/>
                  </a:solidFill>
                  <a:latin typeface="Comic Sans MS" pitchFamily="66" charset="0"/>
                </a:endParaRPr>
              </a:p>
            </p:txBody>
          </p:sp>
        </mc:Choice>
        <mc:Fallback xmlns="">
          <p:sp>
            <p:nvSpPr>
              <p:cNvPr id="54" name="テキスト ボックス 53">
                <a:extLst>
                  <a:ext uri="{FF2B5EF4-FFF2-40B4-BE49-F238E27FC236}">
                    <a16:creationId xmlns:a16="http://schemas.microsoft.com/office/drawing/2014/main" id="{E2ED4CFA-CD59-4C66-829D-C4974440866B}"/>
                  </a:ext>
                </a:extLst>
              </p:cNvPr>
              <p:cNvSpPr txBox="1">
                <a:spLocks noRot="1" noChangeAspect="1" noMove="1" noResize="1" noEditPoints="1" noAdjustHandles="1" noChangeArrowheads="1" noChangeShapeType="1" noTextEdit="1"/>
              </p:cNvSpPr>
              <p:nvPr/>
            </p:nvSpPr>
            <p:spPr>
              <a:xfrm>
                <a:off x="4326848" y="5507361"/>
                <a:ext cx="2445144" cy="307777"/>
              </a:xfrm>
              <a:prstGeom prst="rect">
                <a:avLst/>
              </a:prstGeom>
              <a:blipFill>
                <a:blip r:embed="rId13"/>
                <a:stretch>
                  <a:fillRect/>
                </a:stretch>
              </a:blipFill>
            </p:spPr>
            <p:txBody>
              <a:bodyPr/>
              <a:lstStyle/>
              <a:p>
                <a:r>
                  <a:rPr lang="en-GB">
                    <a:noFill/>
                  </a:rPr>
                  <a:t> </a:t>
                </a:r>
              </a:p>
            </p:txBody>
          </p:sp>
        </mc:Fallback>
      </mc:AlternateContent>
      <p:sp>
        <p:nvSpPr>
          <p:cNvPr id="55" name="円弧 54">
            <a:extLst>
              <a:ext uri="{FF2B5EF4-FFF2-40B4-BE49-F238E27FC236}">
                <a16:creationId xmlns:a16="http://schemas.microsoft.com/office/drawing/2014/main" id="{CE0A318B-A3CC-4D13-86C1-2A4B8A7A4B2B}"/>
              </a:ext>
            </a:extLst>
          </p:cNvPr>
          <p:cNvSpPr/>
          <p:nvPr/>
        </p:nvSpPr>
        <p:spPr>
          <a:xfrm>
            <a:off x="6572098" y="5115721"/>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6" name="テキスト ボックス 55">
            <a:extLst>
              <a:ext uri="{FF2B5EF4-FFF2-40B4-BE49-F238E27FC236}">
                <a16:creationId xmlns:a16="http://schemas.microsoft.com/office/drawing/2014/main" id="{EDFDDF18-6D1B-4B86-B65B-37F77B8635DA}"/>
              </a:ext>
            </a:extLst>
          </p:cNvPr>
          <p:cNvSpPr txBox="1"/>
          <p:nvPr/>
        </p:nvSpPr>
        <p:spPr>
          <a:xfrm>
            <a:off x="6853473" y="5086991"/>
            <a:ext cx="2009870"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We now have the full relationship!</a:t>
            </a:r>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3788434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linds(horizontal)">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blinds(horizontal)">
                                      <p:cBhvr>
                                        <p:cTn id="12" dur="500"/>
                                        <p:tgtEl>
                                          <p:spTgt spid="3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blinds(horizontal)">
                                      <p:cBhvr>
                                        <p:cTn id="17" dur="500"/>
                                        <p:tgtEl>
                                          <p:spTgt spid="3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blinds(horizontal)">
                                      <p:cBhvr>
                                        <p:cTn id="22" dur="500"/>
                                        <p:tgtEl>
                                          <p:spTgt spid="3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blinds(horizontal)">
                                      <p:cBhvr>
                                        <p:cTn id="27" dur="500"/>
                                        <p:tgtEl>
                                          <p:spTgt spid="3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blinds(horizontal)">
                                      <p:cBhvr>
                                        <p:cTn id="32" dur="500"/>
                                        <p:tgtEl>
                                          <p:spTgt spid="4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1"/>
                                        </p:tgtEl>
                                        <p:attrNameLst>
                                          <p:attrName>style.visibility</p:attrName>
                                        </p:attrNameLst>
                                      </p:cBhvr>
                                      <p:to>
                                        <p:strVal val="visible"/>
                                      </p:to>
                                    </p:set>
                                    <p:animEffect transition="in" filter="blinds(horizontal)">
                                      <p:cBhvr>
                                        <p:cTn id="37" dur="500"/>
                                        <p:tgtEl>
                                          <p:spTgt spid="3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0"/>
                                        </p:tgtEl>
                                        <p:attrNameLst>
                                          <p:attrName>style.visibility</p:attrName>
                                        </p:attrNameLst>
                                      </p:cBhvr>
                                      <p:to>
                                        <p:strVal val="visible"/>
                                      </p:to>
                                    </p:set>
                                    <p:animEffect transition="in" filter="blinds(horizontal)">
                                      <p:cBhvr>
                                        <p:cTn id="42" dur="500"/>
                                        <p:tgtEl>
                                          <p:spTgt spid="4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blinds(horizontal)">
                                      <p:cBhvr>
                                        <p:cTn id="47" dur="500"/>
                                        <p:tgtEl>
                                          <p:spTgt spid="46"/>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blinds(horizontal)">
                                      <p:cBhvr>
                                        <p:cTn id="52" dur="500"/>
                                        <p:tgtEl>
                                          <p:spTgt spid="32"/>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41"/>
                                        </p:tgtEl>
                                        <p:attrNameLst>
                                          <p:attrName>style.visibility</p:attrName>
                                        </p:attrNameLst>
                                      </p:cBhvr>
                                      <p:to>
                                        <p:strVal val="visible"/>
                                      </p:to>
                                    </p:set>
                                    <p:animEffect transition="in" filter="blinds(horizontal)">
                                      <p:cBhvr>
                                        <p:cTn id="57" dur="500"/>
                                        <p:tgtEl>
                                          <p:spTgt spid="41"/>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47"/>
                                        </p:tgtEl>
                                        <p:attrNameLst>
                                          <p:attrName>style.visibility</p:attrName>
                                        </p:attrNameLst>
                                      </p:cBhvr>
                                      <p:to>
                                        <p:strVal val="visible"/>
                                      </p:to>
                                    </p:set>
                                    <p:animEffect transition="in" filter="blinds(horizontal)">
                                      <p:cBhvr>
                                        <p:cTn id="62" dur="500"/>
                                        <p:tgtEl>
                                          <p:spTgt spid="47"/>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33"/>
                                        </p:tgtEl>
                                        <p:attrNameLst>
                                          <p:attrName>style.visibility</p:attrName>
                                        </p:attrNameLst>
                                      </p:cBhvr>
                                      <p:to>
                                        <p:strVal val="visible"/>
                                      </p:to>
                                    </p:set>
                                    <p:animEffect transition="in" filter="blinds(horizontal)">
                                      <p:cBhvr>
                                        <p:cTn id="67" dur="500"/>
                                        <p:tgtEl>
                                          <p:spTgt spid="33"/>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42"/>
                                        </p:tgtEl>
                                        <p:attrNameLst>
                                          <p:attrName>style.visibility</p:attrName>
                                        </p:attrNameLst>
                                      </p:cBhvr>
                                      <p:to>
                                        <p:strVal val="visible"/>
                                      </p:to>
                                    </p:set>
                                    <p:animEffect transition="in" filter="blinds(horizontal)">
                                      <p:cBhvr>
                                        <p:cTn id="72" dur="500"/>
                                        <p:tgtEl>
                                          <p:spTgt spid="42"/>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48"/>
                                        </p:tgtEl>
                                        <p:attrNameLst>
                                          <p:attrName>style.visibility</p:attrName>
                                        </p:attrNameLst>
                                      </p:cBhvr>
                                      <p:to>
                                        <p:strVal val="visible"/>
                                      </p:to>
                                    </p:set>
                                    <p:animEffect transition="in" filter="blinds(horizontal)">
                                      <p:cBhvr>
                                        <p:cTn id="77" dur="500"/>
                                        <p:tgtEl>
                                          <p:spTgt spid="48"/>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34"/>
                                        </p:tgtEl>
                                        <p:attrNameLst>
                                          <p:attrName>style.visibility</p:attrName>
                                        </p:attrNameLst>
                                      </p:cBhvr>
                                      <p:to>
                                        <p:strVal val="visible"/>
                                      </p:to>
                                    </p:set>
                                    <p:animEffect transition="in" filter="blinds(horizontal)">
                                      <p:cBhvr>
                                        <p:cTn id="82" dur="500"/>
                                        <p:tgtEl>
                                          <p:spTgt spid="34"/>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52"/>
                                        </p:tgtEl>
                                        <p:attrNameLst>
                                          <p:attrName>style.visibility</p:attrName>
                                        </p:attrNameLst>
                                      </p:cBhvr>
                                      <p:to>
                                        <p:strVal val="visible"/>
                                      </p:to>
                                    </p:set>
                                    <p:animEffect transition="in" filter="blinds(horizontal)">
                                      <p:cBhvr>
                                        <p:cTn id="87" dur="500"/>
                                        <p:tgtEl>
                                          <p:spTgt spid="52"/>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53"/>
                                        </p:tgtEl>
                                        <p:attrNameLst>
                                          <p:attrName>style.visibility</p:attrName>
                                        </p:attrNameLst>
                                      </p:cBhvr>
                                      <p:to>
                                        <p:strVal val="visible"/>
                                      </p:to>
                                    </p:set>
                                    <p:animEffect transition="in" filter="blinds(horizontal)">
                                      <p:cBhvr>
                                        <p:cTn id="92" dur="500"/>
                                        <p:tgtEl>
                                          <p:spTgt spid="53"/>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51"/>
                                        </p:tgtEl>
                                        <p:attrNameLst>
                                          <p:attrName>style.visibility</p:attrName>
                                        </p:attrNameLst>
                                      </p:cBhvr>
                                      <p:to>
                                        <p:strVal val="visible"/>
                                      </p:to>
                                    </p:set>
                                    <p:animEffect transition="in" filter="blinds(horizontal)">
                                      <p:cBhvr>
                                        <p:cTn id="97" dur="500"/>
                                        <p:tgtEl>
                                          <p:spTgt spid="51"/>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55"/>
                                        </p:tgtEl>
                                        <p:attrNameLst>
                                          <p:attrName>style.visibility</p:attrName>
                                        </p:attrNameLst>
                                      </p:cBhvr>
                                      <p:to>
                                        <p:strVal val="visible"/>
                                      </p:to>
                                    </p:set>
                                    <p:animEffect transition="in" filter="blinds(horizontal)">
                                      <p:cBhvr>
                                        <p:cTn id="102" dur="500"/>
                                        <p:tgtEl>
                                          <p:spTgt spid="55"/>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56"/>
                                        </p:tgtEl>
                                        <p:attrNameLst>
                                          <p:attrName>style.visibility</p:attrName>
                                        </p:attrNameLst>
                                      </p:cBhvr>
                                      <p:to>
                                        <p:strVal val="visible"/>
                                      </p:to>
                                    </p:set>
                                    <p:animEffect transition="in" filter="blinds(horizontal)">
                                      <p:cBhvr>
                                        <p:cTn id="107" dur="500"/>
                                        <p:tgtEl>
                                          <p:spTgt spid="56"/>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54"/>
                                        </p:tgtEl>
                                        <p:attrNameLst>
                                          <p:attrName>style.visibility</p:attrName>
                                        </p:attrNameLst>
                                      </p:cBhvr>
                                      <p:to>
                                        <p:strVal val="visible"/>
                                      </p:to>
                                    </p:set>
                                    <p:animEffect transition="in" filter="blinds(horizontal)">
                                      <p:cBhvr>
                                        <p:cTn id="112"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33" grpId="0"/>
      <p:bldP spid="34" grpId="0"/>
      <p:bldP spid="37" grpId="0" animBg="1"/>
      <p:bldP spid="38" grpId="0"/>
      <p:bldP spid="39" grpId="0" animBg="1"/>
      <p:bldP spid="40" grpId="0" animBg="1"/>
      <p:bldP spid="41" grpId="0" animBg="1"/>
      <p:bldP spid="42" grpId="0" animBg="1"/>
      <p:bldP spid="45" grpId="0"/>
      <p:bldP spid="46" grpId="0"/>
      <p:bldP spid="47" grpId="0"/>
      <p:bldP spid="48" grpId="0"/>
      <p:bldP spid="51" grpId="0"/>
      <p:bldP spid="52" grpId="0" animBg="1"/>
      <p:bldP spid="53" grpId="0"/>
      <p:bldP spid="54" grpId="0"/>
      <p:bldP spid="55" grpId="0" animBg="1"/>
      <p:bldP spid="5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6431" y="1600200"/>
                <a:ext cx="3373515" cy="4724400"/>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400" b="1" dirty="0">
                  <a:latin typeface="Comic Sans MS" pitchFamily="66" charset="0"/>
                </a:endParaRPr>
              </a:p>
              <a:p>
                <a:pPr marL="0" indent="0" algn="ctr">
                  <a:buNone/>
                </a:pPr>
                <a:r>
                  <a:rPr lang="en-US" sz="1400" dirty="0">
                    <a:latin typeface="Comic Sans MS" pitchFamily="66" charset="0"/>
                  </a:rPr>
                  <a:t>A particle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starts from rest at a given point </a:t>
                </a:r>
                <a14:m>
                  <m:oMath xmlns:m="http://schemas.openxmlformats.org/officeDocument/2006/math">
                    <m:r>
                      <a:rPr lang="en-US" sz="1400" i="1" dirty="0" smtClean="0">
                        <a:latin typeface="Cambria Math" panose="02040503050406030204" pitchFamily="18" charset="0"/>
                      </a:rPr>
                      <m:t>𝑂</m:t>
                    </m:r>
                  </m:oMath>
                </a14:m>
                <a:r>
                  <a:rPr lang="en-US" sz="1400" dirty="0">
                    <a:latin typeface="Comic Sans MS" pitchFamily="66" charset="0"/>
                  </a:rPr>
                  <a:t> and moves along a straight line. At time </a:t>
                </a:r>
                <a14:m>
                  <m:oMath xmlns:m="http://schemas.openxmlformats.org/officeDocument/2006/math">
                    <m:r>
                      <a:rPr lang="en-US" sz="1400" i="1" dirty="0" smtClean="0">
                        <a:latin typeface="Cambria Math" panose="02040503050406030204" pitchFamily="18" charset="0"/>
                      </a:rPr>
                      <m:t>𝑡</m:t>
                    </m:r>
                  </m:oMath>
                </a14:m>
                <a:r>
                  <a:rPr lang="en-US" sz="1400" dirty="0">
                    <a:latin typeface="Comic Sans MS" pitchFamily="66" charset="0"/>
                  </a:rPr>
                  <a:t> seconds, the acceleration, </a:t>
                </a:r>
                <a14:m>
                  <m:oMath xmlns:m="http://schemas.openxmlformats.org/officeDocument/2006/math">
                    <m:r>
                      <a:rPr lang="en-US" sz="1400" i="1" dirty="0" smtClean="0">
                        <a:latin typeface="Cambria Math" panose="02040503050406030204" pitchFamily="18" charset="0"/>
                      </a:rPr>
                      <m:t>𝑎</m:t>
                    </m:r>
                    <m:r>
                      <a:rPr lang="en-US" sz="1400" b="0" i="1" dirty="0" smtClean="0">
                        <a:latin typeface="Cambria Math" panose="02040503050406030204" pitchFamily="18" charset="0"/>
                      </a:rPr>
                      <m:t> </m:t>
                    </m:r>
                    <m:sSup>
                      <m:sSupPr>
                        <m:ctrlPr>
                          <a:rPr lang="en-US" sz="1400" b="0" i="1" dirty="0" smtClean="0">
                            <a:latin typeface="Cambria Math" panose="02040503050406030204" pitchFamily="18" charset="0"/>
                          </a:rPr>
                        </m:ctrlPr>
                      </m:sSupPr>
                      <m:e>
                        <m:r>
                          <a:rPr lang="en-US" sz="1400" b="0" i="1" dirty="0" smtClean="0">
                            <a:latin typeface="Cambria Math" panose="02040503050406030204" pitchFamily="18" charset="0"/>
                          </a:rPr>
                          <m:t>𝑚𝑠</m:t>
                        </m:r>
                      </m:e>
                      <m:sup>
                        <m:r>
                          <a:rPr lang="en-US" sz="1400" b="0" i="1" dirty="0" smtClean="0">
                            <a:latin typeface="Cambria Math" panose="02040503050406030204" pitchFamily="18" charset="0"/>
                          </a:rPr>
                          <m:t>−2</m:t>
                        </m:r>
                      </m:sup>
                    </m:sSup>
                  </m:oMath>
                </a14:m>
                <a:r>
                  <a:rPr lang="en-US" sz="1400" dirty="0">
                    <a:latin typeface="Comic Sans MS" pitchFamily="66" charset="0"/>
                  </a:rPr>
                  <a:t>, of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is given by:</a:t>
                </a:r>
              </a:p>
              <a:p>
                <a:pPr marL="0" indent="0" algn="ctr">
                  <a:buNone/>
                </a:pPr>
                <a:endParaRPr lang="en-US" sz="1400" dirty="0">
                  <a:latin typeface="Comic Sans MS" pitchFamily="66" charset="0"/>
                </a:endParaRPr>
              </a:p>
              <a:p>
                <a:pPr marL="0" indent="0" algn="ctr">
                  <a:buNone/>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𝑎</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6</m:t>
                          </m:r>
                        </m:num>
                        <m:den>
                          <m:sSup>
                            <m:sSupPr>
                              <m:ctrlPr>
                                <a:rPr lang="en-US" sz="1400" b="0" i="1" smtClean="0">
                                  <a:latin typeface="Cambria Math" panose="02040503050406030204" pitchFamily="18" charset="0"/>
                                </a:rPr>
                              </m:ctrlPr>
                            </m:sSupPr>
                            <m:e>
                              <m:d>
                                <m:dPr>
                                  <m:ctrlPr>
                                    <a:rPr lang="en-US" sz="1400" b="0" i="1" smtClean="0">
                                      <a:latin typeface="Cambria Math" panose="02040503050406030204" pitchFamily="18" charset="0"/>
                                    </a:rPr>
                                  </m:ctrlPr>
                                </m:dPr>
                                <m:e>
                                  <m:r>
                                    <a:rPr lang="en-US" sz="1400" b="0" i="1" smtClean="0">
                                      <a:latin typeface="Cambria Math" panose="02040503050406030204" pitchFamily="18" charset="0"/>
                                    </a:rPr>
                                    <m:t>𝑡</m:t>
                                  </m:r>
                                  <m:r>
                                    <a:rPr lang="en-US" sz="1400" b="0" i="1" smtClean="0">
                                      <a:latin typeface="Cambria Math" panose="02040503050406030204" pitchFamily="18" charset="0"/>
                                    </a:rPr>
                                    <m:t>−2</m:t>
                                  </m:r>
                                </m:e>
                              </m:d>
                            </m:e>
                            <m:sup>
                              <m:r>
                                <a:rPr lang="en-US" sz="1400" b="0" i="1" smtClean="0">
                                  <a:latin typeface="Cambria Math" panose="02040503050406030204" pitchFamily="18" charset="0"/>
                                </a:rPr>
                                <m:t>2</m:t>
                              </m:r>
                            </m:sup>
                          </m:sSup>
                        </m:den>
                      </m:f>
                      <m:r>
                        <a:rPr lang="en-US" sz="1400" b="0" i="1" smtClean="0">
                          <a:latin typeface="Cambria Math" panose="02040503050406030204" pitchFamily="18" charset="0"/>
                        </a:rPr>
                        <m:t>,</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US" sz="1400" dirty="0">
                  <a:latin typeface="Comic Sans MS" pitchFamily="66" charset="0"/>
                </a:endParaRPr>
              </a:p>
              <a:p>
                <a:pPr marL="0" indent="0" algn="ctr">
                  <a:buNone/>
                </a:pPr>
                <a:endParaRPr lang="en-US" sz="1400" dirty="0">
                  <a:latin typeface="Comic Sans MS" pitchFamily="66" charset="0"/>
                </a:endParaRPr>
              </a:p>
              <a:p>
                <a:pPr marL="342900" indent="-342900" algn="ctr">
                  <a:buAutoNum type="alphaLcParenR"/>
                </a:pPr>
                <a:r>
                  <a:rPr lang="en-US" sz="1400" dirty="0">
                    <a:latin typeface="Comic Sans MS" pitchFamily="66" charset="0"/>
                  </a:rPr>
                  <a:t>Find the velocity of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at time </a:t>
                </a:r>
                <a14:m>
                  <m:oMath xmlns:m="http://schemas.openxmlformats.org/officeDocument/2006/math">
                    <m:r>
                      <a:rPr lang="en-US" sz="1400" i="1" dirty="0" smtClean="0">
                        <a:latin typeface="Cambria Math" panose="02040503050406030204" pitchFamily="18" charset="0"/>
                      </a:rPr>
                      <m:t>𝑡</m:t>
                    </m:r>
                  </m:oMath>
                </a14:m>
                <a:r>
                  <a:rPr lang="en-US" sz="1400" dirty="0">
                    <a:latin typeface="Comic Sans MS" pitchFamily="66" charset="0"/>
                  </a:rPr>
                  <a:t> seconds</a:t>
                </a:r>
              </a:p>
              <a:p>
                <a:pPr marL="342900" indent="-342900" algn="ctr">
                  <a:buAutoNum type="alphaLcParenR"/>
                </a:pPr>
                <a:r>
                  <a:rPr lang="en-US" sz="1400" dirty="0">
                    <a:latin typeface="Comic Sans MS" pitchFamily="66" charset="0"/>
                  </a:rPr>
                  <a:t>Show that the displacement of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from </a:t>
                </a:r>
                <a14:m>
                  <m:oMath xmlns:m="http://schemas.openxmlformats.org/officeDocument/2006/math">
                    <m:r>
                      <a:rPr lang="en-US" sz="1400" i="1" dirty="0" smtClean="0">
                        <a:latin typeface="Cambria Math" panose="02040503050406030204" pitchFamily="18" charset="0"/>
                      </a:rPr>
                      <m:t>𝑂</m:t>
                    </m:r>
                  </m:oMath>
                </a14:m>
                <a:r>
                  <a:rPr lang="en-US" sz="1400" dirty="0">
                    <a:latin typeface="Comic Sans MS" pitchFamily="66" charset="0"/>
                  </a:rPr>
                  <a:t> when </a:t>
                </a:r>
                <a14:m>
                  <m:oMath xmlns:m="http://schemas.openxmlformats.org/officeDocument/2006/math">
                    <m:r>
                      <a:rPr lang="en-US" sz="1400" i="1" dirty="0" smtClean="0">
                        <a:latin typeface="Cambria Math" panose="02040503050406030204" pitchFamily="18" charset="0"/>
                      </a:rPr>
                      <m:t>𝑡</m:t>
                    </m:r>
                    <m:r>
                      <a:rPr lang="en-US" sz="1400" i="1" dirty="0" smtClean="0">
                        <a:latin typeface="Cambria Math" panose="02040503050406030204" pitchFamily="18" charset="0"/>
                      </a:rPr>
                      <m:t>=6</m:t>
                    </m:r>
                  </m:oMath>
                </a14:m>
                <a:r>
                  <a:rPr lang="en-US" sz="1400" dirty="0">
                    <a:latin typeface="Comic Sans MS" pitchFamily="66" charset="0"/>
                  </a:rPr>
                  <a:t> is given by </a:t>
                </a:r>
                <a14:m>
                  <m:oMath xmlns:m="http://schemas.openxmlformats.org/officeDocument/2006/math">
                    <m:d>
                      <m:dPr>
                        <m:ctrlPr>
                          <a:rPr lang="en-US" sz="1400" b="0" i="1" smtClean="0">
                            <a:latin typeface="Cambria Math" panose="02040503050406030204" pitchFamily="18" charset="0"/>
                          </a:rPr>
                        </m:ctrlPr>
                      </m:dPr>
                      <m:e>
                        <m:r>
                          <a:rPr lang="en-US" sz="1400" b="0" i="1" smtClean="0">
                            <a:latin typeface="Cambria Math" panose="02040503050406030204" pitchFamily="18" charset="0"/>
                          </a:rPr>
                          <m:t>18−12</m:t>
                        </m:r>
                        <m:r>
                          <a:rPr lang="en-US" sz="1400" b="0" i="1" smtClean="0">
                            <a:latin typeface="Cambria Math" panose="02040503050406030204" pitchFamily="18" charset="0"/>
                          </a:rPr>
                          <m:t>𝑙𝑛</m:t>
                        </m:r>
                        <m:r>
                          <a:rPr lang="en-US" sz="1400" b="0" i="1" smtClean="0">
                            <a:latin typeface="Cambria Math" panose="02040503050406030204" pitchFamily="18" charset="0"/>
                          </a:rPr>
                          <m:t>2</m:t>
                        </m:r>
                      </m:e>
                    </m:d>
                    <m:r>
                      <a:rPr lang="en-US" sz="1400" b="0" i="1" smtClean="0">
                        <a:latin typeface="Cambria Math" panose="02040503050406030204" pitchFamily="18" charset="0"/>
                      </a:rPr>
                      <m:t> </m:t>
                    </m:r>
                    <m:r>
                      <a:rPr lang="en-US" sz="1400" b="0" i="1" smtClean="0">
                        <a:latin typeface="Cambria Math" panose="02040503050406030204" pitchFamily="18" charset="0"/>
                      </a:rPr>
                      <m:t>𝑚</m:t>
                    </m:r>
                  </m:oMath>
                </a14:m>
                <a:endParaRPr lang="en-US" sz="1400" dirty="0">
                  <a:latin typeface="Comic Sans MS" pitchFamily="66" charset="0"/>
                </a:endParaRPr>
              </a:p>
              <a:p>
                <a:pPr marL="0" indent="0" algn="ctr">
                  <a:buNone/>
                </a:pPr>
                <a:endParaRPr lang="en-US" sz="1400" dirty="0">
                  <a:latin typeface="Comic Sans MS" pitchFamily="66"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6431" y="1600200"/>
                <a:ext cx="3373515" cy="4724400"/>
              </a:xfrm>
              <a:blipFill>
                <a:blip r:embed="rId2"/>
                <a:stretch>
                  <a:fillRect t="-774"/>
                </a:stretch>
              </a:blipFill>
            </p:spPr>
            <p:txBody>
              <a:bodyPr/>
              <a:lstStyle/>
              <a:p>
                <a:r>
                  <a:rPr lang="en-GB">
                    <a:noFill/>
                  </a:rPr>
                  <a:t> </a:t>
                </a:r>
              </a:p>
            </p:txBody>
          </p:sp>
        </mc:Fallback>
      </mc:AlternateContent>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3" name="テキスト ボックス 12">
                <a:extLst>
                  <a:ext uri="{FF2B5EF4-FFF2-40B4-BE49-F238E27FC236}">
                    <a16:creationId xmlns:a16="http://schemas.microsoft.com/office/drawing/2014/main" id="{50954D7C-7BB8-4CF2-8D74-88B38E5ACD1C}"/>
                  </a:ext>
                </a:extLst>
              </p:cNvPr>
              <p:cNvSpPr txBox="1"/>
              <p:nvPr/>
            </p:nvSpPr>
            <p:spPr>
              <a:xfrm>
                <a:off x="1248052" y="5744861"/>
                <a:ext cx="1469993" cy="500650"/>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rgbClr val="FF0000"/>
                          </a:solidFill>
                          <a:latin typeface="Cambria Math" panose="02040503050406030204" pitchFamily="18" charset="0"/>
                        </a:rPr>
                        <m:t>𝑣</m:t>
                      </m:r>
                      <m:r>
                        <a:rPr lang="en-US" sz="1400" b="0" i="1" smtClean="0">
                          <a:solidFill>
                            <a:srgbClr val="FF0000"/>
                          </a:solidFill>
                          <a:latin typeface="Cambria Math" panose="02040503050406030204" pitchFamily="18" charset="0"/>
                        </a:rPr>
                        <m:t>=−</m:t>
                      </m:r>
                      <m:f>
                        <m:fPr>
                          <m:ctrlPr>
                            <a:rPr lang="en-US" sz="1400" b="0" i="1" smtClean="0">
                              <a:solidFill>
                                <a:srgbClr val="FF0000"/>
                              </a:solidFill>
                              <a:latin typeface="Cambria Math" panose="02040503050406030204" pitchFamily="18" charset="0"/>
                            </a:rPr>
                          </m:ctrlPr>
                        </m:fPr>
                        <m:num>
                          <m:r>
                            <a:rPr lang="en-US" sz="1400" b="0" i="1" smtClean="0">
                              <a:solidFill>
                                <a:srgbClr val="FF0000"/>
                              </a:solidFill>
                              <a:latin typeface="Cambria Math" panose="02040503050406030204" pitchFamily="18" charset="0"/>
                            </a:rPr>
                            <m:t>6</m:t>
                          </m:r>
                        </m:num>
                        <m:den>
                          <m:r>
                            <a:rPr lang="en-US" sz="1400" b="0" i="1" smtClean="0">
                              <a:solidFill>
                                <a:srgbClr val="FF0000"/>
                              </a:solidFill>
                              <a:latin typeface="Cambria Math" panose="02040503050406030204" pitchFamily="18" charset="0"/>
                            </a:rPr>
                            <m:t>𝑡</m:t>
                          </m:r>
                          <m:r>
                            <a:rPr lang="en-US" sz="1400" b="0" i="1" smtClean="0">
                              <a:solidFill>
                                <a:srgbClr val="FF0000"/>
                              </a:solidFill>
                              <a:latin typeface="Cambria Math" panose="02040503050406030204" pitchFamily="18" charset="0"/>
                            </a:rPr>
                            <m:t>+2</m:t>
                          </m:r>
                        </m:den>
                      </m:f>
                      <m:r>
                        <a:rPr lang="en-US" sz="1400" b="0" i="1" smtClean="0">
                          <a:solidFill>
                            <a:srgbClr val="FF0000"/>
                          </a:solidFill>
                          <a:latin typeface="Cambria Math" panose="02040503050406030204" pitchFamily="18" charset="0"/>
                        </a:rPr>
                        <m:t>+3</m:t>
                      </m:r>
                    </m:oMath>
                  </m:oMathPara>
                </a14:m>
                <a:endParaRPr lang="en-US" sz="1400" dirty="0">
                  <a:solidFill>
                    <a:srgbClr val="FF0000"/>
                  </a:solidFill>
                  <a:latin typeface="Comic Sans MS" pitchFamily="66" charset="0"/>
                </a:endParaRPr>
              </a:p>
            </p:txBody>
          </p:sp>
        </mc:Choice>
        <mc:Fallback xmlns="">
          <p:sp>
            <p:nvSpPr>
              <p:cNvPr id="13" name="テキスト ボックス 12">
                <a:extLst>
                  <a:ext uri="{FF2B5EF4-FFF2-40B4-BE49-F238E27FC236}">
                    <a16:creationId xmlns:a16="http://schemas.microsoft.com/office/drawing/2014/main" id="{50954D7C-7BB8-4CF2-8D74-88B38E5ACD1C}"/>
                  </a:ext>
                </a:extLst>
              </p:cNvPr>
              <p:cNvSpPr txBox="1">
                <a:spLocks noRot="1" noChangeAspect="1" noMove="1" noResize="1" noEditPoints="1" noAdjustHandles="1" noChangeArrowheads="1" noChangeShapeType="1" noTextEdit="1"/>
              </p:cNvSpPr>
              <p:nvPr/>
            </p:nvSpPr>
            <p:spPr>
              <a:xfrm>
                <a:off x="1248052" y="5744861"/>
                <a:ext cx="1469993" cy="500650"/>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テキスト ボックス 53">
                <a:extLst>
                  <a:ext uri="{FF2B5EF4-FFF2-40B4-BE49-F238E27FC236}">
                    <a16:creationId xmlns:a16="http://schemas.microsoft.com/office/drawing/2014/main" id="{E2ED4CFA-CD59-4C66-829D-C4974440866B}"/>
                  </a:ext>
                </a:extLst>
              </p:cNvPr>
              <p:cNvSpPr txBox="1"/>
              <p:nvPr/>
            </p:nvSpPr>
            <p:spPr>
              <a:xfrm>
                <a:off x="4145779" y="1460462"/>
                <a:ext cx="2445144" cy="307777"/>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𝑠</m:t>
                      </m:r>
                      <m:r>
                        <a:rPr lang="en-US" sz="1400" b="0" i="1" smtClean="0">
                          <a:solidFill>
                            <a:schemeClr val="tx1"/>
                          </a:solidFill>
                          <a:latin typeface="Cambria Math" panose="02040503050406030204" pitchFamily="18" charset="0"/>
                        </a:rPr>
                        <m:t>=−6</m:t>
                      </m:r>
                      <m:r>
                        <a:rPr lang="en-US" sz="1400" b="0" i="1" smtClean="0">
                          <a:solidFill>
                            <a:schemeClr val="tx1"/>
                          </a:solidFill>
                          <a:latin typeface="Cambria Math" panose="02040503050406030204" pitchFamily="18" charset="0"/>
                        </a:rPr>
                        <m:t>𝑙𝑛</m:t>
                      </m:r>
                      <m:d>
                        <m:dPr>
                          <m:ctrlPr>
                            <a:rPr lang="en-US" sz="1400" b="0" i="1" smtClean="0">
                              <a:solidFill>
                                <a:schemeClr val="tx1"/>
                              </a:solidFill>
                              <a:latin typeface="Cambria Math" panose="02040503050406030204" pitchFamily="18" charset="0"/>
                            </a:rPr>
                          </m:ctrlPr>
                        </m:dPr>
                        <m:e>
                          <m:r>
                            <a:rPr lang="en-US" sz="1400" b="0" i="1" smtClean="0">
                              <a:solidFill>
                                <a:schemeClr val="tx1"/>
                              </a:solidFill>
                              <a:latin typeface="Cambria Math" panose="02040503050406030204" pitchFamily="18" charset="0"/>
                            </a:rPr>
                            <m:t>𝑡</m:t>
                          </m:r>
                          <m:r>
                            <a:rPr lang="en-US" sz="1400" b="0" i="1" smtClean="0">
                              <a:solidFill>
                                <a:schemeClr val="tx1"/>
                              </a:solidFill>
                              <a:latin typeface="Cambria Math" panose="02040503050406030204" pitchFamily="18" charset="0"/>
                            </a:rPr>
                            <m:t>+2</m:t>
                          </m:r>
                        </m:e>
                      </m:d>
                      <m:r>
                        <a:rPr lang="en-US" sz="1400" b="0" i="1" smtClean="0">
                          <a:solidFill>
                            <a:schemeClr val="tx1"/>
                          </a:solidFill>
                          <a:latin typeface="Cambria Math" panose="02040503050406030204" pitchFamily="18" charset="0"/>
                        </a:rPr>
                        <m:t>+3</m:t>
                      </m:r>
                      <m:r>
                        <a:rPr lang="en-US" sz="1400" b="0" i="1" smtClean="0">
                          <a:solidFill>
                            <a:schemeClr val="tx1"/>
                          </a:solidFill>
                          <a:latin typeface="Cambria Math" panose="02040503050406030204" pitchFamily="18" charset="0"/>
                        </a:rPr>
                        <m:t>𝑡</m:t>
                      </m:r>
                      <m:r>
                        <a:rPr lang="en-US" sz="1400" b="0" i="1" smtClean="0">
                          <a:solidFill>
                            <a:schemeClr val="tx1"/>
                          </a:solidFill>
                          <a:latin typeface="Cambria Math" panose="02040503050406030204" pitchFamily="18" charset="0"/>
                        </a:rPr>
                        <m:t>+6</m:t>
                      </m:r>
                      <m:r>
                        <a:rPr lang="en-US" sz="1400" b="0" i="1" smtClean="0">
                          <a:solidFill>
                            <a:schemeClr val="tx1"/>
                          </a:solidFill>
                          <a:latin typeface="Cambria Math" panose="02040503050406030204" pitchFamily="18" charset="0"/>
                        </a:rPr>
                        <m:t>𝑙𝑛</m:t>
                      </m:r>
                      <m:r>
                        <a:rPr lang="en-US" sz="1400" b="0" i="1" smtClean="0">
                          <a:solidFill>
                            <a:schemeClr val="tx1"/>
                          </a:solidFill>
                          <a:latin typeface="Cambria Math" panose="02040503050406030204" pitchFamily="18" charset="0"/>
                        </a:rPr>
                        <m:t>2</m:t>
                      </m:r>
                    </m:oMath>
                  </m:oMathPara>
                </a14:m>
                <a:endParaRPr lang="en-US" sz="1400" dirty="0">
                  <a:solidFill>
                    <a:schemeClr val="tx1"/>
                  </a:solidFill>
                  <a:latin typeface="Comic Sans MS" pitchFamily="66" charset="0"/>
                </a:endParaRPr>
              </a:p>
            </p:txBody>
          </p:sp>
        </mc:Choice>
        <mc:Fallback xmlns="">
          <p:sp>
            <p:nvSpPr>
              <p:cNvPr id="54" name="テキスト ボックス 53">
                <a:extLst>
                  <a:ext uri="{FF2B5EF4-FFF2-40B4-BE49-F238E27FC236}">
                    <a16:creationId xmlns:a16="http://schemas.microsoft.com/office/drawing/2014/main" id="{E2ED4CFA-CD59-4C66-829D-C4974440866B}"/>
                  </a:ext>
                </a:extLst>
              </p:cNvPr>
              <p:cNvSpPr txBox="1">
                <a:spLocks noRot="1" noChangeAspect="1" noMove="1" noResize="1" noEditPoints="1" noAdjustHandles="1" noChangeArrowheads="1" noChangeShapeType="1" noTextEdit="1"/>
              </p:cNvSpPr>
              <p:nvPr/>
            </p:nvSpPr>
            <p:spPr>
              <a:xfrm>
                <a:off x="4145779" y="1460462"/>
                <a:ext cx="2445144" cy="307777"/>
              </a:xfrm>
              <a:prstGeom prst="rect">
                <a:avLst/>
              </a:prstGeom>
              <a:blipFill>
                <a:blip r:embed="rId4"/>
                <a:stretch>
                  <a:fillRect/>
                </a:stretch>
              </a:blipFill>
            </p:spPr>
            <p:txBody>
              <a:bodyPr/>
              <a:lstStyle/>
              <a:p>
                <a:r>
                  <a:rPr lang="en-GB">
                    <a:noFill/>
                  </a:rPr>
                  <a:t> </a:t>
                </a:r>
              </a:p>
            </p:txBody>
          </p:sp>
        </mc:Fallback>
      </mc:AlternateContent>
      <p:sp>
        <p:nvSpPr>
          <p:cNvPr id="55" name="円弧 54">
            <a:extLst>
              <a:ext uri="{FF2B5EF4-FFF2-40B4-BE49-F238E27FC236}">
                <a16:creationId xmlns:a16="http://schemas.microsoft.com/office/drawing/2014/main" id="{CE0A318B-A3CC-4D13-86C1-2A4B8A7A4B2B}"/>
              </a:ext>
            </a:extLst>
          </p:cNvPr>
          <p:cNvSpPr/>
          <p:nvPr/>
        </p:nvSpPr>
        <p:spPr>
          <a:xfrm>
            <a:off x="6354815" y="1630136"/>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56" name="テキスト ボックス 55">
                <a:extLst>
                  <a:ext uri="{FF2B5EF4-FFF2-40B4-BE49-F238E27FC236}">
                    <a16:creationId xmlns:a16="http://schemas.microsoft.com/office/drawing/2014/main" id="{EDFDDF18-6D1B-4B86-B65B-37F77B8635DA}"/>
                  </a:ext>
                </a:extLst>
              </p:cNvPr>
              <p:cNvSpPr txBox="1"/>
              <p:nvPr/>
            </p:nvSpPr>
            <p:spPr>
              <a:xfrm>
                <a:off x="6636191" y="1728155"/>
                <a:ext cx="1032095"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Let </a:t>
                </a:r>
                <a14:m>
                  <m:oMath xmlns:m="http://schemas.openxmlformats.org/officeDocument/2006/math">
                    <m:r>
                      <a:rPr lang="en-US" sz="1400" b="0" i="1" smtClean="0">
                        <a:solidFill>
                          <a:srgbClr val="FF0000"/>
                        </a:solidFill>
                        <a:latin typeface="Cambria Math" panose="02040503050406030204" pitchFamily="18" charset="0"/>
                      </a:rPr>
                      <m:t>𝑡</m:t>
                    </m:r>
                    <m:r>
                      <a:rPr lang="en-US" sz="1400" b="0" i="1" smtClean="0">
                        <a:solidFill>
                          <a:srgbClr val="FF0000"/>
                        </a:solidFill>
                        <a:latin typeface="Cambria Math" panose="02040503050406030204" pitchFamily="18" charset="0"/>
                      </a:rPr>
                      <m:t>=6</m:t>
                    </m:r>
                  </m:oMath>
                </a14:m>
                <a:endParaRPr lang="en-GB" sz="1400" dirty="0">
                  <a:solidFill>
                    <a:srgbClr val="FF0000"/>
                  </a:solidFill>
                  <a:latin typeface="Comic Sans MS" panose="030F0702030302020204" pitchFamily="66" charset="0"/>
                </a:endParaRPr>
              </a:p>
            </p:txBody>
          </p:sp>
        </mc:Choice>
        <mc:Fallback xmlns="">
          <p:sp>
            <p:nvSpPr>
              <p:cNvPr id="56" name="テキスト ボックス 55">
                <a:extLst>
                  <a:ext uri="{FF2B5EF4-FFF2-40B4-BE49-F238E27FC236}">
                    <a16:creationId xmlns:a16="http://schemas.microsoft.com/office/drawing/2014/main" id="{EDFDDF18-6D1B-4B86-B65B-37F77B8635DA}"/>
                  </a:ext>
                </a:extLst>
              </p:cNvPr>
              <p:cNvSpPr txBox="1">
                <a:spLocks noRot="1" noChangeAspect="1" noMove="1" noResize="1" noEditPoints="1" noAdjustHandles="1" noChangeArrowheads="1" noChangeShapeType="1" noTextEdit="1"/>
              </p:cNvSpPr>
              <p:nvPr/>
            </p:nvSpPr>
            <p:spPr>
              <a:xfrm>
                <a:off x="6636191" y="1728155"/>
                <a:ext cx="1032095" cy="307777"/>
              </a:xfrm>
              <a:prstGeom prst="rect">
                <a:avLst/>
              </a:prstGeom>
              <a:blipFill>
                <a:blip r:embed="rId5"/>
                <a:stretch>
                  <a:fillRect t="-1961" b="-1960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テキスト ボックス 27">
                <a:extLst>
                  <a:ext uri="{FF2B5EF4-FFF2-40B4-BE49-F238E27FC236}">
                    <a16:creationId xmlns:a16="http://schemas.microsoft.com/office/drawing/2014/main" id="{8BB063F0-6984-401A-9555-BF5C6D48C5E5}"/>
                  </a:ext>
                </a:extLst>
              </p:cNvPr>
              <p:cNvSpPr txBox="1"/>
              <p:nvPr/>
            </p:nvSpPr>
            <p:spPr>
              <a:xfrm>
                <a:off x="4091457" y="2048938"/>
                <a:ext cx="2445144" cy="307777"/>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𝑠</m:t>
                      </m:r>
                      <m:r>
                        <a:rPr lang="en-US" sz="1400" b="0" i="1" smtClean="0">
                          <a:solidFill>
                            <a:schemeClr val="tx1"/>
                          </a:solidFill>
                          <a:latin typeface="Cambria Math" panose="02040503050406030204" pitchFamily="18" charset="0"/>
                        </a:rPr>
                        <m:t>=−6</m:t>
                      </m:r>
                      <m:r>
                        <a:rPr lang="en-US" sz="1400" b="0" i="1" smtClean="0">
                          <a:solidFill>
                            <a:schemeClr val="tx1"/>
                          </a:solidFill>
                          <a:latin typeface="Cambria Math" panose="02040503050406030204" pitchFamily="18" charset="0"/>
                        </a:rPr>
                        <m:t>𝑙𝑛</m:t>
                      </m:r>
                      <m:d>
                        <m:dPr>
                          <m:ctrlPr>
                            <a:rPr lang="en-US" sz="1400" b="0" i="1" smtClean="0">
                              <a:solidFill>
                                <a:schemeClr val="tx1"/>
                              </a:solidFill>
                              <a:latin typeface="Cambria Math" panose="02040503050406030204" pitchFamily="18" charset="0"/>
                            </a:rPr>
                          </m:ctrlPr>
                        </m:dPr>
                        <m:e>
                          <m:r>
                            <a:rPr lang="en-US" sz="1400" b="0" i="1" smtClean="0">
                              <a:solidFill>
                                <a:schemeClr val="tx1"/>
                              </a:solidFill>
                              <a:latin typeface="Cambria Math" panose="02040503050406030204" pitchFamily="18" charset="0"/>
                            </a:rPr>
                            <m:t>8</m:t>
                          </m:r>
                        </m:e>
                      </m:d>
                      <m:r>
                        <a:rPr lang="en-US" sz="1400" b="0" i="1" smtClean="0">
                          <a:solidFill>
                            <a:schemeClr val="tx1"/>
                          </a:solidFill>
                          <a:latin typeface="Cambria Math" panose="02040503050406030204" pitchFamily="18" charset="0"/>
                        </a:rPr>
                        <m:t>+3(6)+6</m:t>
                      </m:r>
                      <m:r>
                        <a:rPr lang="en-US" sz="1400" b="0" i="1" smtClean="0">
                          <a:solidFill>
                            <a:schemeClr val="tx1"/>
                          </a:solidFill>
                          <a:latin typeface="Cambria Math" panose="02040503050406030204" pitchFamily="18" charset="0"/>
                        </a:rPr>
                        <m:t>𝑙𝑛</m:t>
                      </m:r>
                      <m:r>
                        <a:rPr lang="en-US" sz="1400" b="0" i="1" smtClean="0">
                          <a:solidFill>
                            <a:schemeClr val="tx1"/>
                          </a:solidFill>
                          <a:latin typeface="Cambria Math" panose="02040503050406030204" pitchFamily="18" charset="0"/>
                        </a:rPr>
                        <m:t>2</m:t>
                      </m:r>
                    </m:oMath>
                  </m:oMathPara>
                </a14:m>
                <a:endParaRPr lang="en-US" sz="1400" dirty="0">
                  <a:solidFill>
                    <a:schemeClr val="tx1"/>
                  </a:solidFill>
                  <a:latin typeface="Comic Sans MS" pitchFamily="66" charset="0"/>
                </a:endParaRPr>
              </a:p>
            </p:txBody>
          </p:sp>
        </mc:Choice>
        <mc:Fallback xmlns="">
          <p:sp>
            <p:nvSpPr>
              <p:cNvPr id="28" name="テキスト ボックス 27">
                <a:extLst>
                  <a:ext uri="{FF2B5EF4-FFF2-40B4-BE49-F238E27FC236}">
                    <a16:creationId xmlns:a16="http://schemas.microsoft.com/office/drawing/2014/main" id="{8BB063F0-6984-401A-9555-BF5C6D48C5E5}"/>
                  </a:ext>
                </a:extLst>
              </p:cNvPr>
              <p:cNvSpPr txBox="1">
                <a:spLocks noRot="1" noChangeAspect="1" noMove="1" noResize="1" noEditPoints="1" noAdjustHandles="1" noChangeArrowheads="1" noChangeShapeType="1" noTextEdit="1"/>
              </p:cNvSpPr>
              <p:nvPr/>
            </p:nvSpPr>
            <p:spPr>
              <a:xfrm>
                <a:off x="4091457" y="2048938"/>
                <a:ext cx="2445144" cy="307777"/>
              </a:xfrm>
              <a:prstGeom prst="rect">
                <a:avLst/>
              </a:prstGeom>
              <a:blipFill>
                <a:blip r:embed="rId6"/>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5" name="テキスト ボックス 34">
                <a:extLst>
                  <a:ext uri="{FF2B5EF4-FFF2-40B4-BE49-F238E27FC236}">
                    <a16:creationId xmlns:a16="http://schemas.microsoft.com/office/drawing/2014/main" id="{F2BD71A8-9548-4D00-BEDB-CC434281CB80}"/>
                  </a:ext>
                </a:extLst>
              </p:cNvPr>
              <p:cNvSpPr txBox="1"/>
              <p:nvPr/>
            </p:nvSpPr>
            <p:spPr>
              <a:xfrm>
                <a:off x="4053735" y="2635904"/>
                <a:ext cx="2445144" cy="307777"/>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𝑠</m:t>
                      </m:r>
                      <m:r>
                        <a:rPr lang="en-US" sz="1400" b="0" i="1" smtClean="0">
                          <a:solidFill>
                            <a:schemeClr val="tx1"/>
                          </a:solidFill>
                          <a:latin typeface="Cambria Math" panose="02040503050406030204" pitchFamily="18" charset="0"/>
                        </a:rPr>
                        <m:t>=−6</m:t>
                      </m:r>
                      <m:r>
                        <a:rPr lang="en-US" sz="1400" b="0" i="1" smtClean="0">
                          <a:solidFill>
                            <a:schemeClr val="tx1"/>
                          </a:solidFill>
                          <a:latin typeface="Cambria Math" panose="02040503050406030204" pitchFamily="18" charset="0"/>
                        </a:rPr>
                        <m:t>𝑙𝑛</m:t>
                      </m:r>
                      <m:sSup>
                        <m:sSupPr>
                          <m:ctrlPr>
                            <a:rPr lang="en-US" sz="1400" b="0" i="1" smtClean="0">
                              <a:solidFill>
                                <a:schemeClr val="tx1"/>
                              </a:solidFill>
                              <a:latin typeface="Cambria Math" panose="02040503050406030204" pitchFamily="18" charset="0"/>
                            </a:rPr>
                          </m:ctrlPr>
                        </m:sSupPr>
                        <m:e>
                          <m:r>
                            <a:rPr lang="en-US" sz="1400" b="0" i="1" smtClean="0">
                              <a:solidFill>
                                <a:schemeClr val="tx1"/>
                              </a:solidFill>
                              <a:latin typeface="Cambria Math" panose="02040503050406030204" pitchFamily="18" charset="0"/>
                            </a:rPr>
                            <m:t>2</m:t>
                          </m:r>
                        </m:e>
                        <m:sup>
                          <m:r>
                            <a:rPr lang="en-US" sz="1400" b="0" i="1" smtClean="0">
                              <a:solidFill>
                                <a:schemeClr val="tx1"/>
                              </a:solidFill>
                              <a:latin typeface="Cambria Math" panose="02040503050406030204" pitchFamily="18" charset="0"/>
                            </a:rPr>
                            <m:t>3</m:t>
                          </m:r>
                        </m:sup>
                      </m:sSup>
                      <m:r>
                        <a:rPr lang="en-US" sz="1400" b="0" i="1" smtClean="0">
                          <a:solidFill>
                            <a:schemeClr val="tx1"/>
                          </a:solidFill>
                          <a:latin typeface="Cambria Math" panose="02040503050406030204" pitchFamily="18" charset="0"/>
                        </a:rPr>
                        <m:t>+3(6)+6</m:t>
                      </m:r>
                      <m:r>
                        <a:rPr lang="en-US" sz="1400" b="0" i="1" smtClean="0">
                          <a:solidFill>
                            <a:schemeClr val="tx1"/>
                          </a:solidFill>
                          <a:latin typeface="Cambria Math" panose="02040503050406030204" pitchFamily="18" charset="0"/>
                        </a:rPr>
                        <m:t>𝑙𝑛</m:t>
                      </m:r>
                      <m:r>
                        <a:rPr lang="en-US" sz="1400" b="0" i="1" smtClean="0">
                          <a:solidFill>
                            <a:schemeClr val="tx1"/>
                          </a:solidFill>
                          <a:latin typeface="Cambria Math" panose="02040503050406030204" pitchFamily="18" charset="0"/>
                        </a:rPr>
                        <m:t>2</m:t>
                      </m:r>
                    </m:oMath>
                  </m:oMathPara>
                </a14:m>
                <a:endParaRPr lang="en-US" sz="1400" dirty="0">
                  <a:solidFill>
                    <a:schemeClr val="tx1"/>
                  </a:solidFill>
                  <a:latin typeface="Comic Sans MS" pitchFamily="66" charset="0"/>
                </a:endParaRPr>
              </a:p>
            </p:txBody>
          </p:sp>
        </mc:Choice>
        <mc:Fallback xmlns="">
          <p:sp>
            <p:nvSpPr>
              <p:cNvPr id="35" name="テキスト ボックス 34">
                <a:extLst>
                  <a:ext uri="{FF2B5EF4-FFF2-40B4-BE49-F238E27FC236}">
                    <a16:creationId xmlns:a16="http://schemas.microsoft.com/office/drawing/2014/main" id="{F2BD71A8-9548-4D00-BEDB-CC434281CB80}"/>
                  </a:ext>
                </a:extLst>
              </p:cNvPr>
              <p:cNvSpPr txBox="1">
                <a:spLocks noRot="1" noChangeAspect="1" noMove="1" noResize="1" noEditPoints="1" noAdjustHandles="1" noChangeArrowheads="1" noChangeShapeType="1" noTextEdit="1"/>
              </p:cNvSpPr>
              <p:nvPr/>
            </p:nvSpPr>
            <p:spPr>
              <a:xfrm>
                <a:off x="4053735" y="2635904"/>
                <a:ext cx="2445144" cy="307777"/>
              </a:xfrm>
              <a:prstGeom prst="rect">
                <a:avLst/>
              </a:prstGeom>
              <a:blipFill>
                <a:blip r:embed="rId7"/>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テキスト ボックス 35">
                <a:extLst>
                  <a:ext uri="{FF2B5EF4-FFF2-40B4-BE49-F238E27FC236}">
                    <a16:creationId xmlns:a16="http://schemas.microsoft.com/office/drawing/2014/main" id="{B887A37A-D5F9-4669-BE8B-5D837B7D0986}"/>
                  </a:ext>
                </a:extLst>
              </p:cNvPr>
              <p:cNvSpPr txBox="1"/>
              <p:nvPr/>
            </p:nvSpPr>
            <p:spPr>
              <a:xfrm>
                <a:off x="3990361" y="3260594"/>
                <a:ext cx="2445144" cy="307777"/>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𝑠</m:t>
                      </m:r>
                      <m:r>
                        <a:rPr lang="en-US" sz="1400" b="0" i="1" smtClean="0">
                          <a:solidFill>
                            <a:schemeClr val="tx1"/>
                          </a:solidFill>
                          <a:latin typeface="Cambria Math" panose="02040503050406030204" pitchFamily="18" charset="0"/>
                        </a:rPr>
                        <m:t>=−18</m:t>
                      </m:r>
                      <m:r>
                        <a:rPr lang="en-US" sz="1400" b="0" i="1" smtClean="0">
                          <a:solidFill>
                            <a:schemeClr val="tx1"/>
                          </a:solidFill>
                          <a:latin typeface="Cambria Math" panose="02040503050406030204" pitchFamily="18" charset="0"/>
                        </a:rPr>
                        <m:t>𝑙𝑛</m:t>
                      </m:r>
                      <m:r>
                        <a:rPr lang="en-US" sz="1400" b="0" i="1" smtClean="0">
                          <a:solidFill>
                            <a:schemeClr val="tx1"/>
                          </a:solidFill>
                          <a:latin typeface="Cambria Math" panose="02040503050406030204" pitchFamily="18" charset="0"/>
                        </a:rPr>
                        <m:t>2+18+6</m:t>
                      </m:r>
                      <m:r>
                        <a:rPr lang="en-US" sz="1400" b="0" i="1" smtClean="0">
                          <a:solidFill>
                            <a:schemeClr val="tx1"/>
                          </a:solidFill>
                          <a:latin typeface="Cambria Math" panose="02040503050406030204" pitchFamily="18" charset="0"/>
                        </a:rPr>
                        <m:t>𝑙𝑛</m:t>
                      </m:r>
                      <m:r>
                        <a:rPr lang="en-US" sz="1400" b="0" i="1" smtClean="0">
                          <a:solidFill>
                            <a:schemeClr val="tx1"/>
                          </a:solidFill>
                          <a:latin typeface="Cambria Math" panose="02040503050406030204" pitchFamily="18" charset="0"/>
                        </a:rPr>
                        <m:t>2</m:t>
                      </m:r>
                    </m:oMath>
                  </m:oMathPara>
                </a14:m>
                <a:endParaRPr lang="en-US" sz="1400" dirty="0">
                  <a:solidFill>
                    <a:schemeClr val="tx1"/>
                  </a:solidFill>
                  <a:latin typeface="Comic Sans MS" pitchFamily="66" charset="0"/>
                </a:endParaRPr>
              </a:p>
            </p:txBody>
          </p:sp>
        </mc:Choice>
        <mc:Fallback xmlns="">
          <p:sp>
            <p:nvSpPr>
              <p:cNvPr id="36" name="テキスト ボックス 35">
                <a:extLst>
                  <a:ext uri="{FF2B5EF4-FFF2-40B4-BE49-F238E27FC236}">
                    <a16:creationId xmlns:a16="http://schemas.microsoft.com/office/drawing/2014/main" id="{B887A37A-D5F9-4669-BE8B-5D837B7D0986}"/>
                  </a:ext>
                </a:extLst>
              </p:cNvPr>
              <p:cNvSpPr txBox="1">
                <a:spLocks noRot="1" noChangeAspect="1" noMove="1" noResize="1" noEditPoints="1" noAdjustHandles="1" noChangeArrowheads="1" noChangeShapeType="1" noTextEdit="1"/>
              </p:cNvSpPr>
              <p:nvPr/>
            </p:nvSpPr>
            <p:spPr>
              <a:xfrm>
                <a:off x="3990361" y="3260594"/>
                <a:ext cx="2445144" cy="307777"/>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3" name="テキスト ボックス 42">
                <a:extLst>
                  <a:ext uri="{FF2B5EF4-FFF2-40B4-BE49-F238E27FC236}">
                    <a16:creationId xmlns:a16="http://schemas.microsoft.com/office/drawing/2014/main" id="{B8F0DE86-687B-452C-9A26-DC838BB41812}"/>
                  </a:ext>
                </a:extLst>
              </p:cNvPr>
              <p:cNvSpPr txBox="1"/>
              <p:nvPr/>
            </p:nvSpPr>
            <p:spPr>
              <a:xfrm>
                <a:off x="4124655" y="3856614"/>
                <a:ext cx="1479441" cy="307777"/>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𝑠</m:t>
                      </m:r>
                      <m:r>
                        <a:rPr lang="en-US" sz="1400" b="0" i="1" smtClean="0">
                          <a:solidFill>
                            <a:schemeClr val="tx1"/>
                          </a:solidFill>
                          <a:latin typeface="Cambria Math" panose="02040503050406030204" pitchFamily="18" charset="0"/>
                        </a:rPr>
                        <m:t>=18−12</m:t>
                      </m:r>
                      <m:r>
                        <a:rPr lang="en-US" sz="1400" b="0" i="1" smtClean="0">
                          <a:solidFill>
                            <a:schemeClr val="tx1"/>
                          </a:solidFill>
                          <a:latin typeface="Cambria Math" panose="02040503050406030204" pitchFamily="18" charset="0"/>
                        </a:rPr>
                        <m:t>𝑙𝑛</m:t>
                      </m:r>
                      <m:r>
                        <a:rPr lang="en-US" sz="1400" b="0" i="1" smtClean="0">
                          <a:solidFill>
                            <a:schemeClr val="tx1"/>
                          </a:solidFill>
                          <a:latin typeface="Cambria Math" panose="02040503050406030204" pitchFamily="18" charset="0"/>
                        </a:rPr>
                        <m:t>2</m:t>
                      </m:r>
                    </m:oMath>
                  </m:oMathPara>
                </a14:m>
                <a:endParaRPr lang="en-US" sz="1400" dirty="0">
                  <a:solidFill>
                    <a:schemeClr val="tx1"/>
                  </a:solidFill>
                  <a:latin typeface="Comic Sans MS" pitchFamily="66" charset="0"/>
                </a:endParaRPr>
              </a:p>
            </p:txBody>
          </p:sp>
        </mc:Choice>
        <mc:Fallback xmlns="">
          <p:sp>
            <p:nvSpPr>
              <p:cNvPr id="43" name="テキスト ボックス 42">
                <a:extLst>
                  <a:ext uri="{FF2B5EF4-FFF2-40B4-BE49-F238E27FC236}">
                    <a16:creationId xmlns:a16="http://schemas.microsoft.com/office/drawing/2014/main" id="{B8F0DE86-687B-452C-9A26-DC838BB41812}"/>
                  </a:ext>
                </a:extLst>
              </p:cNvPr>
              <p:cNvSpPr txBox="1">
                <a:spLocks noRot="1" noChangeAspect="1" noMove="1" noResize="1" noEditPoints="1" noAdjustHandles="1" noChangeArrowheads="1" noChangeShapeType="1" noTextEdit="1"/>
              </p:cNvSpPr>
              <p:nvPr/>
            </p:nvSpPr>
            <p:spPr>
              <a:xfrm>
                <a:off x="4124655" y="3856614"/>
                <a:ext cx="1479441" cy="307777"/>
              </a:xfrm>
              <a:prstGeom prst="rect">
                <a:avLst/>
              </a:prstGeom>
              <a:blipFill>
                <a:blip r:embed="rId9"/>
                <a:stretch>
                  <a:fillRect/>
                </a:stretch>
              </a:blipFill>
            </p:spPr>
            <p:txBody>
              <a:bodyPr/>
              <a:lstStyle/>
              <a:p>
                <a:r>
                  <a:rPr lang="en-GB">
                    <a:noFill/>
                  </a:rPr>
                  <a:t> </a:t>
                </a:r>
              </a:p>
            </p:txBody>
          </p:sp>
        </mc:Fallback>
      </mc:AlternateContent>
      <p:sp>
        <p:nvSpPr>
          <p:cNvPr id="44" name="円弧 43">
            <a:extLst>
              <a:ext uri="{FF2B5EF4-FFF2-40B4-BE49-F238E27FC236}">
                <a16:creationId xmlns:a16="http://schemas.microsoft.com/office/drawing/2014/main" id="{FD343B52-C59C-4E18-9CD7-97864DEC78D2}"/>
              </a:ext>
            </a:extLst>
          </p:cNvPr>
          <p:cNvSpPr/>
          <p:nvPr/>
        </p:nvSpPr>
        <p:spPr>
          <a:xfrm>
            <a:off x="6282387" y="2191451"/>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9" name="円弧 48">
            <a:extLst>
              <a:ext uri="{FF2B5EF4-FFF2-40B4-BE49-F238E27FC236}">
                <a16:creationId xmlns:a16="http://schemas.microsoft.com/office/drawing/2014/main" id="{59835976-003B-4699-A797-43B010D32A3E}"/>
              </a:ext>
            </a:extLst>
          </p:cNvPr>
          <p:cNvSpPr/>
          <p:nvPr/>
        </p:nvSpPr>
        <p:spPr>
          <a:xfrm>
            <a:off x="6173745" y="2788980"/>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0" name="円弧 49">
            <a:extLst>
              <a:ext uri="{FF2B5EF4-FFF2-40B4-BE49-F238E27FC236}">
                <a16:creationId xmlns:a16="http://schemas.microsoft.com/office/drawing/2014/main" id="{25AB98BF-FBB2-4365-95C9-E0B31CBAAF90}"/>
              </a:ext>
            </a:extLst>
          </p:cNvPr>
          <p:cNvSpPr/>
          <p:nvPr/>
        </p:nvSpPr>
        <p:spPr>
          <a:xfrm>
            <a:off x="6028890" y="3404616"/>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7" name="テキスト ボックス 56">
            <a:extLst>
              <a:ext uri="{FF2B5EF4-FFF2-40B4-BE49-F238E27FC236}">
                <a16:creationId xmlns:a16="http://schemas.microsoft.com/office/drawing/2014/main" id="{566C1577-C9D1-48B2-B4D1-1C39A15D2081}"/>
              </a:ext>
            </a:extLst>
          </p:cNvPr>
          <p:cNvSpPr txBox="1"/>
          <p:nvPr/>
        </p:nvSpPr>
        <p:spPr>
          <a:xfrm>
            <a:off x="6509442" y="2325684"/>
            <a:ext cx="1828799"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Write as a power</a:t>
            </a:r>
            <a:endParaRPr lang="en-GB" sz="1400" dirty="0">
              <a:solidFill>
                <a:srgbClr val="FF0000"/>
              </a:solidFill>
              <a:latin typeface="Comic Sans MS" panose="030F0702030302020204" pitchFamily="66" charset="0"/>
            </a:endParaRPr>
          </a:p>
        </p:txBody>
      </p:sp>
      <p:sp>
        <p:nvSpPr>
          <p:cNvPr id="58" name="テキスト ボックス 57">
            <a:extLst>
              <a:ext uri="{FF2B5EF4-FFF2-40B4-BE49-F238E27FC236}">
                <a16:creationId xmlns:a16="http://schemas.microsoft.com/office/drawing/2014/main" id="{53AF3545-3DFE-49BD-B5ED-F9AAC7613B67}"/>
              </a:ext>
            </a:extLst>
          </p:cNvPr>
          <p:cNvSpPr txBox="1"/>
          <p:nvPr/>
        </p:nvSpPr>
        <p:spPr>
          <a:xfrm>
            <a:off x="6464175" y="2886998"/>
            <a:ext cx="1828799"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Use the power law</a:t>
            </a:r>
            <a:endParaRPr lang="en-GB" sz="1400" dirty="0">
              <a:solidFill>
                <a:srgbClr val="FF0000"/>
              </a:solidFill>
              <a:latin typeface="Comic Sans MS" panose="030F0702030302020204" pitchFamily="66" charset="0"/>
            </a:endParaRPr>
          </a:p>
        </p:txBody>
      </p:sp>
      <p:sp>
        <p:nvSpPr>
          <p:cNvPr id="59" name="テキスト ボックス 58">
            <a:extLst>
              <a:ext uri="{FF2B5EF4-FFF2-40B4-BE49-F238E27FC236}">
                <a16:creationId xmlns:a16="http://schemas.microsoft.com/office/drawing/2014/main" id="{5C67DB2F-E994-4D65-B2BC-3446F03C7F5A}"/>
              </a:ext>
            </a:extLst>
          </p:cNvPr>
          <p:cNvSpPr txBox="1"/>
          <p:nvPr/>
        </p:nvSpPr>
        <p:spPr>
          <a:xfrm>
            <a:off x="6310266" y="3556955"/>
            <a:ext cx="995881"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Simplify</a:t>
            </a:r>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3376611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blinds(horizontal)">
                                      <p:cBhvr>
                                        <p:cTn id="7" dur="5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blinds(horizontal)">
                                      <p:cBhvr>
                                        <p:cTn id="12" dur="500"/>
                                        <p:tgtEl>
                                          <p:spTgt spid="5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blinds(horizontal)">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blinds(horizontal)">
                                      <p:cBhvr>
                                        <p:cTn id="22" dur="500"/>
                                        <p:tgtEl>
                                          <p:spTgt spid="4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blinds(horizontal)">
                                      <p:cBhvr>
                                        <p:cTn id="27" dur="500"/>
                                        <p:tgtEl>
                                          <p:spTgt spid="5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blinds(horizontal)">
                                      <p:cBhvr>
                                        <p:cTn id="32" dur="500"/>
                                        <p:tgtEl>
                                          <p:spTgt spid="3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9"/>
                                        </p:tgtEl>
                                        <p:attrNameLst>
                                          <p:attrName>style.visibility</p:attrName>
                                        </p:attrNameLst>
                                      </p:cBhvr>
                                      <p:to>
                                        <p:strVal val="visible"/>
                                      </p:to>
                                    </p:set>
                                    <p:animEffect transition="in" filter="blinds(horizontal)">
                                      <p:cBhvr>
                                        <p:cTn id="37" dur="500"/>
                                        <p:tgtEl>
                                          <p:spTgt spid="4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8"/>
                                        </p:tgtEl>
                                        <p:attrNameLst>
                                          <p:attrName>style.visibility</p:attrName>
                                        </p:attrNameLst>
                                      </p:cBhvr>
                                      <p:to>
                                        <p:strVal val="visible"/>
                                      </p:to>
                                    </p:set>
                                    <p:animEffect transition="in" filter="blinds(horizontal)">
                                      <p:cBhvr>
                                        <p:cTn id="42" dur="500"/>
                                        <p:tgtEl>
                                          <p:spTgt spid="5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blinds(horizontal)">
                                      <p:cBhvr>
                                        <p:cTn id="47" dur="500"/>
                                        <p:tgtEl>
                                          <p:spTgt spid="36"/>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50"/>
                                        </p:tgtEl>
                                        <p:attrNameLst>
                                          <p:attrName>style.visibility</p:attrName>
                                        </p:attrNameLst>
                                      </p:cBhvr>
                                      <p:to>
                                        <p:strVal val="visible"/>
                                      </p:to>
                                    </p:set>
                                    <p:animEffect transition="in" filter="blinds(horizontal)">
                                      <p:cBhvr>
                                        <p:cTn id="52" dur="500"/>
                                        <p:tgtEl>
                                          <p:spTgt spid="5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59"/>
                                        </p:tgtEl>
                                        <p:attrNameLst>
                                          <p:attrName>style.visibility</p:attrName>
                                        </p:attrNameLst>
                                      </p:cBhvr>
                                      <p:to>
                                        <p:strVal val="visible"/>
                                      </p:to>
                                    </p:set>
                                    <p:animEffect transition="in" filter="blinds(horizontal)">
                                      <p:cBhvr>
                                        <p:cTn id="57" dur="500"/>
                                        <p:tgtEl>
                                          <p:spTgt spid="59"/>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blinds(horizontal)">
                                      <p:cBhvr>
                                        <p:cTn id="62"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6" grpId="0"/>
      <p:bldP spid="28" grpId="0"/>
      <p:bldP spid="35" grpId="0"/>
      <p:bldP spid="36" grpId="0"/>
      <p:bldP spid="43" grpId="0"/>
      <p:bldP spid="44" grpId="0" animBg="1"/>
      <p:bldP spid="49" grpId="0" animBg="1"/>
      <p:bldP spid="50" grpId="0" animBg="1"/>
      <p:bldP spid="57" grpId="0"/>
      <p:bldP spid="58" grpId="0"/>
      <p:bldP spid="5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テキスト ボックス 21">
            <a:extLst>
              <a:ext uri="{FF2B5EF4-FFF2-40B4-BE49-F238E27FC236}">
                <a16:creationId xmlns:a16="http://schemas.microsoft.com/office/drawing/2014/main" id="{EA78E5BE-EBA7-4706-A198-A0082AF8BFCB}"/>
              </a:ext>
            </a:extLst>
          </p:cNvPr>
          <p:cNvSpPr txBox="1"/>
          <p:nvPr/>
        </p:nvSpPr>
        <p:spPr>
          <a:xfrm>
            <a:off x="3994951" y="3237359"/>
            <a:ext cx="4891595" cy="1169551"/>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Notice that this is the form of a first-order differential equation</a:t>
            </a:r>
          </a:p>
          <a:p>
            <a:pPr algn="ctr"/>
            <a:endParaRPr lang="en-US" sz="1400" dirty="0">
              <a:solidFill>
                <a:srgbClr val="FF0000"/>
              </a:solidFill>
              <a:latin typeface="Comic Sans MS" panose="030F0702030302020204" pitchFamily="66" charset="0"/>
            </a:endParaRPr>
          </a:p>
          <a:p>
            <a:pPr algn="ctr"/>
            <a:r>
              <a:rPr lang="en-US" sz="1400" dirty="0">
                <a:solidFill>
                  <a:srgbClr val="FF0000"/>
                </a:solidFill>
                <a:latin typeface="Comic Sans MS" panose="030F0702030302020204" pitchFamily="66" charset="0"/>
                <a:sym typeface="Wingdings" panose="05000000000000000000" pitchFamily="2" charset="2"/>
              </a:rPr>
              <a:t> We need to find the integrating factor so that we can use the reverse of the product rule…</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6431" y="1600199"/>
                <a:ext cx="3373515" cy="4889377"/>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400" b="1" dirty="0">
                  <a:latin typeface="Comic Sans MS" pitchFamily="66" charset="0"/>
                </a:endParaRPr>
              </a:p>
              <a:p>
                <a:pPr marL="0" indent="0" algn="ctr">
                  <a:buNone/>
                </a:pPr>
                <a:r>
                  <a:rPr lang="en-US" sz="1400" dirty="0">
                    <a:latin typeface="Comic Sans MS" pitchFamily="66" charset="0"/>
                  </a:rPr>
                  <a:t>A particle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is travelling along a straight line. At time t seconds, the acceleration of the particle is given by:</a:t>
                </a:r>
              </a:p>
              <a:p>
                <a:pPr marL="0" indent="0" algn="ctr">
                  <a:buNone/>
                </a:pPr>
                <a:endParaRPr lang="en-US" sz="1400" dirty="0">
                  <a:latin typeface="Comic Sans MS" pitchFamily="66" charset="0"/>
                </a:endParaRPr>
              </a:p>
              <a:p>
                <a:pPr marL="0" indent="0" algn="ctr">
                  <a:buNone/>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𝑎</m:t>
                      </m:r>
                      <m:r>
                        <a:rPr lang="en-US" sz="1400" b="0" i="1" smtClean="0">
                          <a:latin typeface="Cambria Math" panose="02040503050406030204" pitchFamily="18" charset="0"/>
                        </a:rPr>
                        <m:t>=</m:t>
                      </m:r>
                      <m:r>
                        <a:rPr lang="en-US" sz="1400" b="0" i="1" smtClean="0">
                          <a:latin typeface="Cambria Math" panose="02040503050406030204" pitchFamily="18" charset="0"/>
                        </a:rPr>
                        <m:t>𝑡</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num>
                        <m:den>
                          <m:r>
                            <a:rPr lang="en-US" sz="1400" b="0" i="1" smtClean="0">
                              <a:latin typeface="Cambria Math" panose="02040503050406030204" pitchFamily="18" charset="0"/>
                            </a:rPr>
                            <m:t>𝑡</m:t>
                          </m:r>
                        </m:den>
                      </m:f>
                      <m:r>
                        <a:rPr lang="en-US" sz="1400" b="0" i="1" smtClean="0">
                          <a:latin typeface="Cambria Math" panose="02040503050406030204" pitchFamily="18" charset="0"/>
                        </a:rPr>
                        <m:t>𝑣</m:t>
                      </m:r>
                      <m:r>
                        <a:rPr lang="en-US" sz="1400" b="0" i="1" smtClean="0">
                          <a:latin typeface="Cambria Math" panose="02040503050406030204" pitchFamily="18" charset="0"/>
                        </a:rPr>
                        <m:t>, </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US" sz="1400" dirty="0">
                  <a:latin typeface="Comic Sans MS" pitchFamily="66" charset="0"/>
                </a:endParaRPr>
              </a:p>
              <a:p>
                <a:pPr marL="0" indent="0" algn="ctr">
                  <a:buNone/>
                </a:pPr>
                <a:endParaRPr lang="en-US" sz="1400" dirty="0">
                  <a:latin typeface="Comic Sans MS" pitchFamily="66" charset="0"/>
                </a:endParaRPr>
              </a:p>
              <a:p>
                <a:pPr marL="0" indent="0" algn="ctr">
                  <a:buNone/>
                </a:pPr>
                <a:r>
                  <a:rPr lang="en-US" sz="1400" dirty="0">
                    <a:latin typeface="Comic Sans MS" pitchFamily="66" charset="0"/>
                  </a:rPr>
                  <a:t>Given that </a:t>
                </a:r>
                <a14:m>
                  <m:oMath xmlns:m="http://schemas.openxmlformats.org/officeDocument/2006/math">
                    <m:r>
                      <a:rPr lang="en-US" sz="1400" b="0" i="1" smtClean="0">
                        <a:latin typeface="Cambria Math" panose="02040503050406030204" pitchFamily="18" charset="0"/>
                      </a:rPr>
                      <m:t>𝑣</m:t>
                    </m:r>
                    <m:r>
                      <a:rPr lang="en-US" sz="1400" b="0" i="1" smtClean="0">
                        <a:latin typeface="Cambria Math" panose="02040503050406030204" pitchFamily="18" charset="0"/>
                      </a:rPr>
                      <m:t>=0</m:t>
                    </m:r>
                  </m:oMath>
                </a14:m>
                <a:r>
                  <a:rPr lang="en-US" sz="1400" dirty="0">
                    <a:latin typeface="Comic Sans MS" pitchFamily="66" charset="0"/>
                  </a:rPr>
                  <a:t> when </a:t>
                </a:r>
                <a14:m>
                  <m:oMath xmlns:m="http://schemas.openxmlformats.org/officeDocument/2006/math">
                    <m:r>
                      <a:rPr lang="en-US" sz="1400" b="0" i="1" smtClean="0">
                        <a:latin typeface="Cambria Math" panose="02040503050406030204" pitchFamily="18" charset="0"/>
                      </a:rPr>
                      <m:t>𝑡</m:t>
                    </m:r>
                    <m:r>
                      <a:rPr lang="en-US" sz="1400" b="0" i="1" smtClean="0">
                        <a:latin typeface="Cambria Math" panose="02040503050406030204" pitchFamily="18" charset="0"/>
                      </a:rPr>
                      <m:t>=2</m:t>
                    </m:r>
                  </m:oMath>
                </a14:m>
                <a:r>
                  <a:rPr lang="en-US" sz="1400" dirty="0">
                    <a:latin typeface="Comic Sans MS" pitchFamily="66" charset="0"/>
                  </a:rPr>
                  <a:t>, show that the velocity of the particle at time t is given by the equation:</a:t>
                </a:r>
              </a:p>
              <a:p>
                <a:pPr marL="0" indent="0" algn="ctr">
                  <a:buNone/>
                </a:pPr>
                <a:endParaRPr lang="en-US" sz="1400" dirty="0">
                  <a:latin typeface="Comic Sans MS" pitchFamily="66" charset="0"/>
                </a:endParaRPr>
              </a:p>
              <a:p>
                <a:pPr marL="0" indent="0" algn="ctr">
                  <a:buNone/>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𝑣</m:t>
                      </m:r>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𝑐𝑡</m:t>
                          </m:r>
                        </m:e>
                        <m:sup>
                          <m:r>
                            <a:rPr lang="en-US" sz="1400" b="0" i="1" smtClean="0">
                              <a:latin typeface="Cambria Math" panose="02040503050406030204" pitchFamily="18" charset="0"/>
                            </a:rPr>
                            <m:t>3</m:t>
                          </m:r>
                        </m:sup>
                      </m:sSup>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2</m:t>
                          </m:r>
                        </m:sup>
                      </m:sSup>
                    </m:oMath>
                  </m:oMathPara>
                </a14:m>
                <a:endParaRPr lang="en-US" sz="1400" dirty="0">
                  <a:latin typeface="Comic Sans MS" pitchFamily="66" charset="0"/>
                </a:endParaRPr>
              </a:p>
              <a:p>
                <a:pPr marL="0" indent="0" algn="ctr">
                  <a:buNone/>
                </a:pPr>
                <a:endParaRPr lang="en-US" sz="1400" dirty="0">
                  <a:latin typeface="Comic Sans MS" pitchFamily="66" charset="0"/>
                </a:endParaRPr>
              </a:p>
              <a:p>
                <a:pPr marL="0" indent="0" algn="ctr">
                  <a:buNone/>
                </a:pPr>
                <a:r>
                  <a:rPr lang="en-US" sz="1400" dirty="0">
                    <a:latin typeface="Comic Sans MS" pitchFamily="66" charset="0"/>
                  </a:rPr>
                  <a:t>where </a:t>
                </a:r>
                <a14:m>
                  <m:oMath xmlns:m="http://schemas.openxmlformats.org/officeDocument/2006/math">
                    <m:r>
                      <a:rPr lang="en-US" sz="1400" i="1" dirty="0" smtClean="0">
                        <a:latin typeface="Cambria Math" panose="02040503050406030204" pitchFamily="18" charset="0"/>
                      </a:rPr>
                      <m:t>𝑐</m:t>
                    </m:r>
                  </m:oMath>
                </a14:m>
                <a:r>
                  <a:rPr lang="en-US" sz="1400" dirty="0">
                    <a:latin typeface="Comic Sans MS" pitchFamily="66" charset="0"/>
                  </a:rPr>
                  <a:t> is a constant to be found.</a:t>
                </a:r>
              </a:p>
              <a:p>
                <a:pPr marL="0" indent="0" algn="ctr">
                  <a:buNone/>
                </a:pPr>
                <a:endParaRPr lang="en-US" sz="1400" dirty="0">
                  <a:latin typeface="Comic Sans MS" pitchFamily="66"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6431" y="1600199"/>
                <a:ext cx="3373515" cy="4889377"/>
              </a:xfrm>
              <a:blipFill>
                <a:blip r:embed="rId2"/>
                <a:stretch>
                  <a:fillRect t="-623"/>
                </a:stretch>
              </a:blipFill>
            </p:spPr>
            <p:txBody>
              <a:bodyPr/>
              <a:lstStyle/>
              <a:p>
                <a:r>
                  <a:rPr lang="en-GB">
                    <a:noFill/>
                  </a:rPr>
                  <a:t> </a:t>
                </a:r>
              </a:p>
            </p:txBody>
          </p:sp>
        </mc:Fallback>
      </mc:AlternateContent>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1AB45E8F-F297-4274-B9D0-3D6FB001BDE2}"/>
                  </a:ext>
                </a:extLst>
              </p:cNvPr>
              <p:cNvSpPr txBox="1"/>
              <p:nvPr/>
            </p:nvSpPr>
            <p:spPr>
              <a:xfrm>
                <a:off x="4676312" y="1513556"/>
                <a:ext cx="1147439" cy="49705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𝑎</m:t>
                      </m:r>
                      <m:r>
                        <a:rPr lang="en-US" sz="1400" b="0" i="1" smtClean="0">
                          <a:latin typeface="Cambria Math" panose="02040503050406030204" pitchFamily="18" charset="0"/>
                        </a:rPr>
                        <m:t>=</m:t>
                      </m:r>
                      <m:r>
                        <a:rPr lang="en-US" sz="1400" b="0" i="1" smtClean="0">
                          <a:latin typeface="Cambria Math" panose="02040503050406030204" pitchFamily="18" charset="0"/>
                        </a:rPr>
                        <m:t>𝑡</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num>
                        <m:den>
                          <m:r>
                            <a:rPr lang="en-US" sz="1400" b="0" i="1" smtClean="0">
                              <a:latin typeface="Cambria Math" panose="02040503050406030204" pitchFamily="18" charset="0"/>
                            </a:rPr>
                            <m:t>𝑡</m:t>
                          </m:r>
                        </m:den>
                      </m:f>
                      <m:r>
                        <a:rPr lang="en-US" sz="1400" b="0" i="1" smtClean="0">
                          <a:latin typeface="Cambria Math" panose="02040503050406030204" pitchFamily="18" charset="0"/>
                        </a:rPr>
                        <m:t>𝑣</m:t>
                      </m:r>
                    </m:oMath>
                  </m:oMathPara>
                </a14:m>
                <a:endParaRPr lang="en-GB" sz="1400" dirty="0"/>
              </a:p>
            </p:txBody>
          </p:sp>
        </mc:Choice>
        <mc:Fallback xmlns="">
          <p:sp>
            <p:nvSpPr>
              <p:cNvPr id="6" name="テキスト ボックス 5">
                <a:extLst>
                  <a:ext uri="{FF2B5EF4-FFF2-40B4-BE49-F238E27FC236}">
                    <a16:creationId xmlns:a16="http://schemas.microsoft.com/office/drawing/2014/main" id="{1AB45E8F-F297-4274-B9D0-3D6FB001BDE2}"/>
                  </a:ext>
                </a:extLst>
              </p:cNvPr>
              <p:cNvSpPr txBox="1">
                <a:spLocks noRot="1" noChangeAspect="1" noMove="1" noResize="1" noEditPoints="1" noAdjustHandles="1" noChangeArrowheads="1" noChangeShapeType="1" noTextEdit="1"/>
              </p:cNvSpPr>
              <p:nvPr/>
            </p:nvSpPr>
            <p:spPr>
              <a:xfrm>
                <a:off x="4676312" y="1513556"/>
                <a:ext cx="1147439" cy="497059"/>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B28C927F-284C-4B8B-8948-343E0C750B88}"/>
                  </a:ext>
                </a:extLst>
              </p:cNvPr>
              <p:cNvSpPr txBox="1"/>
              <p:nvPr/>
            </p:nvSpPr>
            <p:spPr>
              <a:xfrm>
                <a:off x="4633403" y="2074329"/>
                <a:ext cx="1147439" cy="51565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𝑑𝑣</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m:t>
                      </m:r>
                      <m:r>
                        <a:rPr lang="en-US" sz="1400" b="0" i="1" smtClean="0">
                          <a:latin typeface="Cambria Math" panose="02040503050406030204" pitchFamily="18" charset="0"/>
                        </a:rPr>
                        <m:t>𝑡</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num>
                        <m:den>
                          <m:r>
                            <a:rPr lang="en-US" sz="1400" b="0" i="1" smtClean="0">
                              <a:latin typeface="Cambria Math" panose="02040503050406030204" pitchFamily="18" charset="0"/>
                            </a:rPr>
                            <m:t>𝑡</m:t>
                          </m:r>
                        </m:den>
                      </m:f>
                      <m:r>
                        <a:rPr lang="en-US" sz="1400" b="0" i="1" smtClean="0">
                          <a:latin typeface="Cambria Math" panose="02040503050406030204" pitchFamily="18" charset="0"/>
                        </a:rPr>
                        <m:t>𝑣</m:t>
                      </m:r>
                    </m:oMath>
                  </m:oMathPara>
                </a14:m>
                <a:endParaRPr lang="en-GB" sz="1400" dirty="0"/>
              </a:p>
            </p:txBody>
          </p:sp>
        </mc:Choice>
        <mc:Fallback xmlns="">
          <p:sp>
            <p:nvSpPr>
              <p:cNvPr id="7" name="テキスト ボックス 6">
                <a:extLst>
                  <a:ext uri="{FF2B5EF4-FFF2-40B4-BE49-F238E27FC236}">
                    <a16:creationId xmlns:a16="http://schemas.microsoft.com/office/drawing/2014/main" id="{B28C927F-284C-4B8B-8948-343E0C750B88}"/>
                  </a:ext>
                </a:extLst>
              </p:cNvPr>
              <p:cNvSpPr txBox="1">
                <a:spLocks noRot="1" noChangeAspect="1" noMove="1" noResize="1" noEditPoints="1" noAdjustHandles="1" noChangeArrowheads="1" noChangeShapeType="1" noTextEdit="1"/>
              </p:cNvSpPr>
              <p:nvPr/>
            </p:nvSpPr>
            <p:spPr>
              <a:xfrm>
                <a:off x="4633403" y="2074329"/>
                <a:ext cx="1147439" cy="515654"/>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E582C2CC-1A5A-4E76-814C-696EF4EBB115}"/>
                  </a:ext>
                </a:extLst>
              </p:cNvPr>
              <p:cNvSpPr txBox="1"/>
              <p:nvPr/>
            </p:nvSpPr>
            <p:spPr>
              <a:xfrm>
                <a:off x="4198397" y="2615867"/>
                <a:ext cx="1147439" cy="50135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𝑑𝑣</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3</m:t>
                          </m:r>
                        </m:num>
                        <m:den>
                          <m:r>
                            <a:rPr lang="en-US" sz="1400" i="1">
                              <a:latin typeface="Cambria Math" panose="02040503050406030204" pitchFamily="18" charset="0"/>
                            </a:rPr>
                            <m:t>𝑡</m:t>
                          </m:r>
                        </m:den>
                      </m:f>
                      <m:r>
                        <a:rPr lang="en-US" sz="1400" i="1">
                          <a:latin typeface="Cambria Math" panose="02040503050406030204" pitchFamily="18" charset="0"/>
                        </a:rPr>
                        <m:t>𝑣</m:t>
                      </m:r>
                      <m:r>
                        <a:rPr lang="en-US" sz="1400" i="1">
                          <a:latin typeface="Cambria Math" panose="02040503050406030204" pitchFamily="18" charset="0"/>
                        </a:rPr>
                        <m:t>=</m:t>
                      </m:r>
                      <m:r>
                        <a:rPr lang="en-US" sz="1400" i="1">
                          <a:latin typeface="Cambria Math" panose="02040503050406030204" pitchFamily="18" charset="0"/>
                        </a:rPr>
                        <m:t>𝑡</m:t>
                      </m:r>
                    </m:oMath>
                  </m:oMathPara>
                </a14:m>
                <a:endParaRPr lang="en-GB" sz="1400" dirty="0"/>
              </a:p>
            </p:txBody>
          </p:sp>
        </mc:Choice>
        <mc:Fallback xmlns="">
          <p:sp>
            <p:nvSpPr>
              <p:cNvPr id="8" name="テキスト ボックス 7">
                <a:extLst>
                  <a:ext uri="{FF2B5EF4-FFF2-40B4-BE49-F238E27FC236}">
                    <a16:creationId xmlns:a16="http://schemas.microsoft.com/office/drawing/2014/main" id="{E582C2CC-1A5A-4E76-814C-696EF4EBB115}"/>
                  </a:ext>
                </a:extLst>
              </p:cNvPr>
              <p:cNvSpPr txBox="1">
                <a:spLocks noRot="1" noChangeAspect="1" noMove="1" noResize="1" noEditPoints="1" noAdjustHandles="1" noChangeArrowheads="1" noChangeShapeType="1" noTextEdit="1"/>
              </p:cNvSpPr>
              <p:nvPr/>
            </p:nvSpPr>
            <p:spPr>
              <a:xfrm>
                <a:off x="4198397" y="2615867"/>
                <a:ext cx="1147439" cy="501356"/>
              </a:xfrm>
              <a:prstGeom prst="rect">
                <a:avLst/>
              </a:prstGeom>
              <a:blipFill>
                <a:blip r:embed="rId5"/>
                <a:stretch>
                  <a:fillRect b="-243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テキスト ボックス 8">
                <a:extLst>
                  <a:ext uri="{FF2B5EF4-FFF2-40B4-BE49-F238E27FC236}">
                    <a16:creationId xmlns:a16="http://schemas.microsoft.com/office/drawing/2014/main" id="{E46856C2-2845-42E6-A04F-51B6B75110FB}"/>
                  </a:ext>
                </a:extLst>
              </p:cNvPr>
              <p:cNvSpPr txBox="1"/>
              <p:nvPr/>
            </p:nvSpPr>
            <p:spPr>
              <a:xfrm>
                <a:off x="4048955" y="4597067"/>
                <a:ext cx="2467254" cy="34188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𝐼𝑛𝑡𝑒𝑔𝑟𝑎𝑡𝑖𝑛𝑔</m:t>
                      </m:r>
                      <m:r>
                        <a:rPr lang="en-US" sz="1400" b="0" i="1" smtClean="0">
                          <a:latin typeface="Cambria Math" panose="02040503050406030204" pitchFamily="18" charset="0"/>
                        </a:rPr>
                        <m:t> </m:t>
                      </m:r>
                      <m:r>
                        <a:rPr lang="en-US" sz="1400" b="0" i="1" smtClean="0">
                          <a:latin typeface="Cambria Math" panose="02040503050406030204" pitchFamily="18" charset="0"/>
                        </a:rPr>
                        <m:t>𝑓𝑎𝑐𝑡𝑜𝑟</m:t>
                      </m:r>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𝑒</m:t>
                          </m:r>
                        </m:e>
                        <m:sup>
                          <m:nary>
                            <m:naryPr>
                              <m:limLoc m:val="undOvr"/>
                              <m:subHide m:val="on"/>
                              <m:supHide m:val="on"/>
                              <m:ctrlPr>
                                <a:rPr lang="en-US" sz="1400" b="0" i="1" smtClean="0">
                                  <a:latin typeface="Cambria Math" panose="02040503050406030204" pitchFamily="18" charset="0"/>
                                </a:rPr>
                              </m:ctrlPr>
                            </m:naryPr>
                            <m:sub/>
                            <m:sup/>
                            <m:e>
                              <m:r>
                                <a:rPr lang="en-US" sz="1400" b="0" i="1" smtClean="0">
                                  <a:latin typeface="Cambria Math" panose="02040503050406030204" pitchFamily="18" charset="0"/>
                                </a:rPr>
                                <m:t>𝑃</m:t>
                              </m:r>
                            </m:e>
                          </m:nary>
                          <m:r>
                            <a:rPr lang="en-US" sz="1400" b="0" i="1" smtClean="0">
                              <a:latin typeface="Cambria Math" panose="02040503050406030204" pitchFamily="18" charset="0"/>
                            </a:rPr>
                            <m:t> </m:t>
                          </m:r>
                          <m:r>
                            <a:rPr lang="en-US" sz="1400" b="0" i="1" smtClean="0">
                              <a:latin typeface="Cambria Math" panose="02040503050406030204" pitchFamily="18" charset="0"/>
                            </a:rPr>
                            <m:t>𝑑𝑡</m:t>
                          </m:r>
                        </m:sup>
                      </m:sSup>
                    </m:oMath>
                  </m:oMathPara>
                </a14:m>
                <a:endParaRPr lang="en-GB" sz="1400" dirty="0"/>
              </a:p>
            </p:txBody>
          </p:sp>
        </mc:Choice>
        <mc:Fallback xmlns="">
          <p:sp>
            <p:nvSpPr>
              <p:cNvPr id="9" name="テキスト ボックス 8">
                <a:extLst>
                  <a:ext uri="{FF2B5EF4-FFF2-40B4-BE49-F238E27FC236}">
                    <a16:creationId xmlns:a16="http://schemas.microsoft.com/office/drawing/2014/main" id="{E46856C2-2845-42E6-A04F-51B6B75110FB}"/>
                  </a:ext>
                </a:extLst>
              </p:cNvPr>
              <p:cNvSpPr txBox="1">
                <a:spLocks noRot="1" noChangeAspect="1" noMove="1" noResize="1" noEditPoints="1" noAdjustHandles="1" noChangeArrowheads="1" noChangeShapeType="1" noTextEdit="1"/>
              </p:cNvSpPr>
              <p:nvPr/>
            </p:nvSpPr>
            <p:spPr>
              <a:xfrm>
                <a:off x="4048955" y="4597067"/>
                <a:ext cx="2467254" cy="341888"/>
              </a:xfrm>
              <a:prstGeom prst="rect">
                <a:avLst/>
              </a:prstGeom>
              <a:blipFill>
                <a:blip r:embed="rId6"/>
                <a:stretch>
                  <a:fillRect t="-78571" r="-1975" b="-98214"/>
                </a:stretch>
              </a:blipFill>
            </p:spPr>
            <p:txBody>
              <a:bodyPr/>
              <a:lstStyle/>
              <a:p>
                <a:r>
                  <a:rPr lang="en-GB">
                    <a:noFill/>
                  </a:rPr>
                  <a:t> </a:t>
                </a:r>
              </a:p>
            </p:txBody>
          </p:sp>
        </mc:Fallback>
      </mc:AlternateContent>
      <p:cxnSp>
        <p:nvCxnSpPr>
          <p:cNvPr id="5" name="直線コネクタ 4">
            <a:extLst>
              <a:ext uri="{FF2B5EF4-FFF2-40B4-BE49-F238E27FC236}">
                <a16:creationId xmlns:a16="http://schemas.microsoft.com/office/drawing/2014/main" id="{7C9043D8-CBA9-4FA6-96AA-056CA3411E4D}"/>
              </a:ext>
            </a:extLst>
          </p:cNvPr>
          <p:cNvCxnSpPr/>
          <p:nvPr/>
        </p:nvCxnSpPr>
        <p:spPr>
          <a:xfrm>
            <a:off x="4181382" y="4474346"/>
            <a:ext cx="458087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 name="テキスト ボックス 11">
                <a:extLst>
                  <a:ext uri="{FF2B5EF4-FFF2-40B4-BE49-F238E27FC236}">
                    <a16:creationId xmlns:a16="http://schemas.microsoft.com/office/drawing/2014/main" id="{2155F907-6A8F-40A5-AF19-202492FA1908}"/>
                  </a:ext>
                </a:extLst>
              </p:cNvPr>
              <p:cNvSpPr txBox="1"/>
              <p:nvPr/>
            </p:nvSpPr>
            <p:spPr>
              <a:xfrm>
                <a:off x="5657292" y="4971408"/>
                <a:ext cx="921060" cy="40588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𝑒</m:t>
                          </m:r>
                        </m:e>
                        <m:sup>
                          <m:nary>
                            <m:naryPr>
                              <m:limLoc m:val="undOvr"/>
                              <m:subHide m:val="on"/>
                              <m:supHide m:val="on"/>
                              <m:ctrlPr>
                                <a:rPr lang="en-US" sz="1400" b="0" i="1" smtClean="0">
                                  <a:latin typeface="Cambria Math" panose="02040503050406030204" pitchFamily="18" charset="0"/>
                                </a:rPr>
                              </m:ctrlPr>
                            </m:naryPr>
                            <m:sub/>
                            <m:sup/>
                            <m:e>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num>
                                <m:den>
                                  <m:r>
                                    <a:rPr lang="en-US" sz="1400" b="0" i="1" smtClean="0">
                                      <a:latin typeface="Cambria Math" panose="02040503050406030204" pitchFamily="18" charset="0"/>
                                    </a:rPr>
                                    <m:t>𝑡</m:t>
                                  </m:r>
                                </m:den>
                              </m:f>
                            </m:e>
                          </m:nary>
                          <m:r>
                            <a:rPr lang="en-US" sz="1400" b="0" i="1" smtClean="0">
                              <a:latin typeface="Cambria Math" panose="02040503050406030204" pitchFamily="18" charset="0"/>
                            </a:rPr>
                            <m:t> </m:t>
                          </m:r>
                          <m:r>
                            <a:rPr lang="en-US" sz="1400" b="0" i="1" smtClean="0">
                              <a:latin typeface="Cambria Math" panose="02040503050406030204" pitchFamily="18" charset="0"/>
                            </a:rPr>
                            <m:t>𝑑𝑡</m:t>
                          </m:r>
                        </m:sup>
                      </m:sSup>
                    </m:oMath>
                  </m:oMathPara>
                </a14:m>
                <a:endParaRPr lang="en-GB" sz="1400" dirty="0"/>
              </a:p>
            </p:txBody>
          </p:sp>
        </mc:Choice>
        <mc:Fallback xmlns="">
          <p:sp>
            <p:nvSpPr>
              <p:cNvPr id="12" name="テキスト ボックス 11">
                <a:extLst>
                  <a:ext uri="{FF2B5EF4-FFF2-40B4-BE49-F238E27FC236}">
                    <a16:creationId xmlns:a16="http://schemas.microsoft.com/office/drawing/2014/main" id="{2155F907-6A8F-40A5-AF19-202492FA1908}"/>
                  </a:ext>
                </a:extLst>
              </p:cNvPr>
              <p:cNvSpPr txBox="1">
                <a:spLocks noRot="1" noChangeAspect="1" noMove="1" noResize="1" noEditPoints="1" noAdjustHandles="1" noChangeArrowheads="1" noChangeShapeType="1" noTextEdit="1"/>
              </p:cNvSpPr>
              <p:nvPr/>
            </p:nvSpPr>
            <p:spPr>
              <a:xfrm>
                <a:off x="5657292" y="4971408"/>
                <a:ext cx="921060" cy="405880"/>
              </a:xfrm>
              <a:prstGeom prst="rect">
                <a:avLst/>
              </a:prstGeom>
              <a:blipFill>
                <a:blip r:embed="rId7"/>
                <a:stretch>
                  <a:fillRect t="-54545" b="-8030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テキスト ボックス 12">
                <a:extLst>
                  <a:ext uri="{FF2B5EF4-FFF2-40B4-BE49-F238E27FC236}">
                    <a16:creationId xmlns:a16="http://schemas.microsoft.com/office/drawing/2014/main" id="{0B1B1CA9-695C-4A38-AC8F-783C55763432}"/>
                  </a:ext>
                </a:extLst>
              </p:cNvPr>
              <p:cNvSpPr txBox="1"/>
              <p:nvPr/>
            </p:nvSpPr>
            <p:spPr>
              <a:xfrm>
                <a:off x="5614384" y="5505547"/>
                <a:ext cx="921060" cy="31156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𝑒</m:t>
                          </m:r>
                        </m:e>
                        <m:sup>
                          <m:r>
                            <a:rPr lang="en-US" sz="1400" b="0" i="1" smtClean="0">
                              <a:latin typeface="Cambria Math" panose="02040503050406030204" pitchFamily="18" charset="0"/>
                            </a:rPr>
                            <m:t>−3</m:t>
                          </m:r>
                          <m:r>
                            <a:rPr lang="en-US" sz="1400" b="0" i="1" smtClean="0">
                              <a:latin typeface="Cambria Math" panose="02040503050406030204" pitchFamily="18" charset="0"/>
                            </a:rPr>
                            <m:t>𝑙𝑛𝑡</m:t>
                          </m:r>
                        </m:sup>
                      </m:sSup>
                    </m:oMath>
                  </m:oMathPara>
                </a14:m>
                <a:endParaRPr lang="en-GB" sz="1400" dirty="0"/>
              </a:p>
            </p:txBody>
          </p:sp>
        </mc:Choice>
        <mc:Fallback xmlns="">
          <p:sp>
            <p:nvSpPr>
              <p:cNvPr id="13" name="テキスト ボックス 12">
                <a:extLst>
                  <a:ext uri="{FF2B5EF4-FFF2-40B4-BE49-F238E27FC236}">
                    <a16:creationId xmlns:a16="http://schemas.microsoft.com/office/drawing/2014/main" id="{0B1B1CA9-695C-4A38-AC8F-783C55763432}"/>
                  </a:ext>
                </a:extLst>
              </p:cNvPr>
              <p:cNvSpPr txBox="1">
                <a:spLocks noRot="1" noChangeAspect="1" noMove="1" noResize="1" noEditPoints="1" noAdjustHandles="1" noChangeArrowheads="1" noChangeShapeType="1" noTextEdit="1"/>
              </p:cNvSpPr>
              <p:nvPr/>
            </p:nvSpPr>
            <p:spPr>
              <a:xfrm>
                <a:off x="5614384" y="5505547"/>
                <a:ext cx="921060" cy="311560"/>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テキスト ボックス 13">
                <a:extLst>
                  <a:ext uri="{FF2B5EF4-FFF2-40B4-BE49-F238E27FC236}">
                    <a16:creationId xmlns:a16="http://schemas.microsoft.com/office/drawing/2014/main" id="{2CC0E89A-A719-46E2-9CBF-5C1C534671CE}"/>
                  </a:ext>
                </a:extLst>
              </p:cNvPr>
              <p:cNvSpPr txBox="1"/>
              <p:nvPr/>
            </p:nvSpPr>
            <p:spPr>
              <a:xfrm>
                <a:off x="5605507" y="5931677"/>
                <a:ext cx="921060" cy="33727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𝑒</m:t>
                          </m:r>
                        </m:e>
                        <m:sup>
                          <m:r>
                            <a:rPr lang="en-US" sz="1400" b="0" i="1" smtClean="0">
                              <a:latin typeface="Cambria Math" panose="02040503050406030204" pitchFamily="18" charset="0"/>
                            </a:rPr>
                            <m:t>𝑙𝑛</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−3</m:t>
                              </m:r>
                            </m:sup>
                          </m:sSup>
                        </m:sup>
                      </m:sSup>
                    </m:oMath>
                  </m:oMathPara>
                </a14:m>
                <a:endParaRPr lang="en-GB" sz="1400" dirty="0"/>
              </a:p>
            </p:txBody>
          </p:sp>
        </mc:Choice>
        <mc:Fallback xmlns="">
          <p:sp>
            <p:nvSpPr>
              <p:cNvPr id="14" name="テキスト ボックス 13">
                <a:extLst>
                  <a:ext uri="{FF2B5EF4-FFF2-40B4-BE49-F238E27FC236}">
                    <a16:creationId xmlns:a16="http://schemas.microsoft.com/office/drawing/2014/main" id="{2CC0E89A-A719-46E2-9CBF-5C1C534671CE}"/>
                  </a:ext>
                </a:extLst>
              </p:cNvPr>
              <p:cNvSpPr txBox="1">
                <a:spLocks noRot="1" noChangeAspect="1" noMove="1" noResize="1" noEditPoints="1" noAdjustHandles="1" noChangeArrowheads="1" noChangeShapeType="1" noTextEdit="1"/>
              </p:cNvSpPr>
              <p:nvPr/>
            </p:nvSpPr>
            <p:spPr>
              <a:xfrm>
                <a:off x="5605507" y="5931677"/>
                <a:ext cx="921060" cy="337272"/>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テキスト ボックス 14">
                <a:extLst>
                  <a:ext uri="{FF2B5EF4-FFF2-40B4-BE49-F238E27FC236}">
                    <a16:creationId xmlns:a16="http://schemas.microsoft.com/office/drawing/2014/main" id="{917FF9EF-96EA-4F35-8866-7CA9DA77C596}"/>
                  </a:ext>
                </a:extLst>
              </p:cNvPr>
              <p:cNvSpPr txBox="1"/>
              <p:nvPr/>
            </p:nvSpPr>
            <p:spPr>
              <a:xfrm>
                <a:off x="5667649" y="6402195"/>
                <a:ext cx="608862" cy="30777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−3</m:t>
                          </m:r>
                        </m:sup>
                      </m:sSup>
                    </m:oMath>
                  </m:oMathPara>
                </a14:m>
                <a:endParaRPr lang="en-GB" sz="1400" dirty="0"/>
              </a:p>
            </p:txBody>
          </p:sp>
        </mc:Choice>
        <mc:Fallback xmlns="">
          <p:sp>
            <p:nvSpPr>
              <p:cNvPr id="15" name="テキスト ボックス 14">
                <a:extLst>
                  <a:ext uri="{FF2B5EF4-FFF2-40B4-BE49-F238E27FC236}">
                    <a16:creationId xmlns:a16="http://schemas.microsoft.com/office/drawing/2014/main" id="{917FF9EF-96EA-4F35-8866-7CA9DA77C596}"/>
                  </a:ext>
                </a:extLst>
              </p:cNvPr>
              <p:cNvSpPr txBox="1">
                <a:spLocks noRot="1" noChangeAspect="1" noMove="1" noResize="1" noEditPoints="1" noAdjustHandles="1" noChangeArrowheads="1" noChangeShapeType="1" noTextEdit="1"/>
              </p:cNvSpPr>
              <p:nvPr/>
            </p:nvSpPr>
            <p:spPr>
              <a:xfrm>
                <a:off x="5667649" y="6402195"/>
                <a:ext cx="608862" cy="307777"/>
              </a:xfrm>
              <a:prstGeom prst="rect">
                <a:avLst/>
              </a:prstGeom>
              <a:blipFill>
                <a:blip r:embed="rId10"/>
                <a:stretch>
                  <a:fillRect/>
                </a:stretch>
              </a:blipFill>
            </p:spPr>
            <p:txBody>
              <a:bodyPr/>
              <a:lstStyle/>
              <a:p>
                <a:r>
                  <a:rPr lang="en-GB">
                    <a:noFill/>
                  </a:rPr>
                  <a:t> </a:t>
                </a:r>
              </a:p>
            </p:txBody>
          </p:sp>
        </mc:Fallback>
      </mc:AlternateContent>
      <p:sp>
        <p:nvSpPr>
          <p:cNvPr id="16" name="円弧 15">
            <a:extLst>
              <a:ext uri="{FF2B5EF4-FFF2-40B4-BE49-F238E27FC236}">
                <a16:creationId xmlns:a16="http://schemas.microsoft.com/office/drawing/2014/main" id="{3435DD3A-F2F7-4439-83A8-B71BEC0DB9D2}"/>
              </a:ext>
            </a:extLst>
          </p:cNvPr>
          <p:cNvSpPr/>
          <p:nvPr/>
        </p:nvSpPr>
        <p:spPr>
          <a:xfrm>
            <a:off x="5620518" y="1837678"/>
            <a:ext cx="318644" cy="474984"/>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 name="テキスト ボックス 18">
            <a:extLst>
              <a:ext uri="{FF2B5EF4-FFF2-40B4-BE49-F238E27FC236}">
                <a16:creationId xmlns:a16="http://schemas.microsoft.com/office/drawing/2014/main" id="{CEEE2692-A153-4655-BC6B-4B5E463FC5DC}"/>
              </a:ext>
            </a:extLst>
          </p:cNvPr>
          <p:cNvSpPr txBox="1"/>
          <p:nvPr/>
        </p:nvSpPr>
        <p:spPr>
          <a:xfrm>
            <a:off x="6019061" y="1772543"/>
            <a:ext cx="2139518"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Rewrite acceleration as a differential</a:t>
            </a:r>
            <a:endParaRPr lang="en-GB" sz="1400" dirty="0">
              <a:solidFill>
                <a:srgbClr val="FF0000"/>
              </a:solidFill>
              <a:latin typeface="Comic Sans MS" panose="030F0702030302020204" pitchFamily="66" charset="0"/>
            </a:endParaRPr>
          </a:p>
        </p:txBody>
      </p:sp>
      <p:sp>
        <p:nvSpPr>
          <p:cNvPr id="20" name="円弧 19">
            <a:extLst>
              <a:ext uri="{FF2B5EF4-FFF2-40B4-BE49-F238E27FC236}">
                <a16:creationId xmlns:a16="http://schemas.microsoft.com/office/drawing/2014/main" id="{170A2F94-6FEF-4186-9C66-FF7B0449E4D8}"/>
              </a:ext>
            </a:extLst>
          </p:cNvPr>
          <p:cNvSpPr/>
          <p:nvPr/>
        </p:nvSpPr>
        <p:spPr>
          <a:xfrm>
            <a:off x="5549496" y="2423605"/>
            <a:ext cx="318644" cy="474984"/>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1" name="テキスト ボックス 20">
                <a:extLst>
                  <a:ext uri="{FF2B5EF4-FFF2-40B4-BE49-F238E27FC236}">
                    <a16:creationId xmlns:a16="http://schemas.microsoft.com/office/drawing/2014/main" id="{2A2E1EDD-EF6E-4AEA-85DD-9F4F73866023}"/>
                  </a:ext>
                </a:extLst>
              </p:cNvPr>
              <p:cNvSpPr txBox="1"/>
              <p:nvPr/>
            </p:nvSpPr>
            <p:spPr>
              <a:xfrm>
                <a:off x="5814873" y="2456123"/>
                <a:ext cx="2698811" cy="398122"/>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Subtract </a:t>
                </a:r>
                <a14:m>
                  <m:oMath xmlns:m="http://schemas.openxmlformats.org/officeDocument/2006/math">
                    <m:f>
                      <m:fPr>
                        <m:ctrlPr>
                          <a:rPr lang="en-US" sz="1400" i="1" smtClean="0">
                            <a:solidFill>
                              <a:srgbClr val="FF0000"/>
                            </a:solidFill>
                            <a:latin typeface="Cambria Math" panose="02040503050406030204" pitchFamily="18" charset="0"/>
                          </a:rPr>
                        </m:ctrlPr>
                      </m:fPr>
                      <m:num>
                        <m:r>
                          <a:rPr lang="en-US" sz="1400" b="0" i="1" smtClean="0">
                            <a:solidFill>
                              <a:srgbClr val="FF0000"/>
                            </a:solidFill>
                            <a:latin typeface="Cambria Math" panose="02040503050406030204" pitchFamily="18" charset="0"/>
                          </a:rPr>
                          <m:t>3</m:t>
                        </m:r>
                      </m:num>
                      <m:den>
                        <m:r>
                          <a:rPr lang="en-US" sz="1400" b="0" i="1" smtClean="0">
                            <a:solidFill>
                              <a:srgbClr val="FF0000"/>
                            </a:solidFill>
                            <a:latin typeface="Cambria Math" panose="02040503050406030204" pitchFamily="18" charset="0"/>
                          </a:rPr>
                          <m:t>𝑡</m:t>
                        </m:r>
                      </m:den>
                    </m:f>
                    <m:r>
                      <a:rPr lang="en-US" sz="1400" b="0" i="1" smtClean="0">
                        <a:solidFill>
                          <a:srgbClr val="FF0000"/>
                        </a:solidFill>
                        <a:latin typeface="Cambria Math" panose="02040503050406030204" pitchFamily="18" charset="0"/>
                      </a:rPr>
                      <m:t>𝑣</m:t>
                    </m:r>
                  </m:oMath>
                </a14:m>
                <a:r>
                  <a:rPr lang="en-GB" sz="1400" dirty="0">
                    <a:solidFill>
                      <a:srgbClr val="FF0000"/>
                    </a:solidFill>
                    <a:latin typeface="Comic Sans MS" panose="030F0702030302020204" pitchFamily="66" charset="0"/>
                  </a:rPr>
                  <a:t> from both sides</a:t>
                </a:r>
              </a:p>
            </p:txBody>
          </p:sp>
        </mc:Choice>
        <mc:Fallback xmlns="">
          <p:sp>
            <p:nvSpPr>
              <p:cNvPr id="21" name="テキスト ボックス 20">
                <a:extLst>
                  <a:ext uri="{FF2B5EF4-FFF2-40B4-BE49-F238E27FC236}">
                    <a16:creationId xmlns:a16="http://schemas.microsoft.com/office/drawing/2014/main" id="{2A2E1EDD-EF6E-4AEA-85DD-9F4F73866023}"/>
                  </a:ext>
                </a:extLst>
              </p:cNvPr>
              <p:cNvSpPr txBox="1">
                <a:spLocks noRot="1" noChangeAspect="1" noMove="1" noResize="1" noEditPoints="1" noAdjustHandles="1" noChangeArrowheads="1" noChangeShapeType="1" noTextEdit="1"/>
              </p:cNvSpPr>
              <p:nvPr/>
            </p:nvSpPr>
            <p:spPr>
              <a:xfrm>
                <a:off x="5814873" y="2456123"/>
                <a:ext cx="2698811" cy="398122"/>
              </a:xfrm>
              <a:prstGeom prst="rect">
                <a:avLst/>
              </a:prstGeom>
              <a:blipFill>
                <a:blip r:embed="rId11"/>
                <a:stretch>
                  <a:fillRect b="-3077"/>
                </a:stretch>
              </a:blipFill>
            </p:spPr>
            <p:txBody>
              <a:bodyPr/>
              <a:lstStyle/>
              <a:p>
                <a:r>
                  <a:rPr lang="en-GB">
                    <a:noFill/>
                  </a:rPr>
                  <a:t> </a:t>
                </a:r>
              </a:p>
            </p:txBody>
          </p:sp>
        </mc:Fallback>
      </mc:AlternateContent>
      <p:sp>
        <p:nvSpPr>
          <p:cNvPr id="23" name="円弧 22">
            <a:extLst>
              <a:ext uri="{FF2B5EF4-FFF2-40B4-BE49-F238E27FC236}">
                <a16:creationId xmlns:a16="http://schemas.microsoft.com/office/drawing/2014/main" id="{67ADFF37-C0D3-4559-BAB1-581D2B53A05A}"/>
              </a:ext>
            </a:extLst>
          </p:cNvPr>
          <p:cNvSpPr/>
          <p:nvPr/>
        </p:nvSpPr>
        <p:spPr>
          <a:xfrm>
            <a:off x="6429864" y="4767309"/>
            <a:ext cx="290532" cy="378810"/>
          </a:xfrm>
          <a:prstGeom prst="arc">
            <a:avLst>
              <a:gd name="adj1" fmla="val 16200000"/>
              <a:gd name="adj2" fmla="val 5424210"/>
            </a:avLst>
          </a:prstGeom>
          <a:ln w="25400">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4" name="円弧 23">
            <a:extLst>
              <a:ext uri="{FF2B5EF4-FFF2-40B4-BE49-F238E27FC236}">
                <a16:creationId xmlns:a16="http://schemas.microsoft.com/office/drawing/2014/main" id="{82C9E121-CD62-4F34-B638-1D456BA14C45}"/>
              </a:ext>
            </a:extLst>
          </p:cNvPr>
          <p:cNvSpPr/>
          <p:nvPr/>
        </p:nvSpPr>
        <p:spPr>
          <a:xfrm>
            <a:off x="6412108" y="5193437"/>
            <a:ext cx="290532" cy="378810"/>
          </a:xfrm>
          <a:prstGeom prst="arc">
            <a:avLst>
              <a:gd name="adj1" fmla="val 16200000"/>
              <a:gd name="adj2" fmla="val 5424210"/>
            </a:avLst>
          </a:prstGeom>
          <a:ln w="25400">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5" name="円弧 24">
            <a:extLst>
              <a:ext uri="{FF2B5EF4-FFF2-40B4-BE49-F238E27FC236}">
                <a16:creationId xmlns:a16="http://schemas.microsoft.com/office/drawing/2014/main" id="{8441AE63-7558-4FCF-957D-936AB81CDAB4}"/>
              </a:ext>
            </a:extLst>
          </p:cNvPr>
          <p:cNvSpPr/>
          <p:nvPr/>
        </p:nvSpPr>
        <p:spPr>
          <a:xfrm>
            <a:off x="6341087" y="5646198"/>
            <a:ext cx="290532" cy="378810"/>
          </a:xfrm>
          <a:prstGeom prst="arc">
            <a:avLst>
              <a:gd name="adj1" fmla="val 16200000"/>
              <a:gd name="adj2" fmla="val 5424210"/>
            </a:avLst>
          </a:prstGeom>
          <a:ln w="25400">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6" name="円弧 25">
            <a:extLst>
              <a:ext uri="{FF2B5EF4-FFF2-40B4-BE49-F238E27FC236}">
                <a16:creationId xmlns:a16="http://schemas.microsoft.com/office/drawing/2014/main" id="{E11BD7DA-4825-41BE-A202-F74F14806B65}"/>
              </a:ext>
            </a:extLst>
          </p:cNvPr>
          <p:cNvSpPr/>
          <p:nvPr/>
        </p:nvSpPr>
        <p:spPr>
          <a:xfrm>
            <a:off x="6287821" y="6081204"/>
            <a:ext cx="290532" cy="378810"/>
          </a:xfrm>
          <a:prstGeom prst="arc">
            <a:avLst>
              <a:gd name="adj1" fmla="val 16200000"/>
              <a:gd name="adj2" fmla="val 5424210"/>
            </a:avLst>
          </a:prstGeom>
          <a:ln w="25400">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7" name="テキスト ボックス 26">
                <a:extLst>
                  <a:ext uri="{FF2B5EF4-FFF2-40B4-BE49-F238E27FC236}">
                    <a16:creationId xmlns:a16="http://schemas.microsoft.com/office/drawing/2014/main" id="{A6505D4A-2D73-46A4-8CB0-8C080EE04C5B}"/>
                  </a:ext>
                </a:extLst>
              </p:cNvPr>
              <p:cNvSpPr txBox="1"/>
              <p:nvPr/>
            </p:nvSpPr>
            <p:spPr>
              <a:xfrm>
                <a:off x="6686366" y="4712531"/>
                <a:ext cx="2253448" cy="430887"/>
              </a:xfrm>
              <a:prstGeom prst="rect">
                <a:avLst/>
              </a:prstGeom>
              <a:noFill/>
            </p:spPr>
            <p:txBody>
              <a:bodyPr wrap="square" rtlCol="0">
                <a:spAutoFit/>
              </a:bodyPr>
              <a:lstStyle/>
              <a:p>
                <a:pPr algn="ctr"/>
                <a:r>
                  <a:rPr lang="en-US" sz="1100" dirty="0">
                    <a:solidFill>
                      <a:srgbClr val="0000FF"/>
                    </a:solidFill>
                    <a:latin typeface="Comic Sans MS" panose="030F0702030302020204" pitchFamily="66" charset="0"/>
                  </a:rPr>
                  <a:t>Replace </a:t>
                </a:r>
                <a14:m>
                  <m:oMath xmlns:m="http://schemas.openxmlformats.org/officeDocument/2006/math">
                    <m:r>
                      <a:rPr lang="en-US" sz="1100" i="1" dirty="0" smtClean="0">
                        <a:solidFill>
                          <a:srgbClr val="0000FF"/>
                        </a:solidFill>
                        <a:latin typeface="Cambria Math" panose="02040503050406030204" pitchFamily="18" charset="0"/>
                      </a:rPr>
                      <m:t>𝑃</m:t>
                    </m:r>
                  </m:oMath>
                </a14:m>
                <a:r>
                  <a:rPr lang="en-US" sz="1100" dirty="0">
                    <a:solidFill>
                      <a:srgbClr val="0000FF"/>
                    </a:solidFill>
                    <a:latin typeface="Comic Sans MS" panose="030F0702030302020204" pitchFamily="66" charset="0"/>
                  </a:rPr>
                  <a:t> (the coefficient of </a:t>
                </a:r>
                <a14:m>
                  <m:oMath xmlns:m="http://schemas.openxmlformats.org/officeDocument/2006/math">
                    <m:r>
                      <a:rPr lang="en-US" sz="1050" i="1" dirty="0" smtClean="0">
                        <a:solidFill>
                          <a:srgbClr val="0000FF"/>
                        </a:solidFill>
                        <a:latin typeface="Cambria Math" panose="02040503050406030204" pitchFamily="18" charset="0"/>
                      </a:rPr>
                      <m:t>𝑣</m:t>
                    </m:r>
                  </m:oMath>
                </a14:m>
                <a:r>
                  <a:rPr lang="en-US" sz="1100" dirty="0">
                    <a:solidFill>
                      <a:srgbClr val="0000FF"/>
                    </a:solidFill>
                    <a:latin typeface="Comic Sans MS" panose="030F0702030302020204" pitchFamily="66" charset="0"/>
                  </a:rPr>
                  <a:t> in this case)</a:t>
                </a:r>
                <a:endParaRPr lang="en-GB" sz="1100" dirty="0">
                  <a:solidFill>
                    <a:srgbClr val="0000FF"/>
                  </a:solidFill>
                  <a:latin typeface="Comic Sans MS" panose="030F0702030302020204" pitchFamily="66" charset="0"/>
                </a:endParaRPr>
              </a:p>
            </p:txBody>
          </p:sp>
        </mc:Choice>
        <mc:Fallback xmlns="">
          <p:sp>
            <p:nvSpPr>
              <p:cNvPr id="27" name="テキスト ボックス 26">
                <a:extLst>
                  <a:ext uri="{FF2B5EF4-FFF2-40B4-BE49-F238E27FC236}">
                    <a16:creationId xmlns:a16="http://schemas.microsoft.com/office/drawing/2014/main" id="{A6505D4A-2D73-46A4-8CB0-8C080EE04C5B}"/>
                  </a:ext>
                </a:extLst>
              </p:cNvPr>
              <p:cNvSpPr txBox="1">
                <a:spLocks noRot="1" noChangeAspect="1" noMove="1" noResize="1" noEditPoints="1" noAdjustHandles="1" noChangeArrowheads="1" noChangeShapeType="1" noTextEdit="1"/>
              </p:cNvSpPr>
              <p:nvPr/>
            </p:nvSpPr>
            <p:spPr>
              <a:xfrm>
                <a:off x="6686366" y="4712531"/>
                <a:ext cx="2253448" cy="430887"/>
              </a:xfrm>
              <a:prstGeom prst="rect">
                <a:avLst/>
              </a:prstGeom>
              <a:blipFill>
                <a:blip r:embed="rId12"/>
                <a:stretch>
                  <a:fillRect b="-8451"/>
                </a:stretch>
              </a:blipFill>
            </p:spPr>
            <p:txBody>
              <a:bodyPr/>
              <a:lstStyle/>
              <a:p>
                <a:r>
                  <a:rPr lang="en-GB">
                    <a:noFill/>
                  </a:rPr>
                  <a:t> </a:t>
                </a:r>
              </a:p>
            </p:txBody>
          </p:sp>
        </mc:Fallback>
      </mc:AlternateContent>
      <p:sp>
        <p:nvSpPr>
          <p:cNvPr id="28" name="テキスト ボックス 27">
            <a:extLst>
              <a:ext uri="{FF2B5EF4-FFF2-40B4-BE49-F238E27FC236}">
                <a16:creationId xmlns:a16="http://schemas.microsoft.com/office/drawing/2014/main" id="{871B4519-CB86-4EC5-A26B-2332974BF230}"/>
              </a:ext>
            </a:extLst>
          </p:cNvPr>
          <p:cNvSpPr txBox="1"/>
          <p:nvPr/>
        </p:nvSpPr>
        <p:spPr>
          <a:xfrm>
            <a:off x="6633100" y="5262946"/>
            <a:ext cx="957307" cy="261610"/>
          </a:xfrm>
          <a:prstGeom prst="rect">
            <a:avLst/>
          </a:prstGeom>
          <a:noFill/>
        </p:spPr>
        <p:txBody>
          <a:bodyPr wrap="square" rtlCol="0">
            <a:spAutoFit/>
          </a:bodyPr>
          <a:lstStyle/>
          <a:p>
            <a:pPr algn="ctr"/>
            <a:r>
              <a:rPr lang="en-US" sz="1100" dirty="0">
                <a:solidFill>
                  <a:srgbClr val="0000FF"/>
                </a:solidFill>
                <a:latin typeface="Comic Sans MS" panose="030F0702030302020204" pitchFamily="66" charset="0"/>
              </a:rPr>
              <a:t>Integrate</a:t>
            </a:r>
            <a:endParaRPr lang="en-GB" sz="1100" dirty="0">
              <a:solidFill>
                <a:srgbClr val="0000FF"/>
              </a:solidFill>
              <a:latin typeface="Comic Sans MS" panose="030F0702030302020204" pitchFamily="66" charset="0"/>
            </a:endParaRPr>
          </a:p>
        </p:txBody>
      </p:sp>
      <p:sp>
        <p:nvSpPr>
          <p:cNvPr id="29" name="テキスト ボックス 28">
            <a:extLst>
              <a:ext uri="{FF2B5EF4-FFF2-40B4-BE49-F238E27FC236}">
                <a16:creationId xmlns:a16="http://schemas.microsoft.com/office/drawing/2014/main" id="{988E6F56-CFE5-4D79-8E80-944931E5AE57}"/>
              </a:ext>
            </a:extLst>
          </p:cNvPr>
          <p:cNvSpPr txBox="1"/>
          <p:nvPr/>
        </p:nvSpPr>
        <p:spPr>
          <a:xfrm>
            <a:off x="6597590" y="5689074"/>
            <a:ext cx="1392313" cy="261610"/>
          </a:xfrm>
          <a:prstGeom prst="rect">
            <a:avLst/>
          </a:prstGeom>
          <a:noFill/>
        </p:spPr>
        <p:txBody>
          <a:bodyPr wrap="square" rtlCol="0">
            <a:spAutoFit/>
          </a:bodyPr>
          <a:lstStyle/>
          <a:p>
            <a:pPr algn="ctr"/>
            <a:r>
              <a:rPr lang="en-US" sz="1100" dirty="0">
                <a:solidFill>
                  <a:srgbClr val="0000FF"/>
                </a:solidFill>
                <a:latin typeface="Comic Sans MS" panose="030F0702030302020204" pitchFamily="66" charset="0"/>
              </a:rPr>
              <a:t>Use the power law</a:t>
            </a:r>
            <a:endParaRPr lang="en-GB" sz="1100" dirty="0">
              <a:solidFill>
                <a:srgbClr val="0000FF"/>
              </a:solidFill>
              <a:latin typeface="Comic Sans MS" panose="030F0702030302020204" pitchFamily="66" charset="0"/>
            </a:endParaRPr>
          </a:p>
        </p:txBody>
      </p:sp>
      <p:sp>
        <p:nvSpPr>
          <p:cNvPr id="30" name="テキスト ボックス 29">
            <a:extLst>
              <a:ext uri="{FF2B5EF4-FFF2-40B4-BE49-F238E27FC236}">
                <a16:creationId xmlns:a16="http://schemas.microsoft.com/office/drawing/2014/main" id="{4D5D97D6-DF83-402F-8E19-7B6BB59C1F90}"/>
              </a:ext>
            </a:extLst>
          </p:cNvPr>
          <p:cNvSpPr txBox="1"/>
          <p:nvPr/>
        </p:nvSpPr>
        <p:spPr>
          <a:xfrm>
            <a:off x="6588712" y="6141835"/>
            <a:ext cx="744243" cy="261610"/>
          </a:xfrm>
          <a:prstGeom prst="rect">
            <a:avLst/>
          </a:prstGeom>
          <a:noFill/>
        </p:spPr>
        <p:txBody>
          <a:bodyPr wrap="square" rtlCol="0">
            <a:spAutoFit/>
          </a:bodyPr>
          <a:lstStyle/>
          <a:p>
            <a:pPr algn="ctr"/>
            <a:r>
              <a:rPr lang="en-US" sz="1100" dirty="0">
                <a:solidFill>
                  <a:srgbClr val="0000FF"/>
                </a:solidFill>
                <a:latin typeface="Comic Sans MS" panose="030F0702030302020204" pitchFamily="66" charset="0"/>
              </a:rPr>
              <a:t>Simplify</a:t>
            </a:r>
            <a:endParaRPr lang="en-GB" sz="1100" dirty="0">
              <a:solidFill>
                <a:srgbClr val="0000FF"/>
              </a:solidFill>
              <a:latin typeface="Comic Sans MS" panose="030F0702030302020204" pitchFamily="66" charset="0"/>
            </a:endParaRPr>
          </a:p>
        </p:txBody>
      </p:sp>
      <p:sp>
        <p:nvSpPr>
          <p:cNvPr id="32" name="正方形/長方形 31">
            <a:extLst>
              <a:ext uri="{FF2B5EF4-FFF2-40B4-BE49-F238E27FC236}">
                <a16:creationId xmlns:a16="http://schemas.microsoft.com/office/drawing/2014/main" id="{B2BC7831-E5B5-479F-BD95-4196B7F071B9}"/>
              </a:ext>
            </a:extLst>
          </p:cNvPr>
          <p:cNvSpPr/>
          <p:nvPr/>
        </p:nvSpPr>
        <p:spPr>
          <a:xfrm>
            <a:off x="4805779" y="2790548"/>
            <a:ext cx="183471" cy="227860"/>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正方形/長方形 32">
            <a:extLst>
              <a:ext uri="{FF2B5EF4-FFF2-40B4-BE49-F238E27FC236}">
                <a16:creationId xmlns:a16="http://schemas.microsoft.com/office/drawing/2014/main" id="{197EC393-46A8-4817-9A2C-B9BE0ECBF1D2}"/>
              </a:ext>
            </a:extLst>
          </p:cNvPr>
          <p:cNvSpPr/>
          <p:nvPr/>
        </p:nvSpPr>
        <p:spPr>
          <a:xfrm>
            <a:off x="4256844" y="2649985"/>
            <a:ext cx="288524" cy="448322"/>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正方形/長方形 33">
            <a:extLst>
              <a:ext uri="{FF2B5EF4-FFF2-40B4-BE49-F238E27FC236}">
                <a16:creationId xmlns:a16="http://schemas.microsoft.com/office/drawing/2014/main" id="{2765D005-256E-4656-BEDF-7819D3F66216}"/>
              </a:ext>
            </a:extLst>
          </p:cNvPr>
          <p:cNvSpPr/>
          <p:nvPr/>
        </p:nvSpPr>
        <p:spPr>
          <a:xfrm>
            <a:off x="4545367" y="2649984"/>
            <a:ext cx="267809" cy="457199"/>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44859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blinds(horizontal)">
                                      <p:cBhvr>
                                        <p:cTn id="7" dur="500"/>
                                        <p:tgtEl>
                                          <p:spTgt spid="3">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blinds(horizontal)">
                                      <p:cBhvr>
                                        <p:cTn id="12" dur="500"/>
                                        <p:tgtEl>
                                          <p:spTgt spid="3">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animEffect transition="in" filter="blinds(horizontal)">
                                      <p:cBhvr>
                                        <p:cTn id="17" dur="500"/>
                                        <p:tgtEl>
                                          <p:spTgt spid="3">
                                            <p:txEl>
                                              <p:pRg st="10" end="1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linds(horizontal)">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linds(horizontal)">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blinds(horizontal)">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blinds(horizontal)">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blinds(horizontal)">
                                      <p:cBhvr>
                                        <p:cTn id="47" dur="5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blinds(horizontal)">
                                      <p:cBhvr>
                                        <p:cTn id="52" dur="500"/>
                                        <p:tgtEl>
                                          <p:spTgt spid="8"/>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22">
                                            <p:txEl>
                                              <p:pRg st="0" end="0"/>
                                            </p:txEl>
                                          </p:spTgt>
                                        </p:tgtEl>
                                        <p:attrNameLst>
                                          <p:attrName>style.visibility</p:attrName>
                                        </p:attrNameLst>
                                      </p:cBhvr>
                                      <p:to>
                                        <p:strVal val="visible"/>
                                      </p:to>
                                    </p:set>
                                    <p:animEffect transition="in" filter="blinds(horizontal)">
                                      <p:cBhvr>
                                        <p:cTn id="57" dur="500"/>
                                        <p:tgtEl>
                                          <p:spTgt spid="22">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32"/>
                                        </p:tgtEl>
                                        <p:attrNameLst>
                                          <p:attrName>style.visibility</p:attrName>
                                        </p:attrNameLst>
                                      </p:cBhvr>
                                      <p:to>
                                        <p:strVal val="visible"/>
                                      </p:to>
                                    </p:set>
                                    <p:animEffect transition="in" filter="blinds(horizontal)">
                                      <p:cBhvr>
                                        <p:cTn id="62" dur="500"/>
                                        <p:tgtEl>
                                          <p:spTgt spid="32"/>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33"/>
                                        </p:tgtEl>
                                        <p:attrNameLst>
                                          <p:attrName>style.visibility</p:attrName>
                                        </p:attrNameLst>
                                      </p:cBhvr>
                                      <p:to>
                                        <p:strVal val="visible"/>
                                      </p:to>
                                    </p:set>
                                    <p:animEffect transition="in" filter="blinds(horizontal)">
                                      <p:cBhvr>
                                        <p:cTn id="65" dur="500"/>
                                        <p:tgtEl>
                                          <p:spTgt spid="33"/>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xit" presetSubtype="10" fill="hold" grpId="1" nodeType="clickEffect">
                                  <p:stCondLst>
                                    <p:cond delay="0"/>
                                  </p:stCondLst>
                                  <p:childTnLst>
                                    <p:animEffect transition="out" filter="blinds(horizontal)">
                                      <p:cBhvr>
                                        <p:cTn id="69" dur="500"/>
                                        <p:tgtEl>
                                          <p:spTgt spid="32"/>
                                        </p:tgtEl>
                                      </p:cBhvr>
                                    </p:animEffect>
                                    <p:set>
                                      <p:cBhvr>
                                        <p:cTn id="70" dur="1" fill="hold">
                                          <p:stCondLst>
                                            <p:cond delay="499"/>
                                          </p:stCondLst>
                                        </p:cTn>
                                        <p:tgtEl>
                                          <p:spTgt spid="32"/>
                                        </p:tgtEl>
                                        <p:attrNameLst>
                                          <p:attrName>style.visibility</p:attrName>
                                        </p:attrNameLst>
                                      </p:cBhvr>
                                      <p:to>
                                        <p:strVal val="hidden"/>
                                      </p:to>
                                    </p:set>
                                  </p:childTnLst>
                                </p:cTn>
                              </p:par>
                              <p:par>
                                <p:cTn id="71" presetID="3" presetClass="exit" presetSubtype="10" fill="hold" grpId="1" nodeType="withEffect">
                                  <p:stCondLst>
                                    <p:cond delay="0"/>
                                  </p:stCondLst>
                                  <p:childTnLst>
                                    <p:animEffect transition="out" filter="blinds(horizontal)">
                                      <p:cBhvr>
                                        <p:cTn id="72" dur="500"/>
                                        <p:tgtEl>
                                          <p:spTgt spid="33"/>
                                        </p:tgtEl>
                                      </p:cBhvr>
                                    </p:animEffect>
                                    <p:set>
                                      <p:cBhvr>
                                        <p:cTn id="73" dur="1" fill="hold">
                                          <p:stCondLst>
                                            <p:cond delay="499"/>
                                          </p:stCondLst>
                                        </p:cTn>
                                        <p:tgtEl>
                                          <p:spTgt spid="33"/>
                                        </p:tgtEl>
                                        <p:attrNameLst>
                                          <p:attrName>style.visibility</p:attrName>
                                        </p:attrNameLst>
                                      </p:cBhvr>
                                      <p:to>
                                        <p:strVal val="hidden"/>
                                      </p:to>
                                    </p:se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nodeType="clickEffect">
                                  <p:stCondLst>
                                    <p:cond delay="0"/>
                                  </p:stCondLst>
                                  <p:childTnLst>
                                    <p:set>
                                      <p:cBhvr>
                                        <p:cTn id="77" dur="1" fill="hold">
                                          <p:stCondLst>
                                            <p:cond delay="0"/>
                                          </p:stCondLst>
                                        </p:cTn>
                                        <p:tgtEl>
                                          <p:spTgt spid="22">
                                            <p:txEl>
                                              <p:pRg st="2" end="2"/>
                                            </p:txEl>
                                          </p:spTgt>
                                        </p:tgtEl>
                                        <p:attrNameLst>
                                          <p:attrName>style.visibility</p:attrName>
                                        </p:attrNameLst>
                                      </p:cBhvr>
                                      <p:to>
                                        <p:strVal val="visible"/>
                                      </p:to>
                                    </p:set>
                                    <p:animEffect transition="in" filter="blinds(horizontal)">
                                      <p:cBhvr>
                                        <p:cTn id="78" dur="500"/>
                                        <p:tgtEl>
                                          <p:spTgt spid="22">
                                            <p:txEl>
                                              <p:pRg st="2" end="2"/>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3" presetClass="entr" presetSubtype="5" fill="hold" nodeType="clickEffect">
                                  <p:stCondLst>
                                    <p:cond delay="0"/>
                                  </p:stCondLst>
                                  <p:childTnLst>
                                    <p:set>
                                      <p:cBhvr>
                                        <p:cTn id="82" dur="1" fill="hold">
                                          <p:stCondLst>
                                            <p:cond delay="0"/>
                                          </p:stCondLst>
                                        </p:cTn>
                                        <p:tgtEl>
                                          <p:spTgt spid="5"/>
                                        </p:tgtEl>
                                        <p:attrNameLst>
                                          <p:attrName>style.visibility</p:attrName>
                                        </p:attrNameLst>
                                      </p:cBhvr>
                                      <p:to>
                                        <p:strVal val="visible"/>
                                      </p:to>
                                    </p:set>
                                    <p:animEffect transition="in" filter="blinds(vertical)">
                                      <p:cBhvr>
                                        <p:cTn id="83" dur="500"/>
                                        <p:tgtEl>
                                          <p:spTgt spid="5"/>
                                        </p:tgtEl>
                                      </p:cBhvr>
                                    </p:animEffec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grpId="0" nodeType="clickEffect">
                                  <p:stCondLst>
                                    <p:cond delay="0"/>
                                  </p:stCondLst>
                                  <p:childTnLst>
                                    <p:set>
                                      <p:cBhvr>
                                        <p:cTn id="87" dur="1" fill="hold">
                                          <p:stCondLst>
                                            <p:cond delay="0"/>
                                          </p:stCondLst>
                                        </p:cTn>
                                        <p:tgtEl>
                                          <p:spTgt spid="9"/>
                                        </p:tgtEl>
                                        <p:attrNameLst>
                                          <p:attrName>style.visibility</p:attrName>
                                        </p:attrNameLst>
                                      </p:cBhvr>
                                      <p:to>
                                        <p:strVal val="visible"/>
                                      </p:to>
                                    </p:set>
                                    <p:animEffect transition="in" filter="blinds(horizontal)">
                                      <p:cBhvr>
                                        <p:cTn id="88" dur="500"/>
                                        <p:tgtEl>
                                          <p:spTgt spid="9"/>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grpId="0" nodeType="clickEffect">
                                  <p:stCondLst>
                                    <p:cond delay="0"/>
                                  </p:stCondLst>
                                  <p:childTnLst>
                                    <p:set>
                                      <p:cBhvr>
                                        <p:cTn id="92" dur="1" fill="hold">
                                          <p:stCondLst>
                                            <p:cond delay="0"/>
                                          </p:stCondLst>
                                        </p:cTn>
                                        <p:tgtEl>
                                          <p:spTgt spid="23"/>
                                        </p:tgtEl>
                                        <p:attrNameLst>
                                          <p:attrName>style.visibility</p:attrName>
                                        </p:attrNameLst>
                                      </p:cBhvr>
                                      <p:to>
                                        <p:strVal val="visible"/>
                                      </p:to>
                                    </p:set>
                                    <p:animEffect transition="in" filter="blinds(horizontal)">
                                      <p:cBhvr>
                                        <p:cTn id="93" dur="500"/>
                                        <p:tgtEl>
                                          <p:spTgt spid="23"/>
                                        </p:tgtEl>
                                      </p:cBhvr>
                                    </p:animEffect>
                                  </p:childTnLst>
                                </p:cTn>
                              </p:par>
                            </p:childTnLst>
                          </p:cTn>
                        </p:par>
                      </p:childTnLst>
                    </p:cTn>
                  </p:par>
                  <p:par>
                    <p:cTn id="94" fill="hold">
                      <p:stCondLst>
                        <p:cond delay="indefinite"/>
                      </p:stCondLst>
                      <p:childTnLst>
                        <p:par>
                          <p:cTn id="95" fill="hold">
                            <p:stCondLst>
                              <p:cond delay="0"/>
                            </p:stCondLst>
                            <p:childTnLst>
                              <p:par>
                                <p:cTn id="96" presetID="3" presetClass="entr" presetSubtype="10" fill="hold" grpId="0" nodeType="clickEffect">
                                  <p:stCondLst>
                                    <p:cond delay="0"/>
                                  </p:stCondLst>
                                  <p:childTnLst>
                                    <p:set>
                                      <p:cBhvr>
                                        <p:cTn id="97" dur="1" fill="hold">
                                          <p:stCondLst>
                                            <p:cond delay="0"/>
                                          </p:stCondLst>
                                        </p:cTn>
                                        <p:tgtEl>
                                          <p:spTgt spid="27"/>
                                        </p:tgtEl>
                                        <p:attrNameLst>
                                          <p:attrName>style.visibility</p:attrName>
                                        </p:attrNameLst>
                                      </p:cBhvr>
                                      <p:to>
                                        <p:strVal val="visible"/>
                                      </p:to>
                                    </p:set>
                                    <p:animEffect transition="in" filter="blinds(horizontal)">
                                      <p:cBhvr>
                                        <p:cTn id="98" dur="500"/>
                                        <p:tgtEl>
                                          <p:spTgt spid="27"/>
                                        </p:tgtEl>
                                      </p:cBhvr>
                                    </p:animEffect>
                                  </p:childTnLst>
                                </p:cTn>
                              </p:par>
                            </p:childTnLst>
                          </p:cTn>
                        </p:par>
                      </p:childTnLst>
                    </p:cTn>
                  </p:par>
                  <p:par>
                    <p:cTn id="99" fill="hold">
                      <p:stCondLst>
                        <p:cond delay="indefinite"/>
                      </p:stCondLst>
                      <p:childTnLst>
                        <p:par>
                          <p:cTn id="100" fill="hold">
                            <p:stCondLst>
                              <p:cond delay="0"/>
                            </p:stCondLst>
                            <p:childTnLst>
                              <p:par>
                                <p:cTn id="101" presetID="3" presetClass="entr" presetSubtype="10" fill="hold" grpId="0" nodeType="clickEffect">
                                  <p:stCondLst>
                                    <p:cond delay="0"/>
                                  </p:stCondLst>
                                  <p:childTnLst>
                                    <p:set>
                                      <p:cBhvr>
                                        <p:cTn id="102" dur="1" fill="hold">
                                          <p:stCondLst>
                                            <p:cond delay="0"/>
                                          </p:stCondLst>
                                        </p:cTn>
                                        <p:tgtEl>
                                          <p:spTgt spid="34"/>
                                        </p:tgtEl>
                                        <p:attrNameLst>
                                          <p:attrName>style.visibility</p:attrName>
                                        </p:attrNameLst>
                                      </p:cBhvr>
                                      <p:to>
                                        <p:strVal val="visible"/>
                                      </p:to>
                                    </p:set>
                                    <p:animEffect transition="in" filter="blinds(horizontal)">
                                      <p:cBhvr>
                                        <p:cTn id="103" dur="500"/>
                                        <p:tgtEl>
                                          <p:spTgt spid="34"/>
                                        </p:tgtEl>
                                      </p:cBhvr>
                                    </p:animEffect>
                                  </p:childTnLst>
                                </p:cTn>
                              </p:par>
                            </p:childTnLst>
                          </p:cTn>
                        </p:par>
                      </p:childTnLst>
                    </p:cTn>
                  </p:par>
                  <p:par>
                    <p:cTn id="104" fill="hold">
                      <p:stCondLst>
                        <p:cond delay="indefinite"/>
                      </p:stCondLst>
                      <p:childTnLst>
                        <p:par>
                          <p:cTn id="105" fill="hold">
                            <p:stCondLst>
                              <p:cond delay="0"/>
                            </p:stCondLst>
                            <p:childTnLst>
                              <p:par>
                                <p:cTn id="106" presetID="3" presetClass="entr" presetSubtype="10" fill="hold" grpId="0" nodeType="clickEffect">
                                  <p:stCondLst>
                                    <p:cond delay="0"/>
                                  </p:stCondLst>
                                  <p:childTnLst>
                                    <p:set>
                                      <p:cBhvr>
                                        <p:cTn id="107" dur="1" fill="hold">
                                          <p:stCondLst>
                                            <p:cond delay="0"/>
                                          </p:stCondLst>
                                        </p:cTn>
                                        <p:tgtEl>
                                          <p:spTgt spid="12"/>
                                        </p:tgtEl>
                                        <p:attrNameLst>
                                          <p:attrName>style.visibility</p:attrName>
                                        </p:attrNameLst>
                                      </p:cBhvr>
                                      <p:to>
                                        <p:strVal val="visible"/>
                                      </p:to>
                                    </p:set>
                                    <p:animEffect transition="in" filter="blinds(horizontal)">
                                      <p:cBhvr>
                                        <p:cTn id="108" dur="500"/>
                                        <p:tgtEl>
                                          <p:spTgt spid="12"/>
                                        </p:tgtEl>
                                      </p:cBhvr>
                                    </p:animEffect>
                                  </p:childTnLst>
                                </p:cTn>
                              </p:par>
                            </p:childTnLst>
                          </p:cTn>
                        </p:par>
                      </p:childTnLst>
                    </p:cTn>
                  </p:par>
                  <p:par>
                    <p:cTn id="109" fill="hold">
                      <p:stCondLst>
                        <p:cond delay="indefinite"/>
                      </p:stCondLst>
                      <p:childTnLst>
                        <p:par>
                          <p:cTn id="110" fill="hold">
                            <p:stCondLst>
                              <p:cond delay="0"/>
                            </p:stCondLst>
                            <p:childTnLst>
                              <p:par>
                                <p:cTn id="111" presetID="3" presetClass="exit" presetSubtype="10" fill="hold" grpId="1" nodeType="clickEffect">
                                  <p:stCondLst>
                                    <p:cond delay="0"/>
                                  </p:stCondLst>
                                  <p:childTnLst>
                                    <p:animEffect transition="out" filter="blinds(horizontal)">
                                      <p:cBhvr>
                                        <p:cTn id="112" dur="500"/>
                                        <p:tgtEl>
                                          <p:spTgt spid="34"/>
                                        </p:tgtEl>
                                      </p:cBhvr>
                                    </p:animEffect>
                                    <p:set>
                                      <p:cBhvr>
                                        <p:cTn id="113" dur="1" fill="hold">
                                          <p:stCondLst>
                                            <p:cond delay="499"/>
                                          </p:stCondLst>
                                        </p:cTn>
                                        <p:tgtEl>
                                          <p:spTgt spid="34"/>
                                        </p:tgtEl>
                                        <p:attrNameLst>
                                          <p:attrName>style.visibility</p:attrName>
                                        </p:attrNameLst>
                                      </p:cBhvr>
                                      <p:to>
                                        <p:strVal val="hidden"/>
                                      </p:to>
                                    </p:set>
                                  </p:childTnLst>
                                </p:cTn>
                              </p:par>
                            </p:childTnLst>
                          </p:cTn>
                        </p:par>
                      </p:childTnLst>
                    </p:cTn>
                  </p:par>
                  <p:par>
                    <p:cTn id="114" fill="hold">
                      <p:stCondLst>
                        <p:cond delay="indefinite"/>
                      </p:stCondLst>
                      <p:childTnLst>
                        <p:par>
                          <p:cTn id="115" fill="hold">
                            <p:stCondLst>
                              <p:cond delay="0"/>
                            </p:stCondLst>
                            <p:childTnLst>
                              <p:par>
                                <p:cTn id="116" presetID="3" presetClass="entr" presetSubtype="10" fill="hold" grpId="0" nodeType="clickEffect">
                                  <p:stCondLst>
                                    <p:cond delay="0"/>
                                  </p:stCondLst>
                                  <p:childTnLst>
                                    <p:set>
                                      <p:cBhvr>
                                        <p:cTn id="117" dur="1" fill="hold">
                                          <p:stCondLst>
                                            <p:cond delay="0"/>
                                          </p:stCondLst>
                                        </p:cTn>
                                        <p:tgtEl>
                                          <p:spTgt spid="24"/>
                                        </p:tgtEl>
                                        <p:attrNameLst>
                                          <p:attrName>style.visibility</p:attrName>
                                        </p:attrNameLst>
                                      </p:cBhvr>
                                      <p:to>
                                        <p:strVal val="visible"/>
                                      </p:to>
                                    </p:set>
                                    <p:animEffect transition="in" filter="blinds(horizontal)">
                                      <p:cBhvr>
                                        <p:cTn id="118" dur="500"/>
                                        <p:tgtEl>
                                          <p:spTgt spid="24"/>
                                        </p:tgtEl>
                                      </p:cBhvr>
                                    </p:animEffect>
                                  </p:childTnLst>
                                </p:cTn>
                              </p:par>
                            </p:childTnLst>
                          </p:cTn>
                        </p:par>
                      </p:childTnLst>
                    </p:cTn>
                  </p:par>
                  <p:par>
                    <p:cTn id="119" fill="hold">
                      <p:stCondLst>
                        <p:cond delay="indefinite"/>
                      </p:stCondLst>
                      <p:childTnLst>
                        <p:par>
                          <p:cTn id="120" fill="hold">
                            <p:stCondLst>
                              <p:cond delay="0"/>
                            </p:stCondLst>
                            <p:childTnLst>
                              <p:par>
                                <p:cTn id="121" presetID="3" presetClass="entr" presetSubtype="10" fill="hold" grpId="0" nodeType="clickEffect">
                                  <p:stCondLst>
                                    <p:cond delay="0"/>
                                  </p:stCondLst>
                                  <p:childTnLst>
                                    <p:set>
                                      <p:cBhvr>
                                        <p:cTn id="122" dur="1" fill="hold">
                                          <p:stCondLst>
                                            <p:cond delay="0"/>
                                          </p:stCondLst>
                                        </p:cTn>
                                        <p:tgtEl>
                                          <p:spTgt spid="28"/>
                                        </p:tgtEl>
                                        <p:attrNameLst>
                                          <p:attrName>style.visibility</p:attrName>
                                        </p:attrNameLst>
                                      </p:cBhvr>
                                      <p:to>
                                        <p:strVal val="visible"/>
                                      </p:to>
                                    </p:set>
                                    <p:animEffect transition="in" filter="blinds(horizontal)">
                                      <p:cBhvr>
                                        <p:cTn id="123" dur="500"/>
                                        <p:tgtEl>
                                          <p:spTgt spid="28"/>
                                        </p:tgtEl>
                                      </p:cBhvr>
                                    </p:animEffect>
                                  </p:childTnLst>
                                </p:cTn>
                              </p:par>
                            </p:childTnLst>
                          </p:cTn>
                        </p:par>
                      </p:childTnLst>
                    </p:cTn>
                  </p:par>
                  <p:par>
                    <p:cTn id="124" fill="hold">
                      <p:stCondLst>
                        <p:cond delay="indefinite"/>
                      </p:stCondLst>
                      <p:childTnLst>
                        <p:par>
                          <p:cTn id="125" fill="hold">
                            <p:stCondLst>
                              <p:cond delay="0"/>
                            </p:stCondLst>
                            <p:childTnLst>
                              <p:par>
                                <p:cTn id="126" presetID="3" presetClass="entr" presetSubtype="10" fill="hold" grpId="0" nodeType="clickEffect">
                                  <p:stCondLst>
                                    <p:cond delay="0"/>
                                  </p:stCondLst>
                                  <p:childTnLst>
                                    <p:set>
                                      <p:cBhvr>
                                        <p:cTn id="127" dur="1" fill="hold">
                                          <p:stCondLst>
                                            <p:cond delay="0"/>
                                          </p:stCondLst>
                                        </p:cTn>
                                        <p:tgtEl>
                                          <p:spTgt spid="13"/>
                                        </p:tgtEl>
                                        <p:attrNameLst>
                                          <p:attrName>style.visibility</p:attrName>
                                        </p:attrNameLst>
                                      </p:cBhvr>
                                      <p:to>
                                        <p:strVal val="visible"/>
                                      </p:to>
                                    </p:set>
                                    <p:animEffect transition="in" filter="blinds(horizontal)">
                                      <p:cBhvr>
                                        <p:cTn id="128" dur="500"/>
                                        <p:tgtEl>
                                          <p:spTgt spid="13"/>
                                        </p:tgtEl>
                                      </p:cBhvr>
                                    </p:animEffect>
                                  </p:childTnLst>
                                </p:cTn>
                              </p:par>
                            </p:childTnLst>
                          </p:cTn>
                        </p:par>
                      </p:childTnLst>
                    </p:cTn>
                  </p:par>
                  <p:par>
                    <p:cTn id="129" fill="hold">
                      <p:stCondLst>
                        <p:cond delay="indefinite"/>
                      </p:stCondLst>
                      <p:childTnLst>
                        <p:par>
                          <p:cTn id="130" fill="hold">
                            <p:stCondLst>
                              <p:cond delay="0"/>
                            </p:stCondLst>
                            <p:childTnLst>
                              <p:par>
                                <p:cTn id="131" presetID="3" presetClass="entr" presetSubtype="10" fill="hold" grpId="0" nodeType="clickEffect">
                                  <p:stCondLst>
                                    <p:cond delay="0"/>
                                  </p:stCondLst>
                                  <p:childTnLst>
                                    <p:set>
                                      <p:cBhvr>
                                        <p:cTn id="132" dur="1" fill="hold">
                                          <p:stCondLst>
                                            <p:cond delay="0"/>
                                          </p:stCondLst>
                                        </p:cTn>
                                        <p:tgtEl>
                                          <p:spTgt spid="25"/>
                                        </p:tgtEl>
                                        <p:attrNameLst>
                                          <p:attrName>style.visibility</p:attrName>
                                        </p:attrNameLst>
                                      </p:cBhvr>
                                      <p:to>
                                        <p:strVal val="visible"/>
                                      </p:to>
                                    </p:set>
                                    <p:animEffect transition="in" filter="blinds(horizontal)">
                                      <p:cBhvr>
                                        <p:cTn id="133" dur="500"/>
                                        <p:tgtEl>
                                          <p:spTgt spid="25"/>
                                        </p:tgtEl>
                                      </p:cBhvr>
                                    </p:animEffect>
                                  </p:childTnLst>
                                </p:cTn>
                              </p:par>
                            </p:childTnLst>
                          </p:cTn>
                        </p:par>
                      </p:childTnLst>
                    </p:cTn>
                  </p:par>
                  <p:par>
                    <p:cTn id="134" fill="hold">
                      <p:stCondLst>
                        <p:cond delay="indefinite"/>
                      </p:stCondLst>
                      <p:childTnLst>
                        <p:par>
                          <p:cTn id="135" fill="hold">
                            <p:stCondLst>
                              <p:cond delay="0"/>
                            </p:stCondLst>
                            <p:childTnLst>
                              <p:par>
                                <p:cTn id="136" presetID="3" presetClass="entr" presetSubtype="10" fill="hold" grpId="0" nodeType="clickEffect">
                                  <p:stCondLst>
                                    <p:cond delay="0"/>
                                  </p:stCondLst>
                                  <p:childTnLst>
                                    <p:set>
                                      <p:cBhvr>
                                        <p:cTn id="137" dur="1" fill="hold">
                                          <p:stCondLst>
                                            <p:cond delay="0"/>
                                          </p:stCondLst>
                                        </p:cTn>
                                        <p:tgtEl>
                                          <p:spTgt spid="29"/>
                                        </p:tgtEl>
                                        <p:attrNameLst>
                                          <p:attrName>style.visibility</p:attrName>
                                        </p:attrNameLst>
                                      </p:cBhvr>
                                      <p:to>
                                        <p:strVal val="visible"/>
                                      </p:to>
                                    </p:set>
                                    <p:animEffect transition="in" filter="blinds(horizontal)">
                                      <p:cBhvr>
                                        <p:cTn id="138" dur="500"/>
                                        <p:tgtEl>
                                          <p:spTgt spid="29"/>
                                        </p:tgtEl>
                                      </p:cBhvr>
                                    </p:animEffect>
                                  </p:childTnLst>
                                </p:cTn>
                              </p:par>
                            </p:childTnLst>
                          </p:cTn>
                        </p:par>
                      </p:childTnLst>
                    </p:cTn>
                  </p:par>
                  <p:par>
                    <p:cTn id="139" fill="hold">
                      <p:stCondLst>
                        <p:cond delay="indefinite"/>
                      </p:stCondLst>
                      <p:childTnLst>
                        <p:par>
                          <p:cTn id="140" fill="hold">
                            <p:stCondLst>
                              <p:cond delay="0"/>
                            </p:stCondLst>
                            <p:childTnLst>
                              <p:par>
                                <p:cTn id="141" presetID="3" presetClass="entr" presetSubtype="10" fill="hold" grpId="0" nodeType="clickEffect">
                                  <p:stCondLst>
                                    <p:cond delay="0"/>
                                  </p:stCondLst>
                                  <p:childTnLst>
                                    <p:set>
                                      <p:cBhvr>
                                        <p:cTn id="142" dur="1" fill="hold">
                                          <p:stCondLst>
                                            <p:cond delay="0"/>
                                          </p:stCondLst>
                                        </p:cTn>
                                        <p:tgtEl>
                                          <p:spTgt spid="14"/>
                                        </p:tgtEl>
                                        <p:attrNameLst>
                                          <p:attrName>style.visibility</p:attrName>
                                        </p:attrNameLst>
                                      </p:cBhvr>
                                      <p:to>
                                        <p:strVal val="visible"/>
                                      </p:to>
                                    </p:set>
                                    <p:animEffect transition="in" filter="blinds(horizontal)">
                                      <p:cBhvr>
                                        <p:cTn id="143" dur="500"/>
                                        <p:tgtEl>
                                          <p:spTgt spid="14"/>
                                        </p:tgtEl>
                                      </p:cBhvr>
                                    </p:animEffect>
                                  </p:childTnLst>
                                </p:cTn>
                              </p:par>
                            </p:childTnLst>
                          </p:cTn>
                        </p:par>
                      </p:childTnLst>
                    </p:cTn>
                  </p:par>
                  <p:par>
                    <p:cTn id="144" fill="hold">
                      <p:stCondLst>
                        <p:cond delay="indefinite"/>
                      </p:stCondLst>
                      <p:childTnLst>
                        <p:par>
                          <p:cTn id="145" fill="hold">
                            <p:stCondLst>
                              <p:cond delay="0"/>
                            </p:stCondLst>
                            <p:childTnLst>
                              <p:par>
                                <p:cTn id="146" presetID="3" presetClass="entr" presetSubtype="10" fill="hold" grpId="0" nodeType="clickEffect">
                                  <p:stCondLst>
                                    <p:cond delay="0"/>
                                  </p:stCondLst>
                                  <p:childTnLst>
                                    <p:set>
                                      <p:cBhvr>
                                        <p:cTn id="147" dur="1" fill="hold">
                                          <p:stCondLst>
                                            <p:cond delay="0"/>
                                          </p:stCondLst>
                                        </p:cTn>
                                        <p:tgtEl>
                                          <p:spTgt spid="26"/>
                                        </p:tgtEl>
                                        <p:attrNameLst>
                                          <p:attrName>style.visibility</p:attrName>
                                        </p:attrNameLst>
                                      </p:cBhvr>
                                      <p:to>
                                        <p:strVal val="visible"/>
                                      </p:to>
                                    </p:set>
                                    <p:animEffect transition="in" filter="blinds(horizontal)">
                                      <p:cBhvr>
                                        <p:cTn id="148" dur="500"/>
                                        <p:tgtEl>
                                          <p:spTgt spid="26"/>
                                        </p:tgtEl>
                                      </p:cBhvr>
                                    </p:animEffect>
                                  </p:childTnLst>
                                </p:cTn>
                              </p:par>
                            </p:childTnLst>
                          </p:cTn>
                        </p:par>
                      </p:childTnLst>
                    </p:cTn>
                  </p:par>
                  <p:par>
                    <p:cTn id="149" fill="hold">
                      <p:stCondLst>
                        <p:cond delay="indefinite"/>
                      </p:stCondLst>
                      <p:childTnLst>
                        <p:par>
                          <p:cTn id="150" fill="hold">
                            <p:stCondLst>
                              <p:cond delay="0"/>
                            </p:stCondLst>
                            <p:childTnLst>
                              <p:par>
                                <p:cTn id="151" presetID="3" presetClass="entr" presetSubtype="10" fill="hold" grpId="0" nodeType="clickEffect">
                                  <p:stCondLst>
                                    <p:cond delay="0"/>
                                  </p:stCondLst>
                                  <p:childTnLst>
                                    <p:set>
                                      <p:cBhvr>
                                        <p:cTn id="152" dur="1" fill="hold">
                                          <p:stCondLst>
                                            <p:cond delay="0"/>
                                          </p:stCondLst>
                                        </p:cTn>
                                        <p:tgtEl>
                                          <p:spTgt spid="30"/>
                                        </p:tgtEl>
                                        <p:attrNameLst>
                                          <p:attrName>style.visibility</p:attrName>
                                        </p:attrNameLst>
                                      </p:cBhvr>
                                      <p:to>
                                        <p:strVal val="visible"/>
                                      </p:to>
                                    </p:set>
                                    <p:animEffect transition="in" filter="blinds(horizontal)">
                                      <p:cBhvr>
                                        <p:cTn id="153" dur="500"/>
                                        <p:tgtEl>
                                          <p:spTgt spid="30"/>
                                        </p:tgtEl>
                                      </p:cBhvr>
                                    </p:animEffect>
                                  </p:childTnLst>
                                </p:cTn>
                              </p:par>
                            </p:childTnLst>
                          </p:cTn>
                        </p:par>
                      </p:childTnLst>
                    </p:cTn>
                  </p:par>
                  <p:par>
                    <p:cTn id="154" fill="hold">
                      <p:stCondLst>
                        <p:cond delay="indefinite"/>
                      </p:stCondLst>
                      <p:childTnLst>
                        <p:par>
                          <p:cTn id="155" fill="hold">
                            <p:stCondLst>
                              <p:cond delay="0"/>
                            </p:stCondLst>
                            <p:childTnLst>
                              <p:par>
                                <p:cTn id="156" presetID="3" presetClass="entr" presetSubtype="10" fill="hold" grpId="0" nodeType="clickEffect">
                                  <p:stCondLst>
                                    <p:cond delay="0"/>
                                  </p:stCondLst>
                                  <p:childTnLst>
                                    <p:set>
                                      <p:cBhvr>
                                        <p:cTn id="157" dur="1" fill="hold">
                                          <p:stCondLst>
                                            <p:cond delay="0"/>
                                          </p:stCondLst>
                                        </p:cTn>
                                        <p:tgtEl>
                                          <p:spTgt spid="15"/>
                                        </p:tgtEl>
                                        <p:attrNameLst>
                                          <p:attrName>style.visibility</p:attrName>
                                        </p:attrNameLst>
                                      </p:cBhvr>
                                      <p:to>
                                        <p:strVal val="visible"/>
                                      </p:to>
                                    </p:set>
                                    <p:animEffect transition="in" filter="blinds(horizontal)">
                                      <p:cBhvr>
                                        <p:cTn id="15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2" grpId="0"/>
      <p:bldP spid="13" grpId="0"/>
      <p:bldP spid="14" grpId="0"/>
      <p:bldP spid="15" grpId="0"/>
      <p:bldP spid="16" grpId="0" animBg="1"/>
      <p:bldP spid="19" grpId="0"/>
      <p:bldP spid="20" grpId="0" animBg="1"/>
      <p:bldP spid="21" grpId="0"/>
      <p:bldP spid="23" grpId="0" animBg="1"/>
      <p:bldP spid="24" grpId="0" animBg="1"/>
      <p:bldP spid="25" grpId="0" animBg="1"/>
      <p:bldP spid="26" grpId="0" animBg="1"/>
      <p:bldP spid="27" grpId="0"/>
      <p:bldP spid="28" grpId="0"/>
      <p:bldP spid="29" grpId="0"/>
      <p:bldP spid="30" grpId="0"/>
      <p:bldP spid="32" grpId="0" animBg="1"/>
      <p:bldP spid="32" grpId="1" animBg="1"/>
      <p:bldP spid="33" grpId="0" animBg="1"/>
      <p:bldP spid="33" grpId="1" animBg="1"/>
      <p:bldP spid="34" grpId="0" animBg="1"/>
      <p:bldP spid="34"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6431" y="1600199"/>
                <a:ext cx="3373515" cy="4889377"/>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400" b="1" dirty="0">
                  <a:latin typeface="Comic Sans MS" pitchFamily="66" charset="0"/>
                </a:endParaRPr>
              </a:p>
              <a:p>
                <a:pPr marL="0" indent="0" algn="ctr">
                  <a:buNone/>
                </a:pPr>
                <a:r>
                  <a:rPr lang="en-US" sz="1400" dirty="0">
                    <a:latin typeface="Comic Sans MS" pitchFamily="66" charset="0"/>
                  </a:rPr>
                  <a:t>A particle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is travelling along a straight line. At time t seconds, the acceleration of the particle is given by:</a:t>
                </a:r>
              </a:p>
              <a:p>
                <a:pPr marL="0" indent="0" algn="ctr">
                  <a:buNone/>
                </a:pPr>
                <a:endParaRPr lang="en-US" sz="1400" dirty="0">
                  <a:latin typeface="Comic Sans MS" pitchFamily="66" charset="0"/>
                </a:endParaRPr>
              </a:p>
              <a:p>
                <a:pPr marL="0" indent="0" algn="ctr">
                  <a:buNone/>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𝑎</m:t>
                      </m:r>
                      <m:r>
                        <a:rPr lang="en-US" sz="1400" b="0" i="1" smtClean="0">
                          <a:latin typeface="Cambria Math" panose="02040503050406030204" pitchFamily="18" charset="0"/>
                        </a:rPr>
                        <m:t>=</m:t>
                      </m:r>
                      <m:r>
                        <a:rPr lang="en-US" sz="1400" b="0" i="1" smtClean="0">
                          <a:latin typeface="Cambria Math" panose="02040503050406030204" pitchFamily="18" charset="0"/>
                        </a:rPr>
                        <m:t>𝑡</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num>
                        <m:den>
                          <m:r>
                            <a:rPr lang="en-US" sz="1400" b="0" i="1" smtClean="0">
                              <a:latin typeface="Cambria Math" panose="02040503050406030204" pitchFamily="18" charset="0"/>
                            </a:rPr>
                            <m:t>𝑡</m:t>
                          </m:r>
                        </m:den>
                      </m:f>
                      <m:r>
                        <a:rPr lang="en-US" sz="1400" b="0" i="1" smtClean="0">
                          <a:latin typeface="Cambria Math" panose="02040503050406030204" pitchFamily="18" charset="0"/>
                        </a:rPr>
                        <m:t>𝑣</m:t>
                      </m:r>
                      <m:r>
                        <a:rPr lang="en-US" sz="1400" b="0" i="1" smtClean="0">
                          <a:latin typeface="Cambria Math" panose="02040503050406030204" pitchFamily="18" charset="0"/>
                        </a:rPr>
                        <m:t>, </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US" sz="1400" dirty="0">
                  <a:latin typeface="Comic Sans MS" pitchFamily="66" charset="0"/>
                </a:endParaRPr>
              </a:p>
              <a:p>
                <a:pPr marL="0" indent="0" algn="ctr">
                  <a:buNone/>
                </a:pPr>
                <a:endParaRPr lang="en-US" sz="1400" dirty="0">
                  <a:latin typeface="Comic Sans MS" pitchFamily="66" charset="0"/>
                </a:endParaRPr>
              </a:p>
              <a:p>
                <a:pPr marL="0" indent="0" algn="ctr">
                  <a:buNone/>
                </a:pPr>
                <a:r>
                  <a:rPr lang="en-US" sz="1400" dirty="0">
                    <a:latin typeface="Comic Sans MS" pitchFamily="66" charset="0"/>
                  </a:rPr>
                  <a:t>Given that </a:t>
                </a:r>
                <a14:m>
                  <m:oMath xmlns:m="http://schemas.openxmlformats.org/officeDocument/2006/math">
                    <m:r>
                      <a:rPr lang="en-US" sz="1400" b="0" i="1" smtClean="0">
                        <a:latin typeface="Cambria Math" panose="02040503050406030204" pitchFamily="18" charset="0"/>
                      </a:rPr>
                      <m:t>𝑣</m:t>
                    </m:r>
                    <m:r>
                      <a:rPr lang="en-US" sz="1400" b="0" i="1" smtClean="0">
                        <a:latin typeface="Cambria Math" panose="02040503050406030204" pitchFamily="18" charset="0"/>
                      </a:rPr>
                      <m:t>=0</m:t>
                    </m:r>
                  </m:oMath>
                </a14:m>
                <a:r>
                  <a:rPr lang="en-US" sz="1400" dirty="0">
                    <a:latin typeface="Comic Sans MS" pitchFamily="66" charset="0"/>
                  </a:rPr>
                  <a:t> when </a:t>
                </a:r>
                <a14:m>
                  <m:oMath xmlns:m="http://schemas.openxmlformats.org/officeDocument/2006/math">
                    <m:r>
                      <a:rPr lang="en-US" sz="1400" b="0" i="1" smtClean="0">
                        <a:latin typeface="Cambria Math" panose="02040503050406030204" pitchFamily="18" charset="0"/>
                      </a:rPr>
                      <m:t>𝑡</m:t>
                    </m:r>
                    <m:r>
                      <a:rPr lang="en-US" sz="1400" b="0" i="1" smtClean="0">
                        <a:latin typeface="Cambria Math" panose="02040503050406030204" pitchFamily="18" charset="0"/>
                      </a:rPr>
                      <m:t>=2</m:t>
                    </m:r>
                  </m:oMath>
                </a14:m>
                <a:r>
                  <a:rPr lang="en-US" sz="1400" dirty="0">
                    <a:latin typeface="Comic Sans MS" pitchFamily="66" charset="0"/>
                  </a:rPr>
                  <a:t>, show that the velocity of the particle at time t is given by the equation:</a:t>
                </a:r>
              </a:p>
              <a:p>
                <a:pPr marL="0" indent="0" algn="ctr">
                  <a:buNone/>
                </a:pPr>
                <a:endParaRPr lang="en-US" sz="1400" dirty="0">
                  <a:latin typeface="Comic Sans MS" pitchFamily="66" charset="0"/>
                </a:endParaRPr>
              </a:p>
              <a:p>
                <a:pPr marL="0" indent="0" algn="ctr">
                  <a:buNone/>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𝑣</m:t>
                      </m:r>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𝑐𝑡</m:t>
                          </m:r>
                        </m:e>
                        <m:sup>
                          <m:r>
                            <a:rPr lang="en-US" sz="1400" b="0" i="1" smtClean="0">
                              <a:latin typeface="Cambria Math" panose="02040503050406030204" pitchFamily="18" charset="0"/>
                            </a:rPr>
                            <m:t>3</m:t>
                          </m:r>
                        </m:sup>
                      </m:sSup>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2</m:t>
                          </m:r>
                        </m:sup>
                      </m:sSup>
                    </m:oMath>
                  </m:oMathPara>
                </a14:m>
                <a:endParaRPr lang="en-US" sz="1400" dirty="0">
                  <a:latin typeface="Comic Sans MS" pitchFamily="66" charset="0"/>
                </a:endParaRPr>
              </a:p>
              <a:p>
                <a:pPr marL="0" indent="0" algn="ctr">
                  <a:buNone/>
                </a:pPr>
                <a:endParaRPr lang="en-US" sz="1400" dirty="0">
                  <a:latin typeface="Comic Sans MS" pitchFamily="66" charset="0"/>
                </a:endParaRPr>
              </a:p>
              <a:p>
                <a:pPr marL="0" indent="0" algn="ctr">
                  <a:buNone/>
                </a:pPr>
                <a:r>
                  <a:rPr lang="en-US" sz="1400" dirty="0">
                    <a:latin typeface="Comic Sans MS" pitchFamily="66" charset="0"/>
                  </a:rPr>
                  <a:t>where </a:t>
                </a:r>
                <a14:m>
                  <m:oMath xmlns:m="http://schemas.openxmlformats.org/officeDocument/2006/math">
                    <m:r>
                      <a:rPr lang="en-US" sz="1400" i="1" dirty="0" smtClean="0">
                        <a:latin typeface="Cambria Math" panose="02040503050406030204" pitchFamily="18" charset="0"/>
                      </a:rPr>
                      <m:t>𝑐</m:t>
                    </m:r>
                  </m:oMath>
                </a14:m>
                <a:r>
                  <a:rPr lang="en-US" sz="1400" dirty="0">
                    <a:latin typeface="Comic Sans MS" pitchFamily="66" charset="0"/>
                  </a:rPr>
                  <a:t> is a constant to be found.</a:t>
                </a:r>
              </a:p>
              <a:p>
                <a:pPr marL="0" indent="0" algn="ctr">
                  <a:buNone/>
                </a:pPr>
                <a:endParaRPr lang="en-US" sz="1400" dirty="0">
                  <a:latin typeface="Comic Sans MS" pitchFamily="66"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6431" y="1600199"/>
                <a:ext cx="3373515" cy="4889377"/>
              </a:xfrm>
              <a:blipFill>
                <a:blip r:embed="rId2"/>
                <a:stretch>
                  <a:fillRect t="-623"/>
                </a:stretch>
              </a:blipFill>
            </p:spPr>
            <p:txBody>
              <a:bodyPr/>
              <a:lstStyle/>
              <a:p>
                <a:r>
                  <a:rPr lang="en-GB">
                    <a:noFill/>
                  </a:rPr>
                  <a:t> </a:t>
                </a:r>
              </a:p>
            </p:txBody>
          </p:sp>
        </mc:Fallback>
      </mc:AlternateContent>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1AB45E8F-F297-4274-B9D0-3D6FB001BDE2}"/>
                  </a:ext>
                </a:extLst>
              </p:cNvPr>
              <p:cNvSpPr txBox="1"/>
              <p:nvPr/>
            </p:nvSpPr>
            <p:spPr>
              <a:xfrm>
                <a:off x="4676312" y="1513556"/>
                <a:ext cx="1147439" cy="49705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𝑎</m:t>
                      </m:r>
                      <m:r>
                        <a:rPr lang="en-US" sz="1400" b="0" i="1" smtClean="0">
                          <a:latin typeface="Cambria Math" panose="02040503050406030204" pitchFamily="18" charset="0"/>
                        </a:rPr>
                        <m:t>=</m:t>
                      </m:r>
                      <m:r>
                        <a:rPr lang="en-US" sz="1400" b="0" i="1" smtClean="0">
                          <a:latin typeface="Cambria Math" panose="02040503050406030204" pitchFamily="18" charset="0"/>
                        </a:rPr>
                        <m:t>𝑡</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num>
                        <m:den>
                          <m:r>
                            <a:rPr lang="en-US" sz="1400" b="0" i="1" smtClean="0">
                              <a:latin typeface="Cambria Math" panose="02040503050406030204" pitchFamily="18" charset="0"/>
                            </a:rPr>
                            <m:t>𝑡</m:t>
                          </m:r>
                        </m:den>
                      </m:f>
                      <m:r>
                        <a:rPr lang="en-US" sz="1400" b="0" i="1" smtClean="0">
                          <a:latin typeface="Cambria Math" panose="02040503050406030204" pitchFamily="18" charset="0"/>
                        </a:rPr>
                        <m:t>𝑣</m:t>
                      </m:r>
                    </m:oMath>
                  </m:oMathPara>
                </a14:m>
                <a:endParaRPr lang="en-GB" sz="1400" dirty="0"/>
              </a:p>
            </p:txBody>
          </p:sp>
        </mc:Choice>
        <mc:Fallback xmlns="">
          <p:sp>
            <p:nvSpPr>
              <p:cNvPr id="6" name="テキスト ボックス 5">
                <a:extLst>
                  <a:ext uri="{FF2B5EF4-FFF2-40B4-BE49-F238E27FC236}">
                    <a16:creationId xmlns:a16="http://schemas.microsoft.com/office/drawing/2014/main" id="{1AB45E8F-F297-4274-B9D0-3D6FB001BDE2}"/>
                  </a:ext>
                </a:extLst>
              </p:cNvPr>
              <p:cNvSpPr txBox="1">
                <a:spLocks noRot="1" noChangeAspect="1" noMove="1" noResize="1" noEditPoints="1" noAdjustHandles="1" noChangeArrowheads="1" noChangeShapeType="1" noTextEdit="1"/>
              </p:cNvSpPr>
              <p:nvPr/>
            </p:nvSpPr>
            <p:spPr>
              <a:xfrm>
                <a:off x="4676312" y="1513556"/>
                <a:ext cx="1147439" cy="497059"/>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B28C927F-284C-4B8B-8948-343E0C750B88}"/>
                  </a:ext>
                </a:extLst>
              </p:cNvPr>
              <p:cNvSpPr txBox="1"/>
              <p:nvPr/>
            </p:nvSpPr>
            <p:spPr>
              <a:xfrm>
                <a:off x="4633403" y="2074329"/>
                <a:ext cx="1147439" cy="51565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𝑑𝑣</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m:t>
                      </m:r>
                      <m:r>
                        <a:rPr lang="en-US" sz="1400" b="0" i="1" smtClean="0">
                          <a:latin typeface="Cambria Math" panose="02040503050406030204" pitchFamily="18" charset="0"/>
                        </a:rPr>
                        <m:t>𝑡</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num>
                        <m:den>
                          <m:r>
                            <a:rPr lang="en-US" sz="1400" b="0" i="1" smtClean="0">
                              <a:latin typeface="Cambria Math" panose="02040503050406030204" pitchFamily="18" charset="0"/>
                            </a:rPr>
                            <m:t>𝑡</m:t>
                          </m:r>
                        </m:den>
                      </m:f>
                      <m:r>
                        <a:rPr lang="en-US" sz="1400" b="0" i="1" smtClean="0">
                          <a:latin typeface="Cambria Math" panose="02040503050406030204" pitchFamily="18" charset="0"/>
                        </a:rPr>
                        <m:t>𝑣</m:t>
                      </m:r>
                    </m:oMath>
                  </m:oMathPara>
                </a14:m>
                <a:endParaRPr lang="en-GB" sz="1400" dirty="0"/>
              </a:p>
            </p:txBody>
          </p:sp>
        </mc:Choice>
        <mc:Fallback xmlns="">
          <p:sp>
            <p:nvSpPr>
              <p:cNvPr id="7" name="テキスト ボックス 6">
                <a:extLst>
                  <a:ext uri="{FF2B5EF4-FFF2-40B4-BE49-F238E27FC236}">
                    <a16:creationId xmlns:a16="http://schemas.microsoft.com/office/drawing/2014/main" id="{B28C927F-284C-4B8B-8948-343E0C750B88}"/>
                  </a:ext>
                </a:extLst>
              </p:cNvPr>
              <p:cNvSpPr txBox="1">
                <a:spLocks noRot="1" noChangeAspect="1" noMove="1" noResize="1" noEditPoints="1" noAdjustHandles="1" noChangeArrowheads="1" noChangeShapeType="1" noTextEdit="1"/>
              </p:cNvSpPr>
              <p:nvPr/>
            </p:nvSpPr>
            <p:spPr>
              <a:xfrm>
                <a:off x="4633403" y="2074329"/>
                <a:ext cx="1147439" cy="515654"/>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E582C2CC-1A5A-4E76-814C-696EF4EBB115}"/>
                  </a:ext>
                </a:extLst>
              </p:cNvPr>
              <p:cNvSpPr txBox="1"/>
              <p:nvPr/>
            </p:nvSpPr>
            <p:spPr>
              <a:xfrm>
                <a:off x="4198397" y="2615867"/>
                <a:ext cx="1147439" cy="50135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𝑑𝑣</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3</m:t>
                          </m:r>
                        </m:num>
                        <m:den>
                          <m:r>
                            <a:rPr lang="en-US" sz="1400" i="1">
                              <a:latin typeface="Cambria Math" panose="02040503050406030204" pitchFamily="18" charset="0"/>
                            </a:rPr>
                            <m:t>𝑡</m:t>
                          </m:r>
                        </m:den>
                      </m:f>
                      <m:r>
                        <a:rPr lang="en-US" sz="1400" i="1">
                          <a:latin typeface="Cambria Math" panose="02040503050406030204" pitchFamily="18" charset="0"/>
                        </a:rPr>
                        <m:t>𝑣</m:t>
                      </m:r>
                      <m:r>
                        <a:rPr lang="en-US" sz="1400" i="1">
                          <a:latin typeface="Cambria Math" panose="02040503050406030204" pitchFamily="18" charset="0"/>
                        </a:rPr>
                        <m:t>=</m:t>
                      </m:r>
                      <m:r>
                        <a:rPr lang="en-US" sz="1400" i="1">
                          <a:latin typeface="Cambria Math" panose="02040503050406030204" pitchFamily="18" charset="0"/>
                        </a:rPr>
                        <m:t>𝑡</m:t>
                      </m:r>
                    </m:oMath>
                  </m:oMathPara>
                </a14:m>
                <a:endParaRPr lang="en-GB" sz="1400" dirty="0"/>
              </a:p>
            </p:txBody>
          </p:sp>
        </mc:Choice>
        <mc:Fallback xmlns="">
          <p:sp>
            <p:nvSpPr>
              <p:cNvPr id="8" name="テキスト ボックス 7">
                <a:extLst>
                  <a:ext uri="{FF2B5EF4-FFF2-40B4-BE49-F238E27FC236}">
                    <a16:creationId xmlns:a16="http://schemas.microsoft.com/office/drawing/2014/main" id="{E582C2CC-1A5A-4E76-814C-696EF4EBB115}"/>
                  </a:ext>
                </a:extLst>
              </p:cNvPr>
              <p:cNvSpPr txBox="1">
                <a:spLocks noRot="1" noChangeAspect="1" noMove="1" noResize="1" noEditPoints="1" noAdjustHandles="1" noChangeArrowheads="1" noChangeShapeType="1" noTextEdit="1"/>
              </p:cNvSpPr>
              <p:nvPr/>
            </p:nvSpPr>
            <p:spPr>
              <a:xfrm>
                <a:off x="4198397" y="2615867"/>
                <a:ext cx="1147439" cy="501356"/>
              </a:xfrm>
              <a:prstGeom prst="rect">
                <a:avLst/>
              </a:prstGeom>
              <a:blipFill>
                <a:blip r:embed="rId5"/>
                <a:stretch>
                  <a:fillRect b="-2439"/>
                </a:stretch>
              </a:blipFill>
            </p:spPr>
            <p:txBody>
              <a:bodyPr/>
              <a:lstStyle/>
              <a:p>
                <a:r>
                  <a:rPr lang="en-GB">
                    <a:noFill/>
                  </a:rPr>
                  <a:t> </a:t>
                </a:r>
              </a:p>
            </p:txBody>
          </p:sp>
        </mc:Fallback>
      </mc:AlternateContent>
      <p:sp>
        <p:nvSpPr>
          <p:cNvPr id="16" name="円弧 15">
            <a:extLst>
              <a:ext uri="{FF2B5EF4-FFF2-40B4-BE49-F238E27FC236}">
                <a16:creationId xmlns:a16="http://schemas.microsoft.com/office/drawing/2014/main" id="{3435DD3A-F2F7-4439-83A8-B71BEC0DB9D2}"/>
              </a:ext>
            </a:extLst>
          </p:cNvPr>
          <p:cNvSpPr/>
          <p:nvPr/>
        </p:nvSpPr>
        <p:spPr>
          <a:xfrm>
            <a:off x="5620518" y="1837678"/>
            <a:ext cx="318644" cy="474984"/>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 name="テキスト ボックス 18">
            <a:extLst>
              <a:ext uri="{FF2B5EF4-FFF2-40B4-BE49-F238E27FC236}">
                <a16:creationId xmlns:a16="http://schemas.microsoft.com/office/drawing/2014/main" id="{CEEE2692-A153-4655-BC6B-4B5E463FC5DC}"/>
              </a:ext>
            </a:extLst>
          </p:cNvPr>
          <p:cNvSpPr txBox="1"/>
          <p:nvPr/>
        </p:nvSpPr>
        <p:spPr>
          <a:xfrm>
            <a:off x="6019061" y="1772543"/>
            <a:ext cx="2139518"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Rewrite acceleration as a differential</a:t>
            </a:r>
            <a:endParaRPr lang="en-GB" sz="1400" dirty="0">
              <a:solidFill>
                <a:srgbClr val="FF0000"/>
              </a:solidFill>
              <a:latin typeface="Comic Sans MS" panose="030F0702030302020204" pitchFamily="66" charset="0"/>
            </a:endParaRPr>
          </a:p>
        </p:txBody>
      </p:sp>
      <p:sp>
        <p:nvSpPr>
          <p:cNvPr id="20" name="円弧 19">
            <a:extLst>
              <a:ext uri="{FF2B5EF4-FFF2-40B4-BE49-F238E27FC236}">
                <a16:creationId xmlns:a16="http://schemas.microsoft.com/office/drawing/2014/main" id="{170A2F94-6FEF-4186-9C66-FF7B0449E4D8}"/>
              </a:ext>
            </a:extLst>
          </p:cNvPr>
          <p:cNvSpPr/>
          <p:nvPr/>
        </p:nvSpPr>
        <p:spPr>
          <a:xfrm>
            <a:off x="5549496" y="2423605"/>
            <a:ext cx="318644" cy="474984"/>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1" name="テキスト ボックス 20">
                <a:extLst>
                  <a:ext uri="{FF2B5EF4-FFF2-40B4-BE49-F238E27FC236}">
                    <a16:creationId xmlns:a16="http://schemas.microsoft.com/office/drawing/2014/main" id="{2A2E1EDD-EF6E-4AEA-85DD-9F4F73866023}"/>
                  </a:ext>
                </a:extLst>
              </p:cNvPr>
              <p:cNvSpPr txBox="1"/>
              <p:nvPr/>
            </p:nvSpPr>
            <p:spPr>
              <a:xfrm>
                <a:off x="5814873" y="2456123"/>
                <a:ext cx="2698811" cy="398122"/>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Subtract </a:t>
                </a:r>
                <a14:m>
                  <m:oMath xmlns:m="http://schemas.openxmlformats.org/officeDocument/2006/math">
                    <m:f>
                      <m:fPr>
                        <m:ctrlPr>
                          <a:rPr lang="en-US" sz="1400" i="1" smtClean="0">
                            <a:solidFill>
                              <a:srgbClr val="FF0000"/>
                            </a:solidFill>
                            <a:latin typeface="Cambria Math" panose="02040503050406030204" pitchFamily="18" charset="0"/>
                          </a:rPr>
                        </m:ctrlPr>
                      </m:fPr>
                      <m:num>
                        <m:r>
                          <a:rPr lang="en-US" sz="1400" b="0" i="1" smtClean="0">
                            <a:solidFill>
                              <a:srgbClr val="FF0000"/>
                            </a:solidFill>
                            <a:latin typeface="Cambria Math" panose="02040503050406030204" pitchFamily="18" charset="0"/>
                          </a:rPr>
                          <m:t>3</m:t>
                        </m:r>
                      </m:num>
                      <m:den>
                        <m:r>
                          <a:rPr lang="en-US" sz="1400" b="0" i="1" smtClean="0">
                            <a:solidFill>
                              <a:srgbClr val="FF0000"/>
                            </a:solidFill>
                            <a:latin typeface="Cambria Math" panose="02040503050406030204" pitchFamily="18" charset="0"/>
                          </a:rPr>
                          <m:t>𝑡</m:t>
                        </m:r>
                      </m:den>
                    </m:f>
                    <m:r>
                      <a:rPr lang="en-US" sz="1400" b="0" i="1" smtClean="0">
                        <a:solidFill>
                          <a:srgbClr val="FF0000"/>
                        </a:solidFill>
                        <a:latin typeface="Cambria Math" panose="02040503050406030204" pitchFamily="18" charset="0"/>
                      </a:rPr>
                      <m:t>𝑣</m:t>
                    </m:r>
                  </m:oMath>
                </a14:m>
                <a:r>
                  <a:rPr lang="en-GB" sz="1400" dirty="0">
                    <a:solidFill>
                      <a:srgbClr val="FF0000"/>
                    </a:solidFill>
                    <a:latin typeface="Comic Sans MS" panose="030F0702030302020204" pitchFamily="66" charset="0"/>
                  </a:rPr>
                  <a:t> from both sides</a:t>
                </a:r>
              </a:p>
            </p:txBody>
          </p:sp>
        </mc:Choice>
        <mc:Fallback xmlns="">
          <p:sp>
            <p:nvSpPr>
              <p:cNvPr id="21" name="テキスト ボックス 20">
                <a:extLst>
                  <a:ext uri="{FF2B5EF4-FFF2-40B4-BE49-F238E27FC236}">
                    <a16:creationId xmlns:a16="http://schemas.microsoft.com/office/drawing/2014/main" id="{2A2E1EDD-EF6E-4AEA-85DD-9F4F73866023}"/>
                  </a:ext>
                </a:extLst>
              </p:cNvPr>
              <p:cNvSpPr txBox="1">
                <a:spLocks noRot="1" noChangeAspect="1" noMove="1" noResize="1" noEditPoints="1" noAdjustHandles="1" noChangeArrowheads="1" noChangeShapeType="1" noTextEdit="1"/>
              </p:cNvSpPr>
              <p:nvPr/>
            </p:nvSpPr>
            <p:spPr>
              <a:xfrm>
                <a:off x="5814873" y="2456123"/>
                <a:ext cx="2698811" cy="398122"/>
              </a:xfrm>
              <a:prstGeom prst="rect">
                <a:avLst/>
              </a:prstGeom>
              <a:blipFill>
                <a:blip r:embed="rId6"/>
                <a:stretch>
                  <a:fillRect b="-3077"/>
                </a:stretch>
              </a:blipFill>
            </p:spPr>
            <p:txBody>
              <a:bodyPr/>
              <a:lstStyle/>
              <a:p>
                <a:r>
                  <a:rPr lang="en-GB">
                    <a:noFill/>
                  </a:rPr>
                  <a:t> </a:t>
                </a:r>
              </a:p>
            </p:txBody>
          </p:sp>
        </mc:Fallback>
      </mc:AlternateContent>
      <p:sp>
        <p:nvSpPr>
          <p:cNvPr id="31" name="円弧 30">
            <a:extLst>
              <a:ext uri="{FF2B5EF4-FFF2-40B4-BE49-F238E27FC236}">
                <a16:creationId xmlns:a16="http://schemas.microsoft.com/office/drawing/2014/main" id="{30CC0627-8F65-4278-9808-84D977856CD1}"/>
              </a:ext>
            </a:extLst>
          </p:cNvPr>
          <p:cNvSpPr/>
          <p:nvPr/>
        </p:nvSpPr>
        <p:spPr>
          <a:xfrm>
            <a:off x="5488832" y="2939990"/>
            <a:ext cx="318644" cy="474984"/>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5" name="テキスト ボックス 34">
                <a:extLst>
                  <a:ext uri="{FF2B5EF4-FFF2-40B4-BE49-F238E27FC236}">
                    <a16:creationId xmlns:a16="http://schemas.microsoft.com/office/drawing/2014/main" id="{65363192-6EBE-4B89-826F-D7CFF761DABF}"/>
                  </a:ext>
                </a:extLst>
              </p:cNvPr>
              <p:cNvSpPr txBox="1"/>
              <p:nvPr/>
            </p:nvSpPr>
            <p:spPr>
              <a:xfrm>
                <a:off x="3576960" y="3201793"/>
                <a:ext cx="2060360" cy="50135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−3</m:t>
                          </m:r>
                        </m:sup>
                      </m:sSup>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𝑑𝑣</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−3</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−2</m:t>
                          </m:r>
                        </m:sup>
                      </m:sSup>
                      <m:r>
                        <a:rPr lang="en-US" sz="1400" i="1">
                          <a:latin typeface="Cambria Math" panose="02040503050406030204" pitchFamily="18" charset="0"/>
                        </a:rPr>
                        <m:t>𝑣</m:t>
                      </m:r>
                      <m:r>
                        <a:rPr lang="en-US" sz="1400" i="1">
                          <a:latin typeface="Cambria Math" panose="02040503050406030204" pitchFamily="18" charset="0"/>
                        </a:rPr>
                        <m:t>=</m:t>
                      </m:r>
                      <m:sSup>
                        <m:sSupPr>
                          <m:ctrlPr>
                            <a:rPr lang="en-US" sz="140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−2</m:t>
                          </m:r>
                        </m:sup>
                      </m:sSup>
                    </m:oMath>
                  </m:oMathPara>
                </a14:m>
                <a:endParaRPr lang="en-GB" sz="1400" dirty="0"/>
              </a:p>
            </p:txBody>
          </p:sp>
        </mc:Choice>
        <mc:Fallback xmlns="">
          <p:sp>
            <p:nvSpPr>
              <p:cNvPr id="35" name="テキスト ボックス 34">
                <a:extLst>
                  <a:ext uri="{FF2B5EF4-FFF2-40B4-BE49-F238E27FC236}">
                    <a16:creationId xmlns:a16="http://schemas.microsoft.com/office/drawing/2014/main" id="{65363192-6EBE-4B89-826F-D7CFF761DABF}"/>
                  </a:ext>
                </a:extLst>
              </p:cNvPr>
              <p:cNvSpPr txBox="1">
                <a:spLocks noRot="1" noChangeAspect="1" noMove="1" noResize="1" noEditPoints="1" noAdjustHandles="1" noChangeArrowheads="1" noChangeShapeType="1" noTextEdit="1"/>
              </p:cNvSpPr>
              <p:nvPr/>
            </p:nvSpPr>
            <p:spPr>
              <a:xfrm>
                <a:off x="3576960" y="3201793"/>
                <a:ext cx="2060360" cy="501356"/>
              </a:xfrm>
              <a:prstGeom prst="rect">
                <a:avLst/>
              </a:prstGeom>
              <a:blipFill>
                <a:blip r:embed="rId7"/>
                <a:stretch>
                  <a:fillRect b="-243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テキスト ボックス 35">
                <a:extLst>
                  <a:ext uri="{FF2B5EF4-FFF2-40B4-BE49-F238E27FC236}">
                    <a16:creationId xmlns:a16="http://schemas.microsoft.com/office/drawing/2014/main" id="{AA27CA6E-C5E0-4EDF-AAC3-1E7AE2B1DADE}"/>
                  </a:ext>
                </a:extLst>
              </p:cNvPr>
              <p:cNvSpPr txBox="1"/>
              <p:nvPr/>
            </p:nvSpPr>
            <p:spPr>
              <a:xfrm>
                <a:off x="4004568" y="3753690"/>
                <a:ext cx="1650508" cy="51424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US" sz="1400" i="1" smtClean="0">
                              <a:latin typeface="Cambria Math" panose="02040503050406030204" pitchFamily="18" charset="0"/>
                            </a:rPr>
                          </m:ctrlPr>
                        </m:fPr>
                        <m:num>
                          <m:r>
                            <a:rPr lang="en-US" sz="1400" b="0" i="1" smtClean="0">
                              <a:latin typeface="Cambria Math" panose="02040503050406030204" pitchFamily="18" charset="0"/>
                            </a:rPr>
                            <m:t>𝑑</m:t>
                          </m:r>
                        </m:num>
                        <m:den>
                          <m:r>
                            <a:rPr lang="en-US" sz="1400" b="0" i="1" smtClean="0">
                              <a:latin typeface="Cambria Math" panose="02040503050406030204" pitchFamily="18" charset="0"/>
                            </a:rPr>
                            <m:t>𝑑𝑡</m:t>
                          </m:r>
                        </m:den>
                      </m:f>
                      <m:d>
                        <m:dPr>
                          <m:ctrlPr>
                            <a:rPr lang="en-US" sz="1400" i="1" smtClean="0">
                              <a:latin typeface="Cambria Math" panose="02040503050406030204" pitchFamily="18" charset="0"/>
                            </a:rPr>
                          </m:ctrlPr>
                        </m:dPr>
                        <m:e>
                          <m:sSup>
                            <m:sSupPr>
                              <m:ctrlPr>
                                <a:rPr lang="en-US" sz="140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−3</m:t>
                              </m:r>
                            </m:sup>
                          </m:sSup>
                          <m:r>
                            <a:rPr lang="en-US" sz="1400" b="0" i="1" smtClean="0">
                              <a:latin typeface="Cambria Math" panose="02040503050406030204" pitchFamily="18" charset="0"/>
                            </a:rPr>
                            <m:t>𝑣</m:t>
                          </m:r>
                        </m:e>
                      </m:d>
                      <m:r>
                        <a:rPr lang="en-US" sz="1400" i="1">
                          <a:latin typeface="Cambria Math" panose="02040503050406030204" pitchFamily="18" charset="0"/>
                        </a:rPr>
                        <m:t>=</m:t>
                      </m:r>
                      <m:sSup>
                        <m:sSupPr>
                          <m:ctrlPr>
                            <a:rPr lang="en-US" sz="140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−2</m:t>
                          </m:r>
                        </m:sup>
                      </m:sSup>
                    </m:oMath>
                  </m:oMathPara>
                </a14:m>
                <a:endParaRPr lang="en-GB" sz="1400" dirty="0"/>
              </a:p>
            </p:txBody>
          </p:sp>
        </mc:Choice>
        <mc:Fallback xmlns="">
          <p:sp>
            <p:nvSpPr>
              <p:cNvPr id="36" name="テキスト ボックス 35">
                <a:extLst>
                  <a:ext uri="{FF2B5EF4-FFF2-40B4-BE49-F238E27FC236}">
                    <a16:creationId xmlns:a16="http://schemas.microsoft.com/office/drawing/2014/main" id="{AA27CA6E-C5E0-4EDF-AAC3-1E7AE2B1DADE}"/>
                  </a:ext>
                </a:extLst>
              </p:cNvPr>
              <p:cNvSpPr txBox="1">
                <a:spLocks noRot="1" noChangeAspect="1" noMove="1" noResize="1" noEditPoints="1" noAdjustHandles="1" noChangeArrowheads="1" noChangeShapeType="1" noTextEdit="1"/>
              </p:cNvSpPr>
              <p:nvPr/>
            </p:nvSpPr>
            <p:spPr>
              <a:xfrm>
                <a:off x="4004568" y="3753690"/>
                <a:ext cx="1650508" cy="514243"/>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テキスト ボックス 36">
                <a:extLst>
                  <a:ext uri="{FF2B5EF4-FFF2-40B4-BE49-F238E27FC236}">
                    <a16:creationId xmlns:a16="http://schemas.microsoft.com/office/drawing/2014/main" id="{3395E866-AD3E-4C9D-AE16-8352A3886027}"/>
                  </a:ext>
                </a:extLst>
              </p:cNvPr>
              <p:cNvSpPr txBox="1"/>
              <p:nvPr/>
            </p:nvSpPr>
            <p:spPr>
              <a:xfrm>
                <a:off x="4474346" y="4225684"/>
                <a:ext cx="1473692" cy="65742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en-US" sz="1400" i="1" smtClean="0">
                              <a:latin typeface="Cambria Math" panose="02040503050406030204" pitchFamily="18" charset="0"/>
                            </a:rPr>
                          </m:ctrlPr>
                        </m:sSupPr>
                        <m:e>
                          <m:r>
                            <a:rPr lang="en-US" sz="1400" i="1">
                              <a:latin typeface="Cambria Math" panose="02040503050406030204" pitchFamily="18" charset="0"/>
                            </a:rPr>
                            <m:t>𝑡</m:t>
                          </m:r>
                        </m:e>
                        <m:sup>
                          <m:r>
                            <a:rPr lang="en-US" sz="1400" i="1">
                              <a:latin typeface="Cambria Math" panose="02040503050406030204" pitchFamily="18" charset="0"/>
                            </a:rPr>
                            <m:t>−3</m:t>
                          </m:r>
                        </m:sup>
                      </m:sSup>
                      <m:r>
                        <a:rPr lang="en-US" sz="1400" i="1">
                          <a:latin typeface="Cambria Math" panose="02040503050406030204" pitchFamily="18" charset="0"/>
                        </a:rPr>
                        <m:t>𝑣</m:t>
                      </m:r>
                      <m:r>
                        <a:rPr lang="en-US" sz="1400" b="0" i="1" smtClean="0">
                          <a:latin typeface="Cambria Math" panose="02040503050406030204" pitchFamily="18" charset="0"/>
                        </a:rPr>
                        <m:t>=</m:t>
                      </m:r>
                      <m:nary>
                        <m:naryPr>
                          <m:limLoc m:val="undOvr"/>
                          <m:subHide m:val="on"/>
                          <m:supHide m:val="on"/>
                          <m:ctrlPr>
                            <a:rPr lang="en-US" sz="1400" b="0" i="1" smtClean="0">
                              <a:latin typeface="Cambria Math" panose="02040503050406030204" pitchFamily="18" charset="0"/>
                            </a:rPr>
                          </m:ctrlPr>
                        </m:naryPr>
                        <m:sub/>
                        <m:sup/>
                        <m:e>
                          <m:sSup>
                            <m:sSupPr>
                              <m:ctrlPr>
                                <a:rPr lang="en-US" sz="1400" i="1">
                                  <a:latin typeface="Cambria Math" panose="02040503050406030204" pitchFamily="18" charset="0"/>
                                </a:rPr>
                              </m:ctrlPr>
                            </m:sSupPr>
                            <m:e>
                              <m:r>
                                <a:rPr lang="en-US" sz="1400" i="1">
                                  <a:latin typeface="Cambria Math" panose="02040503050406030204" pitchFamily="18" charset="0"/>
                                </a:rPr>
                                <m:t>𝑡</m:t>
                              </m:r>
                            </m:e>
                            <m:sup>
                              <m:r>
                                <a:rPr lang="en-US" sz="1400" i="1">
                                  <a:latin typeface="Cambria Math" panose="02040503050406030204" pitchFamily="18" charset="0"/>
                                </a:rPr>
                                <m:t>−2</m:t>
                              </m:r>
                            </m:sup>
                          </m:sSup>
                          <m:r>
                            <a:rPr lang="en-US" sz="1400" b="0" i="1" smtClean="0">
                              <a:latin typeface="Cambria Math" panose="02040503050406030204" pitchFamily="18" charset="0"/>
                            </a:rPr>
                            <m:t> </m:t>
                          </m:r>
                          <m:r>
                            <a:rPr lang="en-US" sz="1400" b="0" i="1" smtClean="0">
                              <a:latin typeface="Cambria Math" panose="02040503050406030204" pitchFamily="18" charset="0"/>
                            </a:rPr>
                            <m:t>𝑑𝑡</m:t>
                          </m:r>
                        </m:e>
                      </m:nary>
                    </m:oMath>
                  </m:oMathPara>
                </a14:m>
                <a:endParaRPr lang="en-GB" sz="1400" dirty="0"/>
              </a:p>
            </p:txBody>
          </p:sp>
        </mc:Choice>
        <mc:Fallback xmlns="">
          <p:sp>
            <p:nvSpPr>
              <p:cNvPr id="37" name="テキスト ボックス 36">
                <a:extLst>
                  <a:ext uri="{FF2B5EF4-FFF2-40B4-BE49-F238E27FC236}">
                    <a16:creationId xmlns:a16="http://schemas.microsoft.com/office/drawing/2014/main" id="{3395E866-AD3E-4C9D-AE16-8352A3886027}"/>
                  </a:ext>
                </a:extLst>
              </p:cNvPr>
              <p:cNvSpPr txBox="1">
                <a:spLocks noRot="1" noChangeAspect="1" noMove="1" noResize="1" noEditPoints="1" noAdjustHandles="1" noChangeArrowheads="1" noChangeShapeType="1" noTextEdit="1"/>
              </p:cNvSpPr>
              <p:nvPr/>
            </p:nvSpPr>
            <p:spPr>
              <a:xfrm>
                <a:off x="4474346" y="4225684"/>
                <a:ext cx="1473692" cy="657424"/>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テキスト ボックス 37">
                <a:extLst>
                  <a:ext uri="{FF2B5EF4-FFF2-40B4-BE49-F238E27FC236}">
                    <a16:creationId xmlns:a16="http://schemas.microsoft.com/office/drawing/2014/main" id="{0066933B-ED5A-49BC-B492-A876B8832880}"/>
                  </a:ext>
                </a:extLst>
              </p:cNvPr>
              <p:cNvSpPr txBox="1"/>
              <p:nvPr/>
            </p:nvSpPr>
            <p:spPr>
              <a:xfrm>
                <a:off x="4460287" y="4857476"/>
                <a:ext cx="1558773" cy="30777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en-US" sz="1400" i="1" smtClean="0">
                              <a:latin typeface="Cambria Math" panose="02040503050406030204" pitchFamily="18" charset="0"/>
                            </a:rPr>
                          </m:ctrlPr>
                        </m:sSupPr>
                        <m:e>
                          <m:r>
                            <a:rPr lang="en-US" sz="1400" i="1">
                              <a:latin typeface="Cambria Math" panose="02040503050406030204" pitchFamily="18" charset="0"/>
                            </a:rPr>
                            <m:t>𝑡</m:t>
                          </m:r>
                        </m:e>
                        <m:sup>
                          <m:r>
                            <a:rPr lang="en-US" sz="1400" i="1">
                              <a:latin typeface="Cambria Math" panose="02040503050406030204" pitchFamily="18" charset="0"/>
                            </a:rPr>
                            <m:t>−3</m:t>
                          </m:r>
                        </m:sup>
                      </m:sSup>
                      <m:r>
                        <a:rPr lang="en-US" sz="1400" i="1">
                          <a:latin typeface="Cambria Math" panose="02040503050406030204" pitchFamily="18" charset="0"/>
                        </a:rPr>
                        <m:t>𝑣</m:t>
                      </m:r>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−1</m:t>
                          </m:r>
                        </m:sup>
                      </m:sSup>
                      <m:r>
                        <a:rPr lang="en-US" sz="1400" b="0" i="1" smtClean="0">
                          <a:latin typeface="Cambria Math" panose="02040503050406030204" pitchFamily="18" charset="0"/>
                        </a:rPr>
                        <m:t>+</m:t>
                      </m:r>
                      <m:r>
                        <a:rPr lang="en-US" sz="1400" b="0" i="1" smtClean="0">
                          <a:latin typeface="Cambria Math" panose="02040503050406030204" pitchFamily="18" charset="0"/>
                        </a:rPr>
                        <m:t>𝑐</m:t>
                      </m:r>
                    </m:oMath>
                  </m:oMathPara>
                </a14:m>
                <a:endParaRPr lang="en-GB" sz="1400" dirty="0"/>
              </a:p>
            </p:txBody>
          </p:sp>
        </mc:Choice>
        <mc:Fallback xmlns="">
          <p:sp>
            <p:nvSpPr>
              <p:cNvPr id="38" name="テキスト ボックス 37">
                <a:extLst>
                  <a:ext uri="{FF2B5EF4-FFF2-40B4-BE49-F238E27FC236}">
                    <a16:creationId xmlns:a16="http://schemas.microsoft.com/office/drawing/2014/main" id="{0066933B-ED5A-49BC-B492-A876B8832880}"/>
                  </a:ext>
                </a:extLst>
              </p:cNvPr>
              <p:cNvSpPr txBox="1">
                <a:spLocks noRot="1" noChangeAspect="1" noMove="1" noResize="1" noEditPoints="1" noAdjustHandles="1" noChangeArrowheads="1" noChangeShapeType="1" noTextEdit="1"/>
              </p:cNvSpPr>
              <p:nvPr/>
            </p:nvSpPr>
            <p:spPr>
              <a:xfrm>
                <a:off x="4460287" y="4857476"/>
                <a:ext cx="1558773" cy="307777"/>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テキスト ボックス 38">
                <a:extLst>
                  <a:ext uri="{FF2B5EF4-FFF2-40B4-BE49-F238E27FC236}">
                    <a16:creationId xmlns:a16="http://schemas.microsoft.com/office/drawing/2014/main" id="{FE921B1C-BAB0-406D-9F79-B1BFC1DE49FA}"/>
                  </a:ext>
                </a:extLst>
              </p:cNvPr>
              <p:cNvSpPr txBox="1"/>
              <p:nvPr/>
            </p:nvSpPr>
            <p:spPr>
              <a:xfrm>
                <a:off x="4630443" y="5302839"/>
                <a:ext cx="1558773" cy="30777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i="1" smtClean="0">
                          <a:latin typeface="Cambria Math" panose="02040503050406030204" pitchFamily="18" charset="0"/>
                        </a:rPr>
                        <m:t>𝑣</m:t>
                      </m:r>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2</m:t>
                          </m:r>
                        </m:sup>
                      </m:sSup>
                      <m:r>
                        <a:rPr lang="en-US" sz="1400" b="0" i="1" smtClean="0">
                          <a:latin typeface="Cambria Math" panose="02040503050406030204" pitchFamily="18" charset="0"/>
                        </a:rPr>
                        <m:t>+</m:t>
                      </m:r>
                      <m:r>
                        <a:rPr lang="en-US" sz="1400" b="0" i="1" smtClean="0">
                          <a:latin typeface="Cambria Math" panose="02040503050406030204" pitchFamily="18" charset="0"/>
                        </a:rPr>
                        <m:t>𝑐</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3</m:t>
                          </m:r>
                        </m:sup>
                      </m:sSup>
                    </m:oMath>
                  </m:oMathPara>
                </a14:m>
                <a:endParaRPr lang="en-GB" sz="1400" dirty="0"/>
              </a:p>
            </p:txBody>
          </p:sp>
        </mc:Choice>
        <mc:Fallback xmlns="">
          <p:sp>
            <p:nvSpPr>
              <p:cNvPr id="39" name="テキスト ボックス 38">
                <a:extLst>
                  <a:ext uri="{FF2B5EF4-FFF2-40B4-BE49-F238E27FC236}">
                    <a16:creationId xmlns:a16="http://schemas.microsoft.com/office/drawing/2014/main" id="{FE921B1C-BAB0-406D-9F79-B1BFC1DE49FA}"/>
                  </a:ext>
                </a:extLst>
              </p:cNvPr>
              <p:cNvSpPr txBox="1">
                <a:spLocks noRot="1" noChangeAspect="1" noMove="1" noResize="1" noEditPoints="1" noAdjustHandles="1" noChangeArrowheads="1" noChangeShapeType="1" noTextEdit="1"/>
              </p:cNvSpPr>
              <p:nvPr/>
            </p:nvSpPr>
            <p:spPr>
              <a:xfrm>
                <a:off x="4630443" y="5302839"/>
                <a:ext cx="1558773" cy="307777"/>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0" name="テキスト ボックス 39">
                <a:extLst>
                  <a:ext uri="{FF2B5EF4-FFF2-40B4-BE49-F238E27FC236}">
                    <a16:creationId xmlns:a16="http://schemas.microsoft.com/office/drawing/2014/main" id="{1299DD6A-6C49-41D1-9174-789B05A5C22E}"/>
                  </a:ext>
                </a:extLst>
              </p:cNvPr>
              <p:cNvSpPr txBox="1"/>
              <p:nvPr/>
            </p:nvSpPr>
            <p:spPr>
              <a:xfrm>
                <a:off x="4765088" y="5739326"/>
                <a:ext cx="1558773" cy="30777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0=−</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(2)</m:t>
                          </m:r>
                        </m:e>
                        <m:sup>
                          <m:r>
                            <a:rPr lang="en-US" sz="1400" b="0" i="1" smtClean="0">
                              <a:latin typeface="Cambria Math" panose="02040503050406030204" pitchFamily="18" charset="0"/>
                            </a:rPr>
                            <m:t>2</m:t>
                          </m:r>
                        </m:sup>
                      </m:sSup>
                      <m:r>
                        <a:rPr lang="en-US" sz="1400" b="0" i="1" smtClean="0">
                          <a:latin typeface="Cambria Math" panose="02040503050406030204" pitchFamily="18" charset="0"/>
                        </a:rPr>
                        <m:t>+</m:t>
                      </m:r>
                      <m:r>
                        <a:rPr lang="en-US" sz="1400" b="0" i="1" smtClean="0">
                          <a:latin typeface="Cambria Math" panose="02040503050406030204" pitchFamily="18" charset="0"/>
                        </a:rPr>
                        <m:t>𝑐</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(2)</m:t>
                          </m:r>
                        </m:e>
                        <m:sup>
                          <m:r>
                            <a:rPr lang="en-US" sz="1400" b="0" i="1" smtClean="0">
                              <a:latin typeface="Cambria Math" panose="02040503050406030204" pitchFamily="18" charset="0"/>
                            </a:rPr>
                            <m:t>3</m:t>
                          </m:r>
                        </m:sup>
                      </m:sSup>
                    </m:oMath>
                  </m:oMathPara>
                </a14:m>
                <a:endParaRPr lang="en-GB" sz="1400" dirty="0"/>
              </a:p>
            </p:txBody>
          </p:sp>
        </mc:Choice>
        <mc:Fallback xmlns="">
          <p:sp>
            <p:nvSpPr>
              <p:cNvPr id="40" name="テキスト ボックス 39">
                <a:extLst>
                  <a:ext uri="{FF2B5EF4-FFF2-40B4-BE49-F238E27FC236}">
                    <a16:creationId xmlns:a16="http://schemas.microsoft.com/office/drawing/2014/main" id="{1299DD6A-6C49-41D1-9174-789B05A5C22E}"/>
                  </a:ext>
                </a:extLst>
              </p:cNvPr>
              <p:cNvSpPr txBox="1">
                <a:spLocks noRot="1" noChangeAspect="1" noMove="1" noResize="1" noEditPoints="1" noAdjustHandles="1" noChangeArrowheads="1" noChangeShapeType="1" noTextEdit="1"/>
              </p:cNvSpPr>
              <p:nvPr/>
            </p:nvSpPr>
            <p:spPr>
              <a:xfrm>
                <a:off x="4765088" y="5739326"/>
                <a:ext cx="1558773" cy="307777"/>
              </a:xfrm>
              <a:prstGeom prst="rect">
                <a:avLst/>
              </a:prstGeom>
              <a:blipFill>
                <a:blip r:embed="rId12"/>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1" name="テキスト ボックス 40">
                <a:extLst>
                  <a:ext uri="{FF2B5EF4-FFF2-40B4-BE49-F238E27FC236}">
                    <a16:creationId xmlns:a16="http://schemas.microsoft.com/office/drawing/2014/main" id="{971D2CD0-7D2C-42FD-B76A-D94151884381}"/>
                  </a:ext>
                </a:extLst>
              </p:cNvPr>
              <p:cNvSpPr txBox="1"/>
              <p:nvPr/>
            </p:nvSpPr>
            <p:spPr>
              <a:xfrm>
                <a:off x="4660035" y="6042649"/>
                <a:ext cx="835243" cy="51424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1</m:t>
                          </m:r>
                        </m:num>
                        <m:den>
                          <m:r>
                            <a:rPr lang="en-US" sz="1400" b="0" i="1" smtClean="0">
                              <a:latin typeface="Cambria Math" panose="02040503050406030204" pitchFamily="18" charset="0"/>
                            </a:rPr>
                            <m:t>2</m:t>
                          </m:r>
                        </m:den>
                      </m:f>
                      <m:r>
                        <a:rPr lang="en-US" sz="1400" b="0" i="1" smtClean="0">
                          <a:latin typeface="Cambria Math" panose="02040503050406030204" pitchFamily="18" charset="0"/>
                        </a:rPr>
                        <m:t>=</m:t>
                      </m:r>
                      <m:r>
                        <a:rPr lang="en-US" sz="1400" b="0" i="1" smtClean="0">
                          <a:latin typeface="Cambria Math" panose="02040503050406030204" pitchFamily="18" charset="0"/>
                        </a:rPr>
                        <m:t>𝑐</m:t>
                      </m:r>
                    </m:oMath>
                  </m:oMathPara>
                </a14:m>
                <a:endParaRPr lang="en-GB" sz="1400" dirty="0"/>
              </a:p>
            </p:txBody>
          </p:sp>
        </mc:Choice>
        <mc:Fallback xmlns="">
          <p:sp>
            <p:nvSpPr>
              <p:cNvPr id="41" name="テキスト ボックス 40">
                <a:extLst>
                  <a:ext uri="{FF2B5EF4-FFF2-40B4-BE49-F238E27FC236}">
                    <a16:creationId xmlns:a16="http://schemas.microsoft.com/office/drawing/2014/main" id="{971D2CD0-7D2C-42FD-B76A-D94151884381}"/>
                  </a:ext>
                </a:extLst>
              </p:cNvPr>
              <p:cNvSpPr txBox="1">
                <a:spLocks noRot="1" noChangeAspect="1" noMove="1" noResize="1" noEditPoints="1" noAdjustHandles="1" noChangeArrowheads="1" noChangeShapeType="1" noTextEdit="1"/>
              </p:cNvSpPr>
              <p:nvPr/>
            </p:nvSpPr>
            <p:spPr>
              <a:xfrm>
                <a:off x="4660035" y="6042649"/>
                <a:ext cx="835243" cy="514243"/>
              </a:xfrm>
              <a:prstGeom prst="rect">
                <a:avLst/>
              </a:prstGeom>
              <a:blipFill>
                <a:blip r:embed="rId13"/>
                <a:stretch>
                  <a:fillRect/>
                </a:stretch>
              </a:blipFill>
            </p:spPr>
            <p:txBody>
              <a:bodyPr/>
              <a:lstStyle/>
              <a:p>
                <a:r>
                  <a:rPr lang="en-GB">
                    <a:noFill/>
                  </a:rPr>
                  <a:t> </a:t>
                </a:r>
              </a:p>
            </p:txBody>
          </p:sp>
        </mc:Fallback>
      </mc:AlternateContent>
      <p:sp>
        <p:nvSpPr>
          <p:cNvPr id="42" name="円弧 41">
            <a:extLst>
              <a:ext uri="{FF2B5EF4-FFF2-40B4-BE49-F238E27FC236}">
                <a16:creationId xmlns:a16="http://schemas.microsoft.com/office/drawing/2014/main" id="{56A1740E-2F85-4C4E-B292-B8912EDBB8CE}"/>
              </a:ext>
            </a:extLst>
          </p:cNvPr>
          <p:cNvSpPr/>
          <p:nvPr/>
        </p:nvSpPr>
        <p:spPr>
          <a:xfrm>
            <a:off x="5382300" y="3472650"/>
            <a:ext cx="318644" cy="474984"/>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3" name="円弧 42">
            <a:extLst>
              <a:ext uri="{FF2B5EF4-FFF2-40B4-BE49-F238E27FC236}">
                <a16:creationId xmlns:a16="http://schemas.microsoft.com/office/drawing/2014/main" id="{1AC67275-661E-4AD3-92AC-929FBDAA7187}"/>
              </a:ext>
            </a:extLst>
          </p:cNvPr>
          <p:cNvSpPr/>
          <p:nvPr/>
        </p:nvSpPr>
        <p:spPr>
          <a:xfrm>
            <a:off x="5701899" y="4023066"/>
            <a:ext cx="318644" cy="474984"/>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4" name="円弧 43">
            <a:extLst>
              <a:ext uri="{FF2B5EF4-FFF2-40B4-BE49-F238E27FC236}">
                <a16:creationId xmlns:a16="http://schemas.microsoft.com/office/drawing/2014/main" id="{F27E412E-E33F-4704-8706-C57A4E7B9EF5}"/>
              </a:ext>
            </a:extLst>
          </p:cNvPr>
          <p:cNvSpPr/>
          <p:nvPr/>
        </p:nvSpPr>
        <p:spPr>
          <a:xfrm>
            <a:off x="5755162" y="4502460"/>
            <a:ext cx="318644" cy="474984"/>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5" name="円弧 44">
            <a:extLst>
              <a:ext uri="{FF2B5EF4-FFF2-40B4-BE49-F238E27FC236}">
                <a16:creationId xmlns:a16="http://schemas.microsoft.com/office/drawing/2014/main" id="{BEC64C66-7DE2-4409-B28F-03F3A4F45236}"/>
              </a:ext>
            </a:extLst>
          </p:cNvPr>
          <p:cNvSpPr/>
          <p:nvPr/>
        </p:nvSpPr>
        <p:spPr>
          <a:xfrm>
            <a:off x="5897205" y="4981854"/>
            <a:ext cx="318644" cy="474984"/>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6" name="円弧 45">
            <a:extLst>
              <a:ext uri="{FF2B5EF4-FFF2-40B4-BE49-F238E27FC236}">
                <a16:creationId xmlns:a16="http://schemas.microsoft.com/office/drawing/2014/main" id="{9E4E0923-466E-458D-BCDD-E70CE486EBA5}"/>
              </a:ext>
            </a:extLst>
          </p:cNvPr>
          <p:cNvSpPr/>
          <p:nvPr/>
        </p:nvSpPr>
        <p:spPr>
          <a:xfrm>
            <a:off x="6119146" y="5443493"/>
            <a:ext cx="318644" cy="474984"/>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7" name="円弧 46">
            <a:extLst>
              <a:ext uri="{FF2B5EF4-FFF2-40B4-BE49-F238E27FC236}">
                <a16:creationId xmlns:a16="http://schemas.microsoft.com/office/drawing/2014/main" id="{74C59D71-A981-4E75-9E75-9040E14B6DEC}"/>
              </a:ext>
            </a:extLst>
          </p:cNvPr>
          <p:cNvSpPr/>
          <p:nvPr/>
        </p:nvSpPr>
        <p:spPr>
          <a:xfrm>
            <a:off x="6065879" y="5905132"/>
            <a:ext cx="361553" cy="460157"/>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8" name="テキスト ボックス 47">
                <a:extLst>
                  <a:ext uri="{FF2B5EF4-FFF2-40B4-BE49-F238E27FC236}">
                    <a16:creationId xmlns:a16="http://schemas.microsoft.com/office/drawing/2014/main" id="{DD07E23A-7378-48ED-B4C1-CCBA012F20E3}"/>
                  </a:ext>
                </a:extLst>
              </p:cNvPr>
              <p:cNvSpPr txBox="1"/>
              <p:nvPr/>
            </p:nvSpPr>
            <p:spPr>
              <a:xfrm>
                <a:off x="5859263" y="2864495"/>
                <a:ext cx="1757779"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Multiply all by </a:t>
                </a:r>
                <a14:m>
                  <m:oMath xmlns:m="http://schemas.openxmlformats.org/officeDocument/2006/math">
                    <m:sSup>
                      <m:sSupPr>
                        <m:ctrlPr>
                          <a:rPr lang="en-US" sz="1400" i="1" smtClean="0">
                            <a:solidFill>
                              <a:srgbClr val="FF0000"/>
                            </a:solidFill>
                            <a:latin typeface="Cambria Math" panose="02040503050406030204" pitchFamily="18" charset="0"/>
                          </a:rPr>
                        </m:ctrlPr>
                      </m:sSupPr>
                      <m:e>
                        <m:r>
                          <a:rPr lang="en-US" sz="1400" b="0" i="1" smtClean="0">
                            <a:solidFill>
                              <a:srgbClr val="FF0000"/>
                            </a:solidFill>
                            <a:latin typeface="Cambria Math" panose="02040503050406030204" pitchFamily="18" charset="0"/>
                          </a:rPr>
                          <m:t>𝑡</m:t>
                        </m:r>
                      </m:e>
                      <m:sup>
                        <m:r>
                          <a:rPr lang="en-US" sz="1400" b="0" i="1" smtClean="0">
                            <a:solidFill>
                              <a:srgbClr val="FF0000"/>
                            </a:solidFill>
                            <a:latin typeface="Cambria Math" panose="02040503050406030204" pitchFamily="18" charset="0"/>
                          </a:rPr>
                          <m:t>−3</m:t>
                        </m:r>
                      </m:sup>
                    </m:sSup>
                  </m:oMath>
                </a14:m>
                <a:endParaRPr lang="en-GB" sz="1400" dirty="0">
                  <a:solidFill>
                    <a:srgbClr val="FF0000"/>
                  </a:solidFill>
                  <a:latin typeface="Comic Sans MS" panose="030F0702030302020204" pitchFamily="66" charset="0"/>
                </a:endParaRPr>
              </a:p>
            </p:txBody>
          </p:sp>
        </mc:Choice>
        <mc:Fallback xmlns="">
          <p:sp>
            <p:nvSpPr>
              <p:cNvPr id="48" name="テキスト ボックス 47">
                <a:extLst>
                  <a:ext uri="{FF2B5EF4-FFF2-40B4-BE49-F238E27FC236}">
                    <a16:creationId xmlns:a16="http://schemas.microsoft.com/office/drawing/2014/main" id="{DD07E23A-7378-48ED-B4C1-CCBA012F20E3}"/>
                  </a:ext>
                </a:extLst>
              </p:cNvPr>
              <p:cNvSpPr txBox="1">
                <a:spLocks noRot="1" noChangeAspect="1" noMove="1" noResize="1" noEditPoints="1" noAdjustHandles="1" noChangeArrowheads="1" noChangeShapeType="1" noTextEdit="1"/>
              </p:cNvSpPr>
              <p:nvPr/>
            </p:nvSpPr>
            <p:spPr>
              <a:xfrm>
                <a:off x="5859263" y="2864495"/>
                <a:ext cx="1757779" cy="307777"/>
              </a:xfrm>
              <a:prstGeom prst="rect">
                <a:avLst/>
              </a:prstGeom>
              <a:blipFill>
                <a:blip r:embed="rId14"/>
                <a:stretch>
                  <a:fillRect t="-4000" b="-20000"/>
                </a:stretch>
              </a:blipFill>
            </p:spPr>
            <p:txBody>
              <a:bodyPr/>
              <a:lstStyle/>
              <a:p>
                <a:r>
                  <a:rPr lang="en-GB">
                    <a:noFill/>
                  </a:rPr>
                  <a:t> </a:t>
                </a:r>
              </a:p>
            </p:txBody>
          </p:sp>
        </mc:Fallback>
      </mc:AlternateContent>
      <p:sp>
        <p:nvSpPr>
          <p:cNvPr id="49" name="テキスト ボックス 48">
            <a:extLst>
              <a:ext uri="{FF2B5EF4-FFF2-40B4-BE49-F238E27FC236}">
                <a16:creationId xmlns:a16="http://schemas.microsoft.com/office/drawing/2014/main" id="{CB819F37-595D-4F03-AF47-9EC6584FB34A}"/>
              </a:ext>
            </a:extLst>
          </p:cNvPr>
          <p:cNvSpPr txBox="1"/>
          <p:nvPr/>
        </p:nvSpPr>
        <p:spPr>
          <a:xfrm>
            <a:off x="5717220" y="3095315"/>
            <a:ext cx="3346883"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sym typeface="Wingdings" panose="05000000000000000000" pitchFamily="2" charset="2"/>
              </a:rPr>
              <a:t> We now have the pattern we need!</a:t>
            </a:r>
            <a:endParaRPr lang="en-GB" sz="1400" dirty="0">
              <a:solidFill>
                <a:srgbClr val="FF0000"/>
              </a:solidFill>
              <a:latin typeface="Comic Sans MS" panose="030F0702030302020204" pitchFamily="66" charset="0"/>
            </a:endParaRPr>
          </a:p>
        </p:txBody>
      </p:sp>
      <p:sp>
        <p:nvSpPr>
          <p:cNvPr id="50" name="正方形/長方形 49">
            <a:extLst>
              <a:ext uri="{FF2B5EF4-FFF2-40B4-BE49-F238E27FC236}">
                <a16:creationId xmlns:a16="http://schemas.microsoft.com/office/drawing/2014/main" id="{4B7F8B85-0429-4239-B8B8-A0295D209D7F}"/>
              </a:ext>
            </a:extLst>
          </p:cNvPr>
          <p:cNvSpPr/>
          <p:nvPr/>
        </p:nvSpPr>
        <p:spPr>
          <a:xfrm>
            <a:off x="3719744" y="3342444"/>
            <a:ext cx="346229" cy="244136"/>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正方形/長方形 50">
            <a:extLst>
              <a:ext uri="{FF2B5EF4-FFF2-40B4-BE49-F238E27FC236}">
                <a16:creationId xmlns:a16="http://schemas.microsoft.com/office/drawing/2014/main" id="{D228F299-6B01-4DA1-A5EB-E97A0E995568}"/>
              </a:ext>
            </a:extLst>
          </p:cNvPr>
          <p:cNvSpPr/>
          <p:nvPr/>
        </p:nvSpPr>
        <p:spPr>
          <a:xfrm>
            <a:off x="4289394" y="3352801"/>
            <a:ext cx="540058" cy="244136"/>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正方形/長方形 51">
            <a:extLst>
              <a:ext uri="{FF2B5EF4-FFF2-40B4-BE49-F238E27FC236}">
                <a16:creationId xmlns:a16="http://schemas.microsoft.com/office/drawing/2014/main" id="{1E48E869-D908-4B75-B1CA-E5551E9A95F2}"/>
              </a:ext>
            </a:extLst>
          </p:cNvPr>
          <p:cNvSpPr/>
          <p:nvPr/>
        </p:nvSpPr>
        <p:spPr>
          <a:xfrm>
            <a:off x="4042299" y="3221115"/>
            <a:ext cx="263371" cy="471995"/>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正方形/長方形 52">
            <a:extLst>
              <a:ext uri="{FF2B5EF4-FFF2-40B4-BE49-F238E27FC236}">
                <a16:creationId xmlns:a16="http://schemas.microsoft.com/office/drawing/2014/main" id="{CF31497B-E890-4D7F-9753-A13E542329F1}"/>
              </a:ext>
            </a:extLst>
          </p:cNvPr>
          <p:cNvSpPr/>
          <p:nvPr/>
        </p:nvSpPr>
        <p:spPr>
          <a:xfrm>
            <a:off x="4798382" y="3355760"/>
            <a:ext cx="181992" cy="221941"/>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テキスト ボックス 53">
            <a:extLst>
              <a:ext uri="{FF2B5EF4-FFF2-40B4-BE49-F238E27FC236}">
                <a16:creationId xmlns:a16="http://schemas.microsoft.com/office/drawing/2014/main" id="{0900D1C6-41EA-4BC7-A599-0245016EBA7D}"/>
              </a:ext>
            </a:extLst>
          </p:cNvPr>
          <p:cNvSpPr txBox="1"/>
          <p:nvPr/>
        </p:nvSpPr>
        <p:spPr>
          <a:xfrm>
            <a:off x="5628444" y="3530321"/>
            <a:ext cx="3346883"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Write the left side as a differential</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5" name="テキスト ボックス 54">
                <a:extLst>
                  <a:ext uri="{FF2B5EF4-FFF2-40B4-BE49-F238E27FC236}">
                    <a16:creationId xmlns:a16="http://schemas.microsoft.com/office/drawing/2014/main" id="{243E5F5B-5A72-420D-AEA7-106434A24300}"/>
                  </a:ext>
                </a:extLst>
              </p:cNvPr>
              <p:cNvSpPr txBox="1"/>
              <p:nvPr/>
            </p:nvSpPr>
            <p:spPr>
              <a:xfrm>
                <a:off x="5983552" y="3983083"/>
                <a:ext cx="2379218"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Integrate both sides with respect to </a:t>
                </a:r>
                <a14:m>
                  <m:oMath xmlns:m="http://schemas.openxmlformats.org/officeDocument/2006/math">
                    <m:r>
                      <a:rPr lang="en-US" sz="1400" i="1" dirty="0" smtClean="0">
                        <a:solidFill>
                          <a:srgbClr val="FF0000"/>
                        </a:solidFill>
                        <a:latin typeface="Cambria Math" panose="02040503050406030204" pitchFamily="18" charset="0"/>
                      </a:rPr>
                      <m:t>𝑡</m:t>
                    </m:r>
                  </m:oMath>
                </a14:m>
                <a:endParaRPr lang="en-GB" sz="1400" dirty="0">
                  <a:solidFill>
                    <a:srgbClr val="FF0000"/>
                  </a:solidFill>
                  <a:latin typeface="Comic Sans MS" panose="030F0702030302020204" pitchFamily="66" charset="0"/>
                </a:endParaRPr>
              </a:p>
            </p:txBody>
          </p:sp>
        </mc:Choice>
        <mc:Fallback xmlns="">
          <p:sp>
            <p:nvSpPr>
              <p:cNvPr id="55" name="テキスト ボックス 54">
                <a:extLst>
                  <a:ext uri="{FF2B5EF4-FFF2-40B4-BE49-F238E27FC236}">
                    <a16:creationId xmlns:a16="http://schemas.microsoft.com/office/drawing/2014/main" id="{243E5F5B-5A72-420D-AEA7-106434A24300}"/>
                  </a:ext>
                </a:extLst>
              </p:cNvPr>
              <p:cNvSpPr txBox="1">
                <a:spLocks noRot="1" noChangeAspect="1" noMove="1" noResize="1" noEditPoints="1" noAdjustHandles="1" noChangeArrowheads="1" noChangeShapeType="1" noTextEdit="1"/>
              </p:cNvSpPr>
              <p:nvPr/>
            </p:nvSpPr>
            <p:spPr>
              <a:xfrm>
                <a:off x="5983552" y="3983083"/>
                <a:ext cx="2379218" cy="523220"/>
              </a:xfrm>
              <a:prstGeom prst="rect">
                <a:avLst/>
              </a:prstGeom>
              <a:blipFill>
                <a:blip r:embed="rId15"/>
                <a:stretch>
                  <a:fillRect t="-1163" r="-1795" b="-11628"/>
                </a:stretch>
              </a:blipFill>
            </p:spPr>
            <p:txBody>
              <a:bodyPr/>
              <a:lstStyle/>
              <a:p>
                <a:r>
                  <a:rPr lang="en-GB">
                    <a:noFill/>
                  </a:rPr>
                  <a:t> </a:t>
                </a:r>
              </a:p>
            </p:txBody>
          </p:sp>
        </mc:Fallback>
      </mc:AlternateContent>
      <p:sp>
        <p:nvSpPr>
          <p:cNvPr id="56" name="テキスト ボックス 55">
            <a:extLst>
              <a:ext uri="{FF2B5EF4-FFF2-40B4-BE49-F238E27FC236}">
                <a16:creationId xmlns:a16="http://schemas.microsoft.com/office/drawing/2014/main" id="{1BAC3AC5-2192-4BB7-B7CB-0774DC3A6BCA}"/>
              </a:ext>
            </a:extLst>
          </p:cNvPr>
          <p:cNvSpPr txBox="1"/>
          <p:nvPr/>
        </p:nvSpPr>
        <p:spPr>
          <a:xfrm>
            <a:off x="5956914" y="4543856"/>
            <a:ext cx="2148399"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Integrate right side</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7" name="テキスト ボックス 56">
                <a:extLst>
                  <a:ext uri="{FF2B5EF4-FFF2-40B4-BE49-F238E27FC236}">
                    <a16:creationId xmlns:a16="http://schemas.microsoft.com/office/drawing/2014/main" id="{9705B9BB-4EDC-4280-BE13-33A900F06DA9}"/>
                  </a:ext>
                </a:extLst>
              </p:cNvPr>
              <p:cNvSpPr txBox="1"/>
              <p:nvPr/>
            </p:nvSpPr>
            <p:spPr>
              <a:xfrm>
                <a:off x="6116712" y="5032127"/>
                <a:ext cx="1544717"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Multiply by </a:t>
                </a:r>
                <a14:m>
                  <m:oMath xmlns:m="http://schemas.openxmlformats.org/officeDocument/2006/math">
                    <m:sSup>
                      <m:sSupPr>
                        <m:ctrlPr>
                          <a:rPr lang="en-US" sz="1400" i="1" smtClean="0">
                            <a:solidFill>
                              <a:srgbClr val="FF0000"/>
                            </a:solidFill>
                            <a:latin typeface="Cambria Math" panose="02040503050406030204" pitchFamily="18" charset="0"/>
                          </a:rPr>
                        </m:ctrlPr>
                      </m:sSupPr>
                      <m:e>
                        <m:r>
                          <a:rPr lang="en-US" sz="1400" b="0" i="1" smtClean="0">
                            <a:solidFill>
                              <a:srgbClr val="FF0000"/>
                            </a:solidFill>
                            <a:latin typeface="Cambria Math" panose="02040503050406030204" pitchFamily="18" charset="0"/>
                          </a:rPr>
                          <m:t>𝑡</m:t>
                        </m:r>
                      </m:e>
                      <m:sup>
                        <m:r>
                          <a:rPr lang="en-US" sz="1400" b="0" i="1" smtClean="0">
                            <a:solidFill>
                              <a:srgbClr val="FF0000"/>
                            </a:solidFill>
                            <a:latin typeface="Cambria Math" panose="02040503050406030204" pitchFamily="18" charset="0"/>
                          </a:rPr>
                          <m:t>3</m:t>
                        </m:r>
                      </m:sup>
                    </m:sSup>
                  </m:oMath>
                </a14:m>
                <a:endParaRPr lang="en-GB" sz="1400" dirty="0">
                  <a:solidFill>
                    <a:srgbClr val="FF0000"/>
                  </a:solidFill>
                  <a:latin typeface="Comic Sans MS" panose="030F0702030302020204" pitchFamily="66" charset="0"/>
                </a:endParaRPr>
              </a:p>
            </p:txBody>
          </p:sp>
        </mc:Choice>
        <mc:Fallback xmlns="">
          <p:sp>
            <p:nvSpPr>
              <p:cNvPr id="57" name="テキスト ボックス 56">
                <a:extLst>
                  <a:ext uri="{FF2B5EF4-FFF2-40B4-BE49-F238E27FC236}">
                    <a16:creationId xmlns:a16="http://schemas.microsoft.com/office/drawing/2014/main" id="{9705B9BB-4EDC-4280-BE13-33A900F06DA9}"/>
                  </a:ext>
                </a:extLst>
              </p:cNvPr>
              <p:cNvSpPr txBox="1">
                <a:spLocks noRot="1" noChangeAspect="1" noMove="1" noResize="1" noEditPoints="1" noAdjustHandles="1" noChangeArrowheads="1" noChangeShapeType="1" noTextEdit="1"/>
              </p:cNvSpPr>
              <p:nvPr/>
            </p:nvSpPr>
            <p:spPr>
              <a:xfrm>
                <a:off x="6116712" y="5032127"/>
                <a:ext cx="1544717" cy="307777"/>
              </a:xfrm>
              <a:prstGeom prst="rect">
                <a:avLst/>
              </a:prstGeom>
              <a:blipFill>
                <a:blip r:embed="rId16"/>
                <a:stretch>
                  <a:fillRect t="-1961" b="-1960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8" name="テキスト ボックス 57">
                <a:extLst>
                  <a:ext uri="{FF2B5EF4-FFF2-40B4-BE49-F238E27FC236}">
                    <a16:creationId xmlns:a16="http://schemas.microsoft.com/office/drawing/2014/main" id="{E49297D9-DECB-4253-8F33-36AB480AEF18}"/>
                  </a:ext>
                </a:extLst>
              </p:cNvPr>
              <p:cNvSpPr txBox="1"/>
              <p:nvPr/>
            </p:nvSpPr>
            <p:spPr>
              <a:xfrm>
                <a:off x="6400798" y="5493765"/>
                <a:ext cx="1695635"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When </a:t>
                </a:r>
                <a14:m>
                  <m:oMath xmlns:m="http://schemas.openxmlformats.org/officeDocument/2006/math">
                    <m:r>
                      <a:rPr lang="en-US" sz="1400" b="0" i="1" smtClean="0">
                        <a:solidFill>
                          <a:srgbClr val="FF0000"/>
                        </a:solidFill>
                        <a:latin typeface="Cambria Math" panose="02040503050406030204" pitchFamily="18" charset="0"/>
                      </a:rPr>
                      <m:t>𝑡</m:t>
                    </m:r>
                    <m:r>
                      <a:rPr lang="en-US" sz="1400" b="0" i="1" smtClean="0">
                        <a:solidFill>
                          <a:srgbClr val="FF0000"/>
                        </a:solidFill>
                        <a:latin typeface="Cambria Math" panose="02040503050406030204" pitchFamily="18" charset="0"/>
                      </a:rPr>
                      <m:t>=2</m:t>
                    </m:r>
                  </m:oMath>
                </a14:m>
                <a:r>
                  <a:rPr lang="en-GB" sz="1400" dirty="0">
                    <a:solidFill>
                      <a:srgbClr val="FF0000"/>
                    </a:solidFill>
                    <a:latin typeface="Comic Sans MS" panose="030F0702030302020204" pitchFamily="66" charset="0"/>
                  </a:rPr>
                  <a:t>, </a:t>
                </a:r>
                <a14:m>
                  <m:oMath xmlns:m="http://schemas.openxmlformats.org/officeDocument/2006/math">
                    <m:r>
                      <a:rPr lang="en-US" sz="1400" b="0" i="1" smtClean="0">
                        <a:solidFill>
                          <a:srgbClr val="FF0000"/>
                        </a:solidFill>
                        <a:latin typeface="Cambria Math" panose="02040503050406030204" pitchFamily="18" charset="0"/>
                      </a:rPr>
                      <m:t>𝑣</m:t>
                    </m:r>
                    <m:r>
                      <a:rPr lang="en-US" sz="1400" b="0" i="1" smtClean="0">
                        <a:solidFill>
                          <a:srgbClr val="FF0000"/>
                        </a:solidFill>
                        <a:latin typeface="Cambria Math" panose="02040503050406030204" pitchFamily="18" charset="0"/>
                      </a:rPr>
                      <m:t>=0</m:t>
                    </m:r>
                  </m:oMath>
                </a14:m>
                <a:endParaRPr lang="en-GB" sz="1400" dirty="0">
                  <a:solidFill>
                    <a:srgbClr val="FF0000"/>
                  </a:solidFill>
                  <a:latin typeface="Comic Sans MS" panose="030F0702030302020204" pitchFamily="66" charset="0"/>
                </a:endParaRPr>
              </a:p>
            </p:txBody>
          </p:sp>
        </mc:Choice>
        <mc:Fallback xmlns="">
          <p:sp>
            <p:nvSpPr>
              <p:cNvPr id="58" name="テキスト ボックス 57">
                <a:extLst>
                  <a:ext uri="{FF2B5EF4-FFF2-40B4-BE49-F238E27FC236}">
                    <a16:creationId xmlns:a16="http://schemas.microsoft.com/office/drawing/2014/main" id="{E49297D9-DECB-4253-8F33-36AB480AEF18}"/>
                  </a:ext>
                </a:extLst>
              </p:cNvPr>
              <p:cNvSpPr txBox="1">
                <a:spLocks noRot="1" noChangeAspect="1" noMove="1" noResize="1" noEditPoints="1" noAdjustHandles="1" noChangeArrowheads="1" noChangeShapeType="1" noTextEdit="1"/>
              </p:cNvSpPr>
              <p:nvPr/>
            </p:nvSpPr>
            <p:spPr>
              <a:xfrm>
                <a:off x="6400798" y="5493765"/>
                <a:ext cx="1695635" cy="307777"/>
              </a:xfrm>
              <a:prstGeom prst="rect">
                <a:avLst/>
              </a:prstGeom>
              <a:blipFill>
                <a:blip r:embed="rId17"/>
                <a:stretch>
                  <a:fillRect t="-3922" b="-1960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9" name="テキスト ボックス 58">
                <a:extLst>
                  <a:ext uri="{FF2B5EF4-FFF2-40B4-BE49-F238E27FC236}">
                    <a16:creationId xmlns:a16="http://schemas.microsoft.com/office/drawing/2014/main" id="{F0B128EC-76D4-4FA7-9B61-C1344C0A619D}"/>
                  </a:ext>
                </a:extLst>
              </p:cNvPr>
              <p:cNvSpPr txBox="1"/>
              <p:nvPr/>
            </p:nvSpPr>
            <p:spPr>
              <a:xfrm>
                <a:off x="6427435" y="5990915"/>
                <a:ext cx="1109708"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Calculate </a:t>
                </a:r>
                <a14:m>
                  <m:oMath xmlns:m="http://schemas.openxmlformats.org/officeDocument/2006/math">
                    <m:r>
                      <a:rPr lang="en-US" sz="1400" i="1" dirty="0" smtClean="0">
                        <a:solidFill>
                          <a:srgbClr val="FF0000"/>
                        </a:solidFill>
                        <a:latin typeface="Cambria Math" panose="02040503050406030204" pitchFamily="18" charset="0"/>
                      </a:rPr>
                      <m:t>𝑐</m:t>
                    </m:r>
                  </m:oMath>
                </a14:m>
                <a:endParaRPr lang="en-GB" sz="1400" dirty="0">
                  <a:solidFill>
                    <a:srgbClr val="FF0000"/>
                  </a:solidFill>
                  <a:latin typeface="Comic Sans MS" panose="030F0702030302020204" pitchFamily="66" charset="0"/>
                </a:endParaRPr>
              </a:p>
            </p:txBody>
          </p:sp>
        </mc:Choice>
        <mc:Fallback xmlns="">
          <p:sp>
            <p:nvSpPr>
              <p:cNvPr id="59" name="テキスト ボックス 58">
                <a:extLst>
                  <a:ext uri="{FF2B5EF4-FFF2-40B4-BE49-F238E27FC236}">
                    <a16:creationId xmlns:a16="http://schemas.microsoft.com/office/drawing/2014/main" id="{F0B128EC-76D4-4FA7-9B61-C1344C0A619D}"/>
                  </a:ext>
                </a:extLst>
              </p:cNvPr>
              <p:cNvSpPr txBox="1">
                <a:spLocks noRot="1" noChangeAspect="1" noMove="1" noResize="1" noEditPoints="1" noAdjustHandles="1" noChangeArrowheads="1" noChangeShapeType="1" noTextEdit="1"/>
              </p:cNvSpPr>
              <p:nvPr/>
            </p:nvSpPr>
            <p:spPr>
              <a:xfrm>
                <a:off x="6427435" y="5990915"/>
                <a:ext cx="1109708" cy="307777"/>
              </a:xfrm>
              <a:prstGeom prst="rect">
                <a:avLst/>
              </a:prstGeom>
              <a:blipFill>
                <a:blip r:embed="rId18"/>
                <a:stretch>
                  <a:fillRect t="-4000" b="-2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テキスト ボックス 59">
                <a:extLst>
                  <a:ext uri="{FF2B5EF4-FFF2-40B4-BE49-F238E27FC236}">
                    <a16:creationId xmlns:a16="http://schemas.microsoft.com/office/drawing/2014/main" id="{24F8A551-C1FC-4558-A81F-5CEC9DEE151D}"/>
                  </a:ext>
                </a:extLst>
              </p:cNvPr>
              <p:cNvSpPr txBox="1"/>
              <p:nvPr/>
            </p:nvSpPr>
            <p:spPr>
              <a:xfrm>
                <a:off x="1097130" y="5640191"/>
                <a:ext cx="1558773" cy="51424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i="1" smtClean="0">
                          <a:solidFill>
                            <a:srgbClr val="FF0000"/>
                          </a:solidFill>
                          <a:latin typeface="Cambria Math" panose="02040503050406030204" pitchFamily="18" charset="0"/>
                        </a:rPr>
                        <m:t>𝑣</m:t>
                      </m:r>
                      <m:r>
                        <a:rPr lang="en-US" sz="1400" b="0" i="1" smtClean="0">
                          <a:solidFill>
                            <a:srgbClr val="FF0000"/>
                          </a:solidFill>
                          <a:latin typeface="Cambria Math" panose="02040503050406030204" pitchFamily="18" charset="0"/>
                        </a:rPr>
                        <m:t>=</m:t>
                      </m:r>
                      <m:f>
                        <m:fPr>
                          <m:ctrlPr>
                            <a:rPr lang="en-US" sz="1400" b="0" i="1" smtClean="0">
                              <a:solidFill>
                                <a:srgbClr val="FF0000"/>
                              </a:solidFill>
                              <a:latin typeface="Cambria Math" panose="02040503050406030204" pitchFamily="18" charset="0"/>
                            </a:rPr>
                          </m:ctrlPr>
                        </m:fPr>
                        <m:num>
                          <m:r>
                            <a:rPr lang="en-US" sz="1400" b="0" i="1" smtClean="0">
                              <a:solidFill>
                                <a:srgbClr val="FF0000"/>
                              </a:solidFill>
                              <a:latin typeface="Cambria Math" panose="02040503050406030204" pitchFamily="18" charset="0"/>
                            </a:rPr>
                            <m:t>1</m:t>
                          </m:r>
                        </m:num>
                        <m:den>
                          <m:r>
                            <a:rPr lang="en-US" sz="1400" b="0" i="1" smtClean="0">
                              <a:solidFill>
                                <a:srgbClr val="FF0000"/>
                              </a:solidFill>
                              <a:latin typeface="Cambria Math" panose="02040503050406030204" pitchFamily="18" charset="0"/>
                            </a:rPr>
                            <m:t>2</m:t>
                          </m:r>
                        </m:den>
                      </m:f>
                      <m:sSup>
                        <m:sSupPr>
                          <m:ctrlPr>
                            <a:rPr lang="en-US" sz="1400" b="0" i="1" smtClean="0">
                              <a:solidFill>
                                <a:srgbClr val="FF0000"/>
                              </a:solidFill>
                              <a:latin typeface="Cambria Math" panose="02040503050406030204" pitchFamily="18" charset="0"/>
                            </a:rPr>
                          </m:ctrlPr>
                        </m:sSupPr>
                        <m:e>
                          <m:r>
                            <a:rPr lang="en-US" sz="1400" b="0" i="1" smtClean="0">
                              <a:solidFill>
                                <a:srgbClr val="FF0000"/>
                              </a:solidFill>
                              <a:latin typeface="Cambria Math" panose="02040503050406030204" pitchFamily="18" charset="0"/>
                            </a:rPr>
                            <m:t>𝑡</m:t>
                          </m:r>
                        </m:e>
                        <m:sup>
                          <m:r>
                            <a:rPr lang="en-US" sz="1400" b="0" i="1" smtClean="0">
                              <a:solidFill>
                                <a:srgbClr val="FF0000"/>
                              </a:solidFill>
                              <a:latin typeface="Cambria Math" panose="02040503050406030204" pitchFamily="18" charset="0"/>
                            </a:rPr>
                            <m:t>3</m:t>
                          </m:r>
                        </m:sup>
                      </m:sSup>
                      <m:r>
                        <a:rPr lang="en-US" sz="1400" i="1">
                          <a:solidFill>
                            <a:srgbClr val="FF0000"/>
                          </a:solidFill>
                          <a:latin typeface="Cambria Math" panose="02040503050406030204" pitchFamily="18" charset="0"/>
                        </a:rPr>
                        <m:t>−</m:t>
                      </m:r>
                      <m:sSup>
                        <m:sSupPr>
                          <m:ctrlPr>
                            <a:rPr lang="en-US" sz="1400" i="1">
                              <a:solidFill>
                                <a:srgbClr val="FF0000"/>
                              </a:solidFill>
                              <a:latin typeface="Cambria Math" panose="02040503050406030204" pitchFamily="18" charset="0"/>
                            </a:rPr>
                          </m:ctrlPr>
                        </m:sSupPr>
                        <m:e>
                          <m:r>
                            <a:rPr lang="en-US" sz="1400" i="1">
                              <a:solidFill>
                                <a:srgbClr val="FF0000"/>
                              </a:solidFill>
                              <a:latin typeface="Cambria Math" panose="02040503050406030204" pitchFamily="18" charset="0"/>
                            </a:rPr>
                            <m:t>𝑡</m:t>
                          </m:r>
                        </m:e>
                        <m:sup>
                          <m:r>
                            <a:rPr lang="en-US" sz="1400" i="1">
                              <a:solidFill>
                                <a:srgbClr val="FF0000"/>
                              </a:solidFill>
                              <a:latin typeface="Cambria Math" panose="02040503050406030204" pitchFamily="18" charset="0"/>
                            </a:rPr>
                            <m:t>2</m:t>
                          </m:r>
                        </m:sup>
                      </m:sSup>
                    </m:oMath>
                  </m:oMathPara>
                </a14:m>
                <a:endParaRPr lang="en-GB" sz="1400" dirty="0">
                  <a:solidFill>
                    <a:srgbClr val="FF0000"/>
                  </a:solidFill>
                </a:endParaRPr>
              </a:p>
            </p:txBody>
          </p:sp>
        </mc:Choice>
        <mc:Fallback xmlns="">
          <p:sp>
            <p:nvSpPr>
              <p:cNvPr id="60" name="テキスト ボックス 59">
                <a:extLst>
                  <a:ext uri="{FF2B5EF4-FFF2-40B4-BE49-F238E27FC236}">
                    <a16:creationId xmlns:a16="http://schemas.microsoft.com/office/drawing/2014/main" id="{24F8A551-C1FC-4558-A81F-5CEC9DEE151D}"/>
                  </a:ext>
                </a:extLst>
              </p:cNvPr>
              <p:cNvSpPr txBox="1">
                <a:spLocks noRot="1" noChangeAspect="1" noMove="1" noResize="1" noEditPoints="1" noAdjustHandles="1" noChangeArrowheads="1" noChangeShapeType="1" noTextEdit="1"/>
              </p:cNvSpPr>
              <p:nvPr/>
            </p:nvSpPr>
            <p:spPr>
              <a:xfrm>
                <a:off x="1097130" y="5640191"/>
                <a:ext cx="1558773" cy="514243"/>
              </a:xfrm>
              <a:prstGeom prst="rect">
                <a:avLst/>
              </a:prstGeom>
              <a:blipFill>
                <a:blip r:embed="rId19"/>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2147251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linds(horizontal)">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8"/>
                                        </p:tgtEl>
                                        <p:attrNameLst>
                                          <p:attrName>style.visibility</p:attrName>
                                        </p:attrNameLst>
                                      </p:cBhvr>
                                      <p:to>
                                        <p:strVal val="visible"/>
                                      </p:to>
                                    </p:set>
                                    <p:animEffect transition="in" filter="blinds(horizontal)">
                                      <p:cBhvr>
                                        <p:cTn id="12" dur="500"/>
                                        <p:tgtEl>
                                          <p:spTgt spid="4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blinds(horizontal)">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blinds(horizontal)">
                                      <p:cBhvr>
                                        <p:cTn id="22" dur="500"/>
                                        <p:tgtEl>
                                          <p:spTgt spid="4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0"/>
                                        </p:tgtEl>
                                        <p:attrNameLst>
                                          <p:attrName>style.visibility</p:attrName>
                                        </p:attrNameLst>
                                      </p:cBhvr>
                                      <p:to>
                                        <p:strVal val="visible"/>
                                      </p:to>
                                    </p:set>
                                    <p:animEffect transition="in" filter="blinds(horizontal)">
                                      <p:cBhvr>
                                        <p:cTn id="27" dur="500"/>
                                        <p:tgtEl>
                                          <p:spTgt spid="50"/>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51"/>
                                        </p:tgtEl>
                                        <p:attrNameLst>
                                          <p:attrName>style.visibility</p:attrName>
                                        </p:attrNameLst>
                                      </p:cBhvr>
                                      <p:to>
                                        <p:strVal val="visible"/>
                                      </p:to>
                                    </p:set>
                                    <p:animEffect transition="in" filter="blinds(horizontal)">
                                      <p:cBhvr>
                                        <p:cTn id="30" dur="500"/>
                                        <p:tgtEl>
                                          <p:spTgt spid="51"/>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xit" presetSubtype="10" fill="hold" grpId="1" nodeType="clickEffect">
                                  <p:stCondLst>
                                    <p:cond delay="0"/>
                                  </p:stCondLst>
                                  <p:childTnLst>
                                    <p:animEffect transition="out" filter="blinds(horizontal)">
                                      <p:cBhvr>
                                        <p:cTn id="34" dur="500"/>
                                        <p:tgtEl>
                                          <p:spTgt spid="50"/>
                                        </p:tgtEl>
                                      </p:cBhvr>
                                    </p:animEffect>
                                    <p:set>
                                      <p:cBhvr>
                                        <p:cTn id="35" dur="1" fill="hold">
                                          <p:stCondLst>
                                            <p:cond delay="499"/>
                                          </p:stCondLst>
                                        </p:cTn>
                                        <p:tgtEl>
                                          <p:spTgt spid="50"/>
                                        </p:tgtEl>
                                        <p:attrNameLst>
                                          <p:attrName>style.visibility</p:attrName>
                                        </p:attrNameLst>
                                      </p:cBhvr>
                                      <p:to>
                                        <p:strVal val="hidden"/>
                                      </p:to>
                                    </p:set>
                                  </p:childTnLst>
                                </p:cTn>
                              </p:par>
                              <p:par>
                                <p:cTn id="36" presetID="3" presetClass="exit" presetSubtype="10" fill="hold" grpId="1" nodeType="withEffect">
                                  <p:stCondLst>
                                    <p:cond delay="0"/>
                                  </p:stCondLst>
                                  <p:childTnLst>
                                    <p:animEffect transition="out" filter="blinds(horizontal)">
                                      <p:cBhvr>
                                        <p:cTn id="37" dur="500"/>
                                        <p:tgtEl>
                                          <p:spTgt spid="51"/>
                                        </p:tgtEl>
                                      </p:cBhvr>
                                    </p:animEffect>
                                    <p:set>
                                      <p:cBhvr>
                                        <p:cTn id="38" dur="1" fill="hold">
                                          <p:stCondLst>
                                            <p:cond delay="499"/>
                                          </p:stCondLst>
                                        </p:cTn>
                                        <p:tgtEl>
                                          <p:spTgt spid="51"/>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52"/>
                                        </p:tgtEl>
                                        <p:attrNameLst>
                                          <p:attrName>style.visibility</p:attrName>
                                        </p:attrNameLst>
                                      </p:cBhvr>
                                      <p:to>
                                        <p:strVal val="visible"/>
                                      </p:to>
                                    </p:set>
                                    <p:animEffect transition="in" filter="blinds(horizontal)">
                                      <p:cBhvr>
                                        <p:cTn id="43" dur="500"/>
                                        <p:tgtEl>
                                          <p:spTgt spid="52"/>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53"/>
                                        </p:tgtEl>
                                        <p:attrNameLst>
                                          <p:attrName>style.visibility</p:attrName>
                                        </p:attrNameLst>
                                      </p:cBhvr>
                                      <p:to>
                                        <p:strVal val="visible"/>
                                      </p:to>
                                    </p:set>
                                    <p:animEffect transition="in" filter="blinds(horizontal)">
                                      <p:cBhvr>
                                        <p:cTn id="46" dur="500"/>
                                        <p:tgtEl>
                                          <p:spTgt spid="53"/>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xit" presetSubtype="10" fill="hold" grpId="1" nodeType="clickEffect">
                                  <p:stCondLst>
                                    <p:cond delay="0"/>
                                  </p:stCondLst>
                                  <p:childTnLst>
                                    <p:animEffect transition="out" filter="blinds(horizontal)">
                                      <p:cBhvr>
                                        <p:cTn id="50" dur="500"/>
                                        <p:tgtEl>
                                          <p:spTgt spid="52"/>
                                        </p:tgtEl>
                                      </p:cBhvr>
                                    </p:animEffect>
                                    <p:set>
                                      <p:cBhvr>
                                        <p:cTn id="51" dur="1" fill="hold">
                                          <p:stCondLst>
                                            <p:cond delay="499"/>
                                          </p:stCondLst>
                                        </p:cTn>
                                        <p:tgtEl>
                                          <p:spTgt spid="52"/>
                                        </p:tgtEl>
                                        <p:attrNameLst>
                                          <p:attrName>style.visibility</p:attrName>
                                        </p:attrNameLst>
                                      </p:cBhvr>
                                      <p:to>
                                        <p:strVal val="hidden"/>
                                      </p:to>
                                    </p:set>
                                  </p:childTnLst>
                                </p:cTn>
                              </p:par>
                              <p:par>
                                <p:cTn id="52" presetID="3" presetClass="exit" presetSubtype="10" fill="hold" grpId="1" nodeType="withEffect">
                                  <p:stCondLst>
                                    <p:cond delay="0"/>
                                  </p:stCondLst>
                                  <p:childTnLst>
                                    <p:animEffect transition="out" filter="blinds(horizontal)">
                                      <p:cBhvr>
                                        <p:cTn id="53" dur="500"/>
                                        <p:tgtEl>
                                          <p:spTgt spid="53"/>
                                        </p:tgtEl>
                                      </p:cBhvr>
                                    </p:animEffect>
                                    <p:set>
                                      <p:cBhvr>
                                        <p:cTn id="54" dur="1" fill="hold">
                                          <p:stCondLst>
                                            <p:cond delay="499"/>
                                          </p:stCondLst>
                                        </p:cTn>
                                        <p:tgtEl>
                                          <p:spTgt spid="53"/>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42"/>
                                        </p:tgtEl>
                                        <p:attrNameLst>
                                          <p:attrName>style.visibility</p:attrName>
                                        </p:attrNameLst>
                                      </p:cBhvr>
                                      <p:to>
                                        <p:strVal val="visible"/>
                                      </p:to>
                                    </p:set>
                                    <p:animEffect transition="in" filter="blinds(horizontal)">
                                      <p:cBhvr>
                                        <p:cTn id="59" dur="500"/>
                                        <p:tgtEl>
                                          <p:spTgt spid="42"/>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54"/>
                                        </p:tgtEl>
                                        <p:attrNameLst>
                                          <p:attrName>style.visibility</p:attrName>
                                        </p:attrNameLst>
                                      </p:cBhvr>
                                      <p:to>
                                        <p:strVal val="visible"/>
                                      </p:to>
                                    </p:set>
                                    <p:animEffect transition="in" filter="blinds(horizontal)">
                                      <p:cBhvr>
                                        <p:cTn id="64" dur="500"/>
                                        <p:tgtEl>
                                          <p:spTgt spid="54"/>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36"/>
                                        </p:tgtEl>
                                        <p:attrNameLst>
                                          <p:attrName>style.visibility</p:attrName>
                                        </p:attrNameLst>
                                      </p:cBhvr>
                                      <p:to>
                                        <p:strVal val="visible"/>
                                      </p:to>
                                    </p:set>
                                    <p:animEffect transition="in" filter="blinds(horizontal)">
                                      <p:cBhvr>
                                        <p:cTn id="69" dur="500"/>
                                        <p:tgtEl>
                                          <p:spTgt spid="36"/>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43"/>
                                        </p:tgtEl>
                                        <p:attrNameLst>
                                          <p:attrName>style.visibility</p:attrName>
                                        </p:attrNameLst>
                                      </p:cBhvr>
                                      <p:to>
                                        <p:strVal val="visible"/>
                                      </p:to>
                                    </p:set>
                                    <p:animEffect transition="in" filter="blinds(horizontal)">
                                      <p:cBhvr>
                                        <p:cTn id="74" dur="500"/>
                                        <p:tgtEl>
                                          <p:spTgt spid="43"/>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55"/>
                                        </p:tgtEl>
                                        <p:attrNameLst>
                                          <p:attrName>style.visibility</p:attrName>
                                        </p:attrNameLst>
                                      </p:cBhvr>
                                      <p:to>
                                        <p:strVal val="visible"/>
                                      </p:to>
                                    </p:set>
                                    <p:animEffect transition="in" filter="blinds(horizontal)">
                                      <p:cBhvr>
                                        <p:cTn id="79" dur="500"/>
                                        <p:tgtEl>
                                          <p:spTgt spid="55"/>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37"/>
                                        </p:tgtEl>
                                        <p:attrNameLst>
                                          <p:attrName>style.visibility</p:attrName>
                                        </p:attrNameLst>
                                      </p:cBhvr>
                                      <p:to>
                                        <p:strVal val="visible"/>
                                      </p:to>
                                    </p:set>
                                    <p:animEffect transition="in" filter="blinds(horizontal)">
                                      <p:cBhvr>
                                        <p:cTn id="84" dur="500"/>
                                        <p:tgtEl>
                                          <p:spTgt spid="37"/>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44"/>
                                        </p:tgtEl>
                                        <p:attrNameLst>
                                          <p:attrName>style.visibility</p:attrName>
                                        </p:attrNameLst>
                                      </p:cBhvr>
                                      <p:to>
                                        <p:strVal val="visible"/>
                                      </p:to>
                                    </p:set>
                                    <p:animEffect transition="in" filter="blinds(horizontal)">
                                      <p:cBhvr>
                                        <p:cTn id="89" dur="500"/>
                                        <p:tgtEl>
                                          <p:spTgt spid="44"/>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56"/>
                                        </p:tgtEl>
                                        <p:attrNameLst>
                                          <p:attrName>style.visibility</p:attrName>
                                        </p:attrNameLst>
                                      </p:cBhvr>
                                      <p:to>
                                        <p:strVal val="visible"/>
                                      </p:to>
                                    </p:set>
                                    <p:animEffect transition="in" filter="blinds(horizontal)">
                                      <p:cBhvr>
                                        <p:cTn id="94" dur="500"/>
                                        <p:tgtEl>
                                          <p:spTgt spid="56"/>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38"/>
                                        </p:tgtEl>
                                        <p:attrNameLst>
                                          <p:attrName>style.visibility</p:attrName>
                                        </p:attrNameLst>
                                      </p:cBhvr>
                                      <p:to>
                                        <p:strVal val="visible"/>
                                      </p:to>
                                    </p:set>
                                    <p:animEffect transition="in" filter="blinds(horizontal)">
                                      <p:cBhvr>
                                        <p:cTn id="99" dur="500"/>
                                        <p:tgtEl>
                                          <p:spTgt spid="38"/>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45"/>
                                        </p:tgtEl>
                                        <p:attrNameLst>
                                          <p:attrName>style.visibility</p:attrName>
                                        </p:attrNameLst>
                                      </p:cBhvr>
                                      <p:to>
                                        <p:strVal val="visible"/>
                                      </p:to>
                                    </p:set>
                                    <p:animEffect transition="in" filter="blinds(horizontal)">
                                      <p:cBhvr>
                                        <p:cTn id="104" dur="500"/>
                                        <p:tgtEl>
                                          <p:spTgt spid="45"/>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57"/>
                                        </p:tgtEl>
                                        <p:attrNameLst>
                                          <p:attrName>style.visibility</p:attrName>
                                        </p:attrNameLst>
                                      </p:cBhvr>
                                      <p:to>
                                        <p:strVal val="visible"/>
                                      </p:to>
                                    </p:set>
                                    <p:animEffect transition="in" filter="blinds(horizontal)">
                                      <p:cBhvr>
                                        <p:cTn id="109" dur="500"/>
                                        <p:tgtEl>
                                          <p:spTgt spid="57"/>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39"/>
                                        </p:tgtEl>
                                        <p:attrNameLst>
                                          <p:attrName>style.visibility</p:attrName>
                                        </p:attrNameLst>
                                      </p:cBhvr>
                                      <p:to>
                                        <p:strVal val="visible"/>
                                      </p:to>
                                    </p:set>
                                    <p:animEffect transition="in" filter="blinds(horizontal)">
                                      <p:cBhvr>
                                        <p:cTn id="114" dur="500"/>
                                        <p:tgtEl>
                                          <p:spTgt spid="39"/>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46"/>
                                        </p:tgtEl>
                                        <p:attrNameLst>
                                          <p:attrName>style.visibility</p:attrName>
                                        </p:attrNameLst>
                                      </p:cBhvr>
                                      <p:to>
                                        <p:strVal val="visible"/>
                                      </p:to>
                                    </p:set>
                                    <p:animEffect transition="in" filter="blinds(horizontal)">
                                      <p:cBhvr>
                                        <p:cTn id="119" dur="500"/>
                                        <p:tgtEl>
                                          <p:spTgt spid="46"/>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58"/>
                                        </p:tgtEl>
                                        <p:attrNameLst>
                                          <p:attrName>style.visibility</p:attrName>
                                        </p:attrNameLst>
                                      </p:cBhvr>
                                      <p:to>
                                        <p:strVal val="visible"/>
                                      </p:to>
                                    </p:set>
                                    <p:animEffect transition="in" filter="blinds(horizontal)">
                                      <p:cBhvr>
                                        <p:cTn id="124" dur="500"/>
                                        <p:tgtEl>
                                          <p:spTgt spid="58"/>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40"/>
                                        </p:tgtEl>
                                        <p:attrNameLst>
                                          <p:attrName>style.visibility</p:attrName>
                                        </p:attrNameLst>
                                      </p:cBhvr>
                                      <p:to>
                                        <p:strVal val="visible"/>
                                      </p:to>
                                    </p:set>
                                    <p:animEffect transition="in" filter="blinds(horizontal)">
                                      <p:cBhvr>
                                        <p:cTn id="129" dur="500"/>
                                        <p:tgtEl>
                                          <p:spTgt spid="40"/>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grpId="0" nodeType="clickEffect">
                                  <p:stCondLst>
                                    <p:cond delay="0"/>
                                  </p:stCondLst>
                                  <p:childTnLst>
                                    <p:set>
                                      <p:cBhvr>
                                        <p:cTn id="133" dur="1" fill="hold">
                                          <p:stCondLst>
                                            <p:cond delay="0"/>
                                          </p:stCondLst>
                                        </p:cTn>
                                        <p:tgtEl>
                                          <p:spTgt spid="47"/>
                                        </p:tgtEl>
                                        <p:attrNameLst>
                                          <p:attrName>style.visibility</p:attrName>
                                        </p:attrNameLst>
                                      </p:cBhvr>
                                      <p:to>
                                        <p:strVal val="visible"/>
                                      </p:to>
                                    </p:set>
                                    <p:animEffect transition="in" filter="blinds(horizontal)">
                                      <p:cBhvr>
                                        <p:cTn id="134" dur="500"/>
                                        <p:tgtEl>
                                          <p:spTgt spid="47"/>
                                        </p:tgtEl>
                                      </p:cBhvr>
                                    </p:animEffect>
                                  </p:childTnLst>
                                </p:cTn>
                              </p:par>
                            </p:childTnLst>
                          </p:cTn>
                        </p:par>
                      </p:childTnLst>
                    </p:cTn>
                  </p:par>
                  <p:par>
                    <p:cTn id="135" fill="hold">
                      <p:stCondLst>
                        <p:cond delay="indefinite"/>
                      </p:stCondLst>
                      <p:childTnLst>
                        <p:par>
                          <p:cTn id="136" fill="hold">
                            <p:stCondLst>
                              <p:cond delay="0"/>
                            </p:stCondLst>
                            <p:childTnLst>
                              <p:par>
                                <p:cTn id="137" presetID="3" presetClass="entr" presetSubtype="10" fill="hold" grpId="0" nodeType="clickEffect">
                                  <p:stCondLst>
                                    <p:cond delay="0"/>
                                  </p:stCondLst>
                                  <p:childTnLst>
                                    <p:set>
                                      <p:cBhvr>
                                        <p:cTn id="138" dur="1" fill="hold">
                                          <p:stCondLst>
                                            <p:cond delay="0"/>
                                          </p:stCondLst>
                                        </p:cTn>
                                        <p:tgtEl>
                                          <p:spTgt spid="59"/>
                                        </p:tgtEl>
                                        <p:attrNameLst>
                                          <p:attrName>style.visibility</p:attrName>
                                        </p:attrNameLst>
                                      </p:cBhvr>
                                      <p:to>
                                        <p:strVal val="visible"/>
                                      </p:to>
                                    </p:set>
                                    <p:animEffect transition="in" filter="blinds(horizontal)">
                                      <p:cBhvr>
                                        <p:cTn id="139" dur="500"/>
                                        <p:tgtEl>
                                          <p:spTgt spid="59"/>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grpId="0" nodeType="clickEffect">
                                  <p:stCondLst>
                                    <p:cond delay="0"/>
                                  </p:stCondLst>
                                  <p:childTnLst>
                                    <p:set>
                                      <p:cBhvr>
                                        <p:cTn id="143" dur="1" fill="hold">
                                          <p:stCondLst>
                                            <p:cond delay="0"/>
                                          </p:stCondLst>
                                        </p:cTn>
                                        <p:tgtEl>
                                          <p:spTgt spid="41"/>
                                        </p:tgtEl>
                                        <p:attrNameLst>
                                          <p:attrName>style.visibility</p:attrName>
                                        </p:attrNameLst>
                                      </p:cBhvr>
                                      <p:to>
                                        <p:strVal val="visible"/>
                                      </p:to>
                                    </p:set>
                                    <p:animEffect transition="in" filter="blinds(horizontal)">
                                      <p:cBhvr>
                                        <p:cTn id="144" dur="500"/>
                                        <p:tgtEl>
                                          <p:spTgt spid="41"/>
                                        </p:tgtEl>
                                      </p:cBhvr>
                                    </p:animEffect>
                                  </p:childTnLst>
                                </p:cTn>
                              </p:par>
                            </p:childTnLst>
                          </p:cTn>
                        </p:par>
                      </p:childTnLst>
                    </p:cTn>
                  </p:par>
                  <p:par>
                    <p:cTn id="145" fill="hold">
                      <p:stCondLst>
                        <p:cond delay="indefinite"/>
                      </p:stCondLst>
                      <p:childTnLst>
                        <p:par>
                          <p:cTn id="146" fill="hold">
                            <p:stCondLst>
                              <p:cond delay="0"/>
                            </p:stCondLst>
                            <p:childTnLst>
                              <p:par>
                                <p:cTn id="147" presetID="3" presetClass="entr" presetSubtype="10" fill="hold" grpId="0" nodeType="clickEffect">
                                  <p:stCondLst>
                                    <p:cond delay="0"/>
                                  </p:stCondLst>
                                  <p:childTnLst>
                                    <p:set>
                                      <p:cBhvr>
                                        <p:cTn id="148" dur="1" fill="hold">
                                          <p:stCondLst>
                                            <p:cond delay="0"/>
                                          </p:stCondLst>
                                        </p:cTn>
                                        <p:tgtEl>
                                          <p:spTgt spid="60"/>
                                        </p:tgtEl>
                                        <p:attrNameLst>
                                          <p:attrName>style.visibility</p:attrName>
                                        </p:attrNameLst>
                                      </p:cBhvr>
                                      <p:to>
                                        <p:strVal val="visible"/>
                                      </p:to>
                                    </p:set>
                                    <p:animEffect transition="in" filter="blinds(horizontal)">
                                      <p:cBhvr>
                                        <p:cTn id="149"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5" grpId="0"/>
      <p:bldP spid="36" grpId="0"/>
      <p:bldP spid="37" grpId="0"/>
      <p:bldP spid="38" grpId="0"/>
      <p:bldP spid="39" grpId="0"/>
      <p:bldP spid="40" grpId="0"/>
      <p:bldP spid="41" grpId="0"/>
      <p:bldP spid="42" grpId="0" animBg="1"/>
      <p:bldP spid="43" grpId="0" animBg="1"/>
      <p:bldP spid="44" grpId="0" animBg="1"/>
      <p:bldP spid="45" grpId="0" animBg="1"/>
      <p:bldP spid="46" grpId="0" animBg="1"/>
      <p:bldP spid="47" grpId="0" animBg="1"/>
      <p:bldP spid="48" grpId="0"/>
      <p:bldP spid="49" grpId="0"/>
      <p:bldP spid="50" grpId="0" animBg="1"/>
      <p:bldP spid="50" grpId="1" animBg="1"/>
      <p:bldP spid="51" grpId="0" animBg="1"/>
      <p:bldP spid="51" grpId="1" animBg="1"/>
      <p:bldP spid="52" grpId="0" animBg="1"/>
      <p:bldP spid="52" grpId="1" animBg="1"/>
      <p:bldP spid="53" grpId="0" animBg="1"/>
      <p:bldP spid="53" grpId="1" animBg="1"/>
      <p:bldP spid="54" grpId="0"/>
      <p:bldP spid="55" grpId="0"/>
      <p:bldP spid="56" grpId="0"/>
      <p:bldP spid="57" grpId="0"/>
      <p:bldP spid="58" grpId="0"/>
      <p:bldP spid="59" grpId="0"/>
      <p:bldP spid="60" grpId="0"/>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F4A154C4641E49BD6DB2899EAF25E9" ma:contentTypeVersion="14" ma:contentTypeDescription="Create a new document." ma:contentTypeScope="" ma:versionID="f3eecc50e9b07754bbdd7d7f84a5a0e8">
  <xsd:schema xmlns:xsd="http://www.w3.org/2001/XMLSchema" xmlns:xs="http://www.w3.org/2001/XMLSchema" xmlns:p="http://schemas.microsoft.com/office/2006/metadata/properties" xmlns:ns3="78db98b4-7c56-4667-9532-fea666d1edab" xmlns:ns4="00eee050-7eda-4a68-8825-514e694f5f09" targetNamespace="http://schemas.microsoft.com/office/2006/metadata/properties" ma:root="true" ma:fieldsID="a84750f097cb468e172277703b223c85" ns3:_="" ns4:_="">
    <xsd:import namespace="78db98b4-7c56-4667-9532-fea666d1edab"/>
    <xsd:import namespace="00eee050-7eda-4a68-8825-514e694f5f0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db98b4-7c56-4667-9532-fea666d1ed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0eee050-7eda-4a68-8825-514e694f5f0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D594B86-7621-4E60-A1DE-DB62AC7F2B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db98b4-7c56-4667-9532-fea666d1edab"/>
    <ds:schemaRef ds:uri="00eee050-7eda-4a68-8825-514e694f5f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7ECEDBE-17AE-49FC-868D-8D634C73BBF2}">
  <ds:schemaRefs>
    <ds:schemaRef ds:uri="http://schemas.microsoft.com/sharepoint/v3/contenttype/forms"/>
  </ds:schemaRefs>
</ds:datastoreItem>
</file>

<file path=customXml/itemProps3.xml><?xml version="1.0" encoding="utf-8"?>
<ds:datastoreItem xmlns:ds="http://schemas.openxmlformats.org/officeDocument/2006/customXml" ds:itemID="{FFBD8741-7254-41BA-8BC2-2A505AFD00E1}">
  <ds:schemaRefs>
    <ds:schemaRef ds:uri="http://purl.org/dc/terms/"/>
    <ds:schemaRef ds:uri="78db98b4-7c56-4667-9532-fea666d1edab"/>
    <ds:schemaRef ds:uri="http://schemas.microsoft.com/office/2006/documentManagement/types"/>
    <ds:schemaRef ds:uri="00eee050-7eda-4a68-8825-514e694f5f09"/>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784</TotalTime>
  <Words>3797</Words>
  <Application>Microsoft Office PowerPoint</Application>
  <PresentationFormat>On-screen Show (4:3)</PresentationFormat>
  <Paragraphs>325</Paragraphs>
  <Slides>18</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18</vt:i4>
      </vt:variant>
    </vt:vector>
  </HeadingPairs>
  <TitlesOfParts>
    <vt:vector size="31" baseType="lpstr">
      <vt:lpstr>游ゴシック</vt:lpstr>
      <vt:lpstr>游ゴシック Light</vt:lpstr>
      <vt:lpstr>Arial</vt:lpstr>
      <vt:lpstr>Arial Black</vt:lpstr>
      <vt:lpstr>Calibri</vt:lpstr>
      <vt:lpstr>Calibri Light</vt:lpstr>
      <vt:lpstr>Cambria Math</vt:lpstr>
      <vt:lpstr>Comic Sans MS</vt:lpstr>
      <vt:lpstr>HGGyoshotai</vt:lpstr>
      <vt:lpstr>Monotype Corsiva</vt:lpstr>
      <vt:lpstr>Segoe UI Black</vt:lpstr>
      <vt:lpstr>Wingdings</vt:lpstr>
      <vt:lpstr>Office テーマ</vt:lpstr>
      <vt:lpstr>PowerPoint Presentation</vt:lpstr>
      <vt:lpstr>Prior Knowledge Check</vt:lpstr>
      <vt:lpstr>PowerPoint Presentation</vt:lpstr>
      <vt:lpstr>Modelling with Differential Equations</vt:lpstr>
      <vt:lpstr>Modelling with Differential Equations</vt:lpstr>
      <vt:lpstr>Modelling with Differential Equations</vt:lpstr>
      <vt:lpstr>Modelling with Differential Equations</vt:lpstr>
      <vt:lpstr>Modelling with Differential Equations</vt:lpstr>
      <vt:lpstr>Modelling with Differential Equations</vt:lpstr>
      <vt:lpstr>Modelling with Differential Equations</vt:lpstr>
      <vt:lpstr>Modelling with Differential Equations</vt:lpstr>
      <vt:lpstr>Modelling with Differential Equations</vt:lpstr>
      <vt:lpstr>Modelling with Differential Equations</vt:lpstr>
      <vt:lpstr>Modelling with Differential Equations</vt:lpstr>
      <vt:lpstr>Modelling with Differential Equations</vt:lpstr>
      <vt:lpstr>Modelling with Differential Equations</vt:lpstr>
      <vt:lpstr>Modelling with Differential Equations</vt:lpstr>
      <vt:lpstr>Modelling with Differential Equations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Mike Pye</dc:creator>
  <cp:lastModifiedBy>Mr G Westwater (Staff)</cp:lastModifiedBy>
  <cp:revision>200</cp:revision>
  <dcterms:created xsi:type="dcterms:W3CDTF">2017-08-14T15:35:38Z</dcterms:created>
  <dcterms:modified xsi:type="dcterms:W3CDTF">2021-08-27T08:17:25Z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0x010100C5F4A154C4641E49BD6DB2899EAF25E9</vt:lpwstr>
  </property>
</Properties>
</file>