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a:srgbClr val="FFCC99"/>
    <a:srgbClr val="FF3300"/>
    <a:srgbClr val="CCCCFF"/>
    <a:srgbClr val="A50021"/>
    <a:srgbClr val="FFFFCC"/>
    <a:srgbClr val="CC00CC"/>
    <a:srgbClr val="FFCC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32" autoAdjust="0"/>
    <p:restoredTop sz="94660"/>
  </p:normalViewPr>
  <p:slideViewPr>
    <p:cSldViewPr snapToGrid="0">
      <p:cViewPr varScale="1">
        <p:scale>
          <a:sx n="105" d="100"/>
          <a:sy n="105" d="100"/>
        </p:scale>
        <p:origin x="1542"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2316D5-04A1-4E09-8FFE-7E439241104B}" type="datetimeFigureOut">
              <a:rPr lang="en-GB" smtClean="0"/>
              <a:t>27/08/2021</a:t>
            </a:fld>
            <a:endParaRPr lang="en-GB"/>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0CA4D4-D378-4B3D-8789-19F4DDCF8B84}" type="slidenum">
              <a:rPr lang="en-GB" smtClean="0"/>
              <a:t>‹#›</a:t>
            </a:fld>
            <a:endParaRPr lang="en-GB"/>
          </a:p>
        </p:txBody>
      </p:sp>
    </p:spTree>
    <p:extLst>
      <p:ext uri="{BB962C8B-B14F-4D97-AF65-F5344CB8AC3E}">
        <p14:creationId xmlns:p14="http://schemas.microsoft.com/office/powerpoint/2010/main" val="1767388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49793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850667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445268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169759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450C350-365A-4F35-859D-17F134836970}" type="datetimeFigureOut">
              <a:rPr lang="en-GB" smtClean="0"/>
              <a:t>27/08/2021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90413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450C350-365A-4F35-859D-17F134836970}" type="datetimeFigureOut">
              <a:rPr lang="en-GB" smtClean="0"/>
              <a:t>27/08/2021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97365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450C350-365A-4F35-859D-17F134836970}" type="datetimeFigureOut">
              <a:rPr lang="en-GB" smtClean="0"/>
              <a:t>27/08/2021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53397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450C350-365A-4F35-859D-17F134836970}" type="datetimeFigureOut">
              <a:rPr lang="en-GB" smtClean="0"/>
              <a:t>27/08/2021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704381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0C350-365A-4F35-859D-17F134836970}" type="datetimeFigureOut">
              <a:rPr lang="en-GB" smtClean="0"/>
              <a:t>27/08/2021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2340146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50C350-365A-4F35-859D-17F134836970}" type="datetimeFigureOut">
              <a:rPr lang="en-GB" smtClean="0"/>
              <a:t>27/08/2021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252038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50C350-365A-4F35-859D-17F134836970}" type="datetimeFigureOut">
              <a:rPr lang="en-GB" smtClean="0"/>
              <a:t>27/08/2021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4100777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7000">
              <a:schemeClr val="accent1">
                <a:lumMod val="20000"/>
                <a:lumOff val="80000"/>
              </a:schemeClr>
            </a:gs>
            <a:gs pos="95000">
              <a:schemeClr val="accent1">
                <a:lumMod val="20000"/>
                <a:lumOff val="80000"/>
              </a:schemeClr>
            </a:gs>
            <a:gs pos="100000">
              <a:schemeClr val="accent1">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0C350-365A-4F35-859D-17F134836970}" type="datetimeFigureOut">
              <a:rPr lang="en-GB" smtClean="0"/>
              <a:t>27/08/2021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5662A-1E8C-41A9-AAAB-2F6E2B9C335B}" type="slidenum">
              <a:rPr lang="en-GB" smtClean="0"/>
              <a:t>‹#›</a:t>
            </a:fld>
            <a:endParaRPr lang="en-GB"/>
          </a:p>
        </p:txBody>
      </p:sp>
    </p:spTree>
    <p:extLst>
      <p:ext uri="{BB962C8B-B14F-4D97-AF65-F5344CB8AC3E}">
        <p14:creationId xmlns:p14="http://schemas.microsoft.com/office/powerpoint/2010/main" val="1849973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59.png"/><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11.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5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0.png"/><Relationship Id="rId7" Type="http://schemas.openxmlformats.org/officeDocument/2006/relationships/image" Target="../media/image64.png"/><Relationship Id="rId2" Type="http://schemas.openxmlformats.org/officeDocument/2006/relationships/image" Target="../media/image59.png"/><Relationship Id="rId1" Type="http://schemas.openxmlformats.org/officeDocument/2006/relationships/slideLayout" Target="../slideLayouts/slideLayout2.xml"/><Relationship Id="rId6" Type="http://schemas.openxmlformats.org/officeDocument/2006/relationships/image" Target="../media/image63.png"/><Relationship Id="rId5" Type="http://schemas.openxmlformats.org/officeDocument/2006/relationships/image" Target="../media/image62.png"/><Relationship Id="rId4" Type="http://schemas.openxmlformats.org/officeDocument/2006/relationships/image" Target="../media/image61.png"/></Relationships>
</file>

<file path=ppt/slides/_rels/slide13.xml.rels><?xml version="1.0" encoding="UTF-8" standalone="yes"?>
<Relationships xmlns="http://schemas.openxmlformats.org/package/2006/relationships"><Relationship Id="rId8" Type="http://schemas.openxmlformats.org/officeDocument/2006/relationships/image" Target="../media/image69.png"/><Relationship Id="rId3" Type="http://schemas.openxmlformats.org/officeDocument/2006/relationships/image" Target="../media/image100.png"/><Relationship Id="rId7" Type="http://schemas.openxmlformats.org/officeDocument/2006/relationships/image" Target="../media/image68.png"/><Relationship Id="rId2" Type="http://schemas.openxmlformats.org/officeDocument/2006/relationships/image" Target="../media/image59.png"/><Relationship Id="rId1" Type="http://schemas.openxmlformats.org/officeDocument/2006/relationships/slideLayout" Target="../slideLayouts/slideLayout2.xml"/><Relationship Id="rId6" Type="http://schemas.openxmlformats.org/officeDocument/2006/relationships/image" Target="../media/image67.png"/><Relationship Id="rId5" Type="http://schemas.openxmlformats.org/officeDocument/2006/relationships/image" Target="../media/image66.png"/><Relationship Id="rId4" Type="http://schemas.openxmlformats.org/officeDocument/2006/relationships/image" Target="../media/image65.png"/></Relationships>
</file>

<file path=ppt/slides/_rels/slide14.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59.png"/><Relationship Id="rId1" Type="http://schemas.openxmlformats.org/officeDocument/2006/relationships/slideLayout" Target="../slideLayouts/slideLayout2.xml"/><Relationship Id="rId6" Type="http://schemas.openxmlformats.org/officeDocument/2006/relationships/image" Target="../media/image71.png"/><Relationship Id="rId5" Type="http://schemas.openxmlformats.org/officeDocument/2006/relationships/image" Target="../media/image70.png"/><Relationship Id="rId4" Type="http://schemas.openxmlformats.org/officeDocument/2006/relationships/image" Target="../media/image69.png"/></Relationships>
</file>

<file path=ppt/slides/_rels/slide15.xml.rels><?xml version="1.0" encoding="UTF-8" standalone="yes"?>
<Relationships xmlns="http://schemas.openxmlformats.org/package/2006/relationships"><Relationship Id="rId8" Type="http://schemas.openxmlformats.org/officeDocument/2006/relationships/image" Target="../media/image77.png"/><Relationship Id="rId3" Type="http://schemas.openxmlformats.org/officeDocument/2006/relationships/image" Target="../media/image71.png"/><Relationship Id="rId7" Type="http://schemas.openxmlformats.org/officeDocument/2006/relationships/image" Target="../media/image76.png"/><Relationship Id="rId12" Type="http://schemas.openxmlformats.org/officeDocument/2006/relationships/image" Target="../media/image82.png"/><Relationship Id="rId2" Type="http://schemas.openxmlformats.org/officeDocument/2006/relationships/image" Target="../media/image72.png"/><Relationship Id="rId1" Type="http://schemas.openxmlformats.org/officeDocument/2006/relationships/slideLayout" Target="../slideLayouts/slideLayout2.xml"/><Relationship Id="rId6" Type="http://schemas.openxmlformats.org/officeDocument/2006/relationships/image" Target="../media/image75.png"/><Relationship Id="rId11" Type="http://schemas.openxmlformats.org/officeDocument/2006/relationships/image" Target="../media/image81.png"/><Relationship Id="rId5" Type="http://schemas.openxmlformats.org/officeDocument/2006/relationships/image" Target="../media/image74.png"/><Relationship Id="rId10" Type="http://schemas.openxmlformats.org/officeDocument/2006/relationships/image" Target="../media/image79.png"/><Relationship Id="rId4" Type="http://schemas.openxmlformats.org/officeDocument/2006/relationships/image" Target="../media/image73.png"/><Relationship Id="rId9" Type="http://schemas.openxmlformats.org/officeDocument/2006/relationships/image" Target="../media/image78.png"/></Relationships>
</file>

<file path=ppt/slides/_rels/slide16.xml.rels><?xml version="1.0" encoding="UTF-8" standalone="yes"?>
<Relationships xmlns="http://schemas.openxmlformats.org/package/2006/relationships"><Relationship Id="rId8" Type="http://schemas.openxmlformats.org/officeDocument/2006/relationships/image" Target="../media/image75.png"/><Relationship Id="rId13" Type="http://schemas.openxmlformats.org/officeDocument/2006/relationships/image" Target="../media/image89.png"/><Relationship Id="rId3" Type="http://schemas.openxmlformats.org/officeDocument/2006/relationships/image" Target="../media/image83.png"/><Relationship Id="rId7" Type="http://schemas.openxmlformats.org/officeDocument/2006/relationships/image" Target="../media/image74.png"/><Relationship Id="rId12" Type="http://schemas.openxmlformats.org/officeDocument/2006/relationships/image" Target="../media/image88.png"/><Relationship Id="rId2" Type="http://schemas.openxmlformats.org/officeDocument/2006/relationships/image" Target="../media/image72.png"/><Relationship Id="rId1" Type="http://schemas.openxmlformats.org/officeDocument/2006/relationships/slideLayout" Target="../slideLayouts/slideLayout2.xml"/><Relationship Id="rId6" Type="http://schemas.openxmlformats.org/officeDocument/2006/relationships/image" Target="../media/image73.png"/><Relationship Id="rId11" Type="http://schemas.openxmlformats.org/officeDocument/2006/relationships/image" Target="../media/image87.png"/><Relationship Id="rId5" Type="http://schemas.openxmlformats.org/officeDocument/2006/relationships/image" Target="../media/image71.png"/><Relationship Id="rId15" Type="http://schemas.openxmlformats.org/officeDocument/2006/relationships/image" Target="../media/image91.png"/><Relationship Id="rId10" Type="http://schemas.openxmlformats.org/officeDocument/2006/relationships/image" Target="../media/image86.png"/><Relationship Id="rId4" Type="http://schemas.openxmlformats.org/officeDocument/2006/relationships/image" Target="../media/image84.png"/><Relationship Id="rId9" Type="http://schemas.openxmlformats.org/officeDocument/2006/relationships/image" Target="../media/image85.png"/><Relationship Id="rId14" Type="http://schemas.openxmlformats.org/officeDocument/2006/relationships/image" Target="../media/image90.png"/></Relationships>
</file>

<file path=ppt/slides/_rels/slide17.xml.rels><?xml version="1.0" encoding="UTF-8" standalone="yes"?>
<Relationships xmlns="http://schemas.openxmlformats.org/package/2006/relationships"><Relationship Id="rId8" Type="http://schemas.openxmlformats.org/officeDocument/2006/relationships/image" Target="../media/image97.png"/><Relationship Id="rId3" Type="http://schemas.openxmlformats.org/officeDocument/2006/relationships/image" Target="../media/image92.png"/><Relationship Id="rId7" Type="http://schemas.openxmlformats.org/officeDocument/2006/relationships/image" Target="../media/image96.png"/><Relationship Id="rId2" Type="http://schemas.openxmlformats.org/officeDocument/2006/relationships/image" Target="../media/image72.png"/><Relationship Id="rId1" Type="http://schemas.openxmlformats.org/officeDocument/2006/relationships/slideLayout" Target="../slideLayouts/slideLayout2.xml"/><Relationship Id="rId6" Type="http://schemas.openxmlformats.org/officeDocument/2006/relationships/image" Target="../media/image95.png"/><Relationship Id="rId5" Type="http://schemas.openxmlformats.org/officeDocument/2006/relationships/image" Target="../media/image94.png"/><Relationship Id="rId10" Type="http://schemas.openxmlformats.org/officeDocument/2006/relationships/image" Target="../media/image99.png"/><Relationship Id="rId4" Type="http://schemas.openxmlformats.org/officeDocument/2006/relationships/image" Target="../media/image93.png"/><Relationship Id="rId9" Type="http://schemas.openxmlformats.org/officeDocument/2006/relationships/image" Target="../media/image98.png"/></Relationships>
</file>

<file path=ppt/slides/_rels/slide18.xml.rels><?xml version="1.0" encoding="UTF-8" standalone="yes"?>
<Relationships xmlns="http://schemas.openxmlformats.org/package/2006/relationships"><Relationship Id="rId2" Type="http://schemas.openxmlformats.org/officeDocument/2006/relationships/image" Target="../media/image7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9.pn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27.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7.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19.png"/><Relationship Id="rId7" Type="http://schemas.openxmlformats.org/officeDocument/2006/relationships/image" Target="../media/image33.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 Id="rId9" Type="http://schemas.openxmlformats.org/officeDocument/2006/relationships/image" Target="../media/image35.png"/></Relationships>
</file>

<file path=ppt/slides/_rels/slide8.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png"/><Relationship Id="rId7" Type="http://schemas.openxmlformats.org/officeDocument/2006/relationships/image" Target="../media/image40.png"/><Relationship Id="rId12" Type="http://schemas.openxmlformats.org/officeDocument/2006/relationships/image" Target="../media/image45.png"/><Relationship Id="rId2" Type="http://schemas.openxmlformats.org/officeDocument/2006/relationships/image" Target="../media/image80.png"/><Relationship Id="rId1" Type="http://schemas.openxmlformats.org/officeDocument/2006/relationships/slideLayout" Target="../slideLayouts/slideLayout2.xml"/><Relationship Id="rId6" Type="http://schemas.openxmlformats.org/officeDocument/2006/relationships/image" Target="../media/image39.png"/><Relationship Id="rId11" Type="http://schemas.openxmlformats.org/officeDocument/2006/relationships/image" Target="../media/image44.png"/><Relationship Id="rId5" Type="http://schemas.openxmlformats.org/officeDocument/2006/relationships/image" Target="../media/image38.png"/><Relationship Id="rId10" Type="http://schemas.openxmlformats.org/officeDocument/2006/relationships/image" Target="../media/image43.png"/><Relationship Id="rId4" Type="http://schemas.openxmlformats.org/officeDocument/2006/relationships/image" Target="../media/image37.png"/><Relationship Id="rId9" Type="http://schemas.openxmlformats.org/officeDocument/2006/relationships/image" Target="../media/image42.png"/></Relationships>
</file>

<file path=ppt/slides/_rels/slide9.xml.rels><?xml version="1.0" encoding="UTF-8" standalone="yes"?>
<Relationships xmlns="http://schemas.openxmlformats.org/package/2006/relationships"><Relationship Id="rId8" Type="http://schemas.openxmlformats.org/officeDocument/2006/relationships/image" Target="../media/image47.png"/><Relationship Id="rId13" Type="http://schemas.openxmlformats.org/officeDocument/2006/relationships/image" Target="../media/image52.png"/><Relationship Id="rId18" Type="http://schemas.openxmlformats.org/officeDocument/2006/relationships/image" Target="../media/image57.png"/><Relationship Id="rId3" Type="http://schemas.openxmlformats.org/officeDocument/2006/relationships/image" Target="../media/image36.png"/><Relationship Id="rId7" Type="http://schemas.openxmlformats.org/officeDocument/2006/relationships/image" Target="../media/image46.png"/><Relationship Id="rId12" Type="http://schemas.openxmlformats.org/officeDocument/2006/relationships/image" Target="../media/image51.png"/><Relationship Id="rId17" Type="http://schemas.openxmlformats.org/officeDocument/2006/relationships/image" Target="../media/image56.png"/><Relationship Id="rId2" Type="http://schemas.openxmlformats.org/officeDocument/2006/relationships/image" Target="../media/image80.png"/><Relationship Id="rId16" Type="http://schemas.openxmlformats.org/officeDocument/2006/relationships/image" Target="../media/image55.png"/><Relationship Id="rId1" Type="http://schemas.openxmlformats.org/officeDocument/2006/relationships/slideLayout" Target="../slideLayouts/slideLayout2.xml"/><Relationship Id="rId6" Type="http://schemas.openxmlformats.org/officeDocument/2006/relationships/image" Target="../media/image44.png"/><Relationship Id="rId11" Type="http://schemas.openxmlformats.org/officeDocument/2006/relationships/image" Target="../media/image50.png"/><Relationship Id="rId5" Type="http://schemas.openxmlformats.org/officeDocument/2006/relationships/image" Target="../media/image38.png"/><Relationship Id="rId15" Type="http://schemas.openxmlformats.org/officeDocument/2006/relationships/image" Target="../media/image54.png"/><Relationship Id="rId10" Type="http://schemas.openxmlformats.org/officeDocument/2006/relationships/image" Target="../media/image49.png"/><Relationship Id="rId19" Type="http://schemas.openxmlformats.org/officeDocument/2006/relationships/image" Target="../media/image58.png"/><Relationship Id="rId4" Type="http://schemas.openxmlformats.org/officeDocument/2006/relationships/image" Target="../media/image37.png"/><Relationship Id="rId9" Type="http://schemas.openxmlformats.org/officeDocument/2006/relationships/image" Target="../media/image48.png"/><Relationship Id="rId14" Type="http://schemas.openxmlformats.org/officeDocument/2006/relationships/image" Target="../media/image5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51BC11E-75C5-4612-8041-02DDC84458DD}"/>
              </a:ext>
            </a:extLst>
          </p:cNvPr>
          <p:cNvSpPr/>
          <p:nvPr/>
        </p:nvSpPr>
        <p:spPr>
          <a:xfrm>
            <a:off x="269134" y="802624"/>
            <a:ext cx="8458085" cy="2531462"/>
          </a:xfrm>
          <a:prstGeom prst="rect">
            <a:avLst/>
          </a:prstGeom>
          <a:noFill/>
        </p:spPr>
        <p:txBody>
          <a:bodyPr wrap="none" lIns="68580" tIns="34290" rIns="68580" bIns="34290">
            <a:spAutoFit/>
          </a:bodyPr>
          <a:lstStyle/>
          <a:p>
            <a:pPr algn="ctr"/>
            <a:r>
              <a:rPr lang="en-US" altLang="ja-JP" sz="8000" b="1" dirty="0">
                <a:ln w="38100">
                  <a:solidFill>
                    <a:schemeClr val="tx1"/>
                  </a:solidFill>
                  <a:prstDash val="solid"/>
                </a:ln>
                <a:solidFill>
                  <a:schemeClr val="accent3">
                    <a:lumMod val="60000"/>
                    <a:lumOff val="40000"/>
                  </a:schemeClr>
                </a:solidFill>
                <a:effectLst>
                  <a:outerShdw blurRad="50800" dist="38100" dir="16200000" rotWithShape="0">
                    <a:prstClr val="black">
                      <a:alpha val="40000"/>
                    </a:prstClr>
                  </a:outerShdw>
                </a:effectLst>
                <a:latin typeface="Monotype Corsiva" panose="03010101010201010101" pitchFamily="66" charset="0"/>
                <a:ea typeface="HGGyoshotai" panose="03000609000000000000" pitchFamily="65" charset="-128"/>
                <a:cs typeface="Segoe UI Black" panose="020B0A02040204020203" pitchFamily="34" charset="0"/>
              </a:rPr>
              <a:t>Modelling with </a:t>
            </a:r>
          </a:p>
          <a:p>
            <a:pPr algn="ctr"/>
            <a:r>
              <a:rPr lang="en-US" altLang="ja-JP" sz="8000" b="1" dirty="0">
                <a:ln w="38100">
                  <a:solidFill>
                    <a:schemeClr val="tx1"/>
                  </a:solidFill>
                  <a:prstDash val="solid"/>
                </a:ln>
                <a:solidFill>
                  <a:schemeClr val="accent3">
                    <a:lumMod val="60000"/>
                    <a:lumOff val="40000"/>
                  </a:schemeClr>
                </a:solidFill>
                <a:effectLst>
                  <a:outerShdw blurRad="50800" dist="38100" dir="16200000" rotWithShape="0">
                    <a:prstClr val="black">
                      <a:alpha val="40000"/>
                    </a:prstClr>
                  </a:outerShdw>
                </a:effectLst>
                <a:latin typeface="Monotype Corsiva" panose="03010101010201010101" pitchFamily="66" charset="0"/>
                <a:ea typeface="HGGyoshotai" panose="03000609000000000000" pitchFamily="65" charset="-128"/>
                <a:cs typeface="Segoe UI Black" panose="020B0A02040204020203" pitchFamily="34" charset="0"/>
              </a:rPr>
              <a:t>Differential Equations</a:t>
            </a:r>
            <a:endParaRPr lang="ja-JP" altLang="en-US" sz="8000" b="1" dirty="0">
              <a:ln w="38100">
                <a:solidFill>
                  <a:schemeClr val="tx1"/>
                </a:solidFill>
                <a:prstDash val="solid"/>
              </a:ln>
              <a:solidFill>
                <a:schemeClr val="accent3">
                  <a:lumMod val="60000"/>
                  <a:lumOff val="40000"/>
                </a:schemeClr>
              </a:solidFill>
              <a:effectLst>
                <a:outerShdw blurRad="50800" dist="38100" dir="16200000" rotWithShape="0">
                  <a:prstClr val="black">
                    <a:alpha val="40000"/>
                  </a:prstClr>
                </a:outerShdw>
              </a:effectLst>
              <a:latin typeface="Monotype Corsiva" panose="03010101010201010101" pitchFamily="66" charset="0"/>
              <a:ea typeface="HGGyoshotai" panose="03000609000000000000" pitchFamily="65" charset="-128"/>
              <a:cs typeface="Segoe UI Black" panose="020B0A02040204020203" pitchFamily="34" charset="0"/>
            </a:endParaRPr>
          </a:p>
        </p:txBody>
      </p:sp>
      <p:sp>
        <p:nvSpPr>
          <p:cNvPr id="3" name="テキスト ボックス 2">
            <a:extLst>
              <a:ext uri="{FF2B5EF4-FFF2-40B4-BE49-F238E27FC236}">
                <a16:creationId xmlns:a16="http://schemas.microsoft.com/office/drawing/2014/main" id="{CD70DD23-DBB1-48AE-BCF2-1500DD51E942}"/>
              </a:ext>
            </a:extLst>
          </p:cNvPr>
          <p:cNvSpPr txBox="1"/>
          <p:nvPr/>
        </p:nvSpPr>
        <p:spPr>
          <a:xfrm>
            <a:off x="2273818" y="4130310"/>
            <a:ext cx="4720652" cy="92333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dirty="0">
                <a:latin typeface="Arial Black" panose="020B0A04020102020204" pitchFamily="34" charset="0"/>
              </a:rPr>
              <a:t>Twitter: @Owen134866</a:t>
            </a:r>
          </a:p>
          <a:p>
            <a:pPr algn="ctr"/>
            <a:endParaRPr lang="en-US" dirty="0">
              <a:latin typeface="Arial Black" panose="020B0A04020102020204" pitchFamily="34" charset="0"/>
            </a:endParaRPr>
          </a:p>
          <a:p>
            <a:pPr algn="ctr"/>
            <a:r>
              <a:rPr lang="en-US" dirty="0">
                <a:latin typeface="Arial Black" panose="020B0A04020102020204" pitchFamily="34" charset="0"/>
              </a:rPr>
              <a:t>www.mathsfreeresourcelibrary.com</a:t>
            </a:r>
            <a:endParaRPr lang="en-GB" dirty="0">
              <a:latin typeface="Arial Black" panose="020B0A04020102020204" pitchFamily="34" charset="0"/>
            </a:endParaRPr>
          </a:p>
        </p:txBody>
      </p:sp>
    </p:spTree>
    <p:extLst>
      <p:ext uri="{BB962C8B-B14F-4D97-AF65-F5344CB8AC3E}">
        <p14:creationId xmlns:p14="http://schemas.microsoft.com/office/powerpoint/2010/main" val="1411331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6431" y="1600199"/>
                <a:ext cx="3373515" cy="4889377"/>
              </a:xfrm>
            </p:spPr>
            <p:txBody>
              <a:bodyPr>
                <a:normAutofit/>
              </a:bodyPr>
              <a:lstStyle/>
              <a:p>
                <a:pPr marL="0" indent="0" algn="ctr">
                  <a:buNone/>
                </a:pPr>
                <a:r>
                  <a:rPr lang="en-US" sz="1400" b="1" dirty="0">
                    <a:latin typeface="Comic Sans MS" pitchFamily="66" charset="0"/>
                  </a:rPr>
                  <a:t>You need to be able to model and work with first-order differential equations in practical situations </a:t>
                </a:r>
                <a:endParaRPr lang="en-US" sz="1400" dirty="0">
                  <a:latin typeface="Comic Sans MS" pitchFamily="66" charset="0"/>
                </a:endParaRP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A storage tank initially contains 1000 </a:t>
                </a:r>
                <a:r>
                  <a:rPr lang="en-US" sz="1200" dirty="0" err="1">
                    <a:latin typeface="Comic Sans MS" pitchFamily="66" charset="0"/>
                  </a:rPr>
                  <a:t>litres</a:t>
                </a:r>
                <a:r>
                  <a:rPr lang="en-US" sz="1200" dirty="0">
                    <a:latin typeface="Comic Sans MS" pitchFamily="66" charset="0"/>
                  </a:rPr>
                  <a:t> of pure water. Liquid is removed from the tank at a constant rate of 30 </a:t>
                </a:r>
                <a:r>
                  <a:rPr lang="en-US" sz="1200" dirty="0" err="1">
                    <a:latin typeface="Comic Sans MS" pitchFamily="66" charset="0"/>
                  </a:rPr>
                  <a:t>litres</a:t>
                </a:r>
                <a:r>
                  <a:rPr lang="en-US" sz="1200" dirty="0">
                    <a:latin typeface="Comic Sans MS" pitchFamily="66" charset="0"/>
                  </a:rPr>
                  <a:t> per hour and a chemical solution is added at a constant rate of 40 </a:t>
                </a:r>
                <a:r>
                  <a:rPr lang="en-US" sz="1200" dirty="0" err="1">
                    <a:latin typeface="Comic Sans MS" pitchFamily="66" charset="0"/>
                  </a:rPr>
                  <a:t>litres</a:t>
                </a:r>
                <a:r>
                  <a:rPr lang="en-US" sz="1200" dirty="0">
                    <a:latin typeface="Comic Sans MS" pitchFamily="66" charset="0"/>
                  </a:rPr>
                  <a:t> per hour. The chemical solution contains 4 grams of copper sulphate per </a:t>
                </a:r>
                <a:r>
                  <a:rPr lang="en-US" sz="1200" dirty="0" err="1">
                    <a:latin typeface="Comic Sans MS" pitchFamily="66" charset="0"/>
                  </a:rPr>
                  <a:t>litre</a:t>
                </a:r>
                <a:r>
                  <a:rPr lang="en-US" sz="1200" dirty="0">
                    <a:latin typeface="Comic Sans MS" pitchFamily="66" charset="0"/>
                  </a:rPr>
                  <a:t> of water.</a:t>
                </a: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Given that there are </a:t>
                </a:r>
                <a14:m>
                  <m:oMath xmlns:m="http://schemas.openxmlformats.org/officeDocument/2006/math">
                    <m:r>
                      <a:rPr lang="en-US" sz="1200" i="1" dirty="0" smtClean="0">
                        <a:latin typeface="Cambria Math" panose="02040503050406030204" pitchFamily="18" charset="0"/>
                      </a:rPr>
                      <m:t>𝑥</m:t>
                    </m:r>
                  </m:oMath>
                </a14:m>
                <a:r>
                  <a:rPr lang="en-US" sz="1200" dirty="0">
                    <a:latin typeface="Comic Sans MS" pitchFamily="66" charset="0"/>
                  </a:rPr>
                  <a:t> grams of copper sulphate in the tank after </a:t>
                </a:r>
                <a14:m>
                  <m:oMath xmlns:m="http://schemas.openxmlformats.org/officeDocument/2006/math">
                    <m:r>
                      <a:rPr lang="en-US" sz="1200" i="1" dirty="0" smtClean="0">
                        <a:latin typeface="Cambria Math" panose="02040503050406030204" pitchFamily="18" charset="0"/>
                      </a:rPr>
                      <m:t>𝑡</m:t>
                    </m:r>
                  </m:oMath>
                </a14:m>
                <a:r>
                  <a:rPr lang="en-US" sz="1200" dirty="0">
                    <a:latin typeface="Comic Sans MS" pitchFamily="66" charset="0"/>
                  </a:rPr>
                  <a:t> hours and that the copper sulphate immediately disperses throughout the tank upon entry, show that the situation can be modelled by the differential equation:</a:t>
                </a:r>
              </a:p>
              <a:p>
                <a:pPr marL="0" indent="0" algn="ctr">
                  <a:buNone/>
                </a:pPr>
                <a:endParaRPr lang="en-US" sz="1400" dirty="0">
                  <a:latin typeface="Comic Sans MS"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6431" y="1600199"/>
                <a:ext cx="3373515" cy="4889377"/>
              </a:xfrm>
              <a:blipFill>
                <a:blip r:embed="rId2"/>
                <a:stretch>
                  <a:fillRect t="-623" r="-1085"/>
                </a:stretch>
              </a:blipFill>
            </p:spPr>
            <p:txBody>
              <a:bodyPr/>
              <a:lstStyle/>
              <a:p>
                <a:r>
                  <a:rPr lang="en-GB">
                    <a:noFill/>
                  </a:rPr>
                  <a:t> </a:t>
                </a:r>
              </a:p>
            </p:txBody>
          </p:sp>
        </mc:Fallback>
      </mc:AlternateContent>
      <p:sp>
        <p:nvSpPr>
          <p:cNvPr id="17" name="タイトル 1">
            <a:extLst>
              <a:ext uri="{FF2B5EF4-FFF2-40B4-BE49-F238E27FC236}">
                <a16:creationId xmlns:a16="http://schemas.microsoft.com/office/drawing/2014/main" id="{BF9952A8-88E0-4294-967B-061546A2D97C}"/>
              </a:ext>
            </a:extLst>
          </p:cNvPr>
          <p:cNvSpPr>
            <a:spLocks noGrp="1"/>
          </p:cNvSpPr>
          <p:nvPr>
            <p:ph type="title"/>
          </p:nvPr>
        </p:nvSpPr>
        <p:spPr>
          <a:xfrm>
            <a:off x="628650" y="215503"/>
            <a:ext cx="7886700" cy="994172"/>
          </a:xfrm>
        </p:spPr>
        <p:txBody>
          <a:bodyPr>
            <a:normAutofit/>
          </a:bodyPr>
          <a:lstStyle/>
          <a:p>
            <a:pPr algn="ctr"/>
            <a:r>
              <a:rPr lang="en-US" sz="3200" dirty="0">
                <a:latin typeface="Comic Sans MS" panose="030F0702030302020204" pitchFamily="66" charset="0"/>
              </a:rPr>
              <a:t>Modelling with Differential Equations</a:t>
            </a:r>
            <a:endParaRPr lang="en-GB" sz="3200" dirty="0">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12EE350F-E77E-4733-9475-8FFECDA575BF}"/>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8A</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5E928F33-4A0A-449C-8303-7A349D8B1DCA}"/>
                  </a:ext>
                </a:extLst>
              </p:cNvPr>
              <p:cNvSpPr txBox="1"/>
              <p:nvPr/>
            </p:nvSpPr>
            <p:spPr>
              <a:xfrm>
                <a:off x="985421" y="5366551"/>
                <a:ext cx="2085827" cy="4126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=160−</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r>
                            <a:rPr lang="en-US" sz="1400" b="0" i="1" smtClean="0">
                              <a:latin typeface="Cambria Math" panose="02040503050406030204" pitchFamily="18" charset="0"/>
                            </a:rPr>
                            <m:t>𝑥</m:t>
                          </m:r>
                        </m:num>
                        <m:den>
                          <m:r>
                            <a:rPr lang="en-US" sz="1400" b="0" i="1" smtClean="0">
                              <a:latin typeface="Cambria Math" panose="02040503050406030204" pitchFamily="18" charset="0"/>
                            </a:rPr>
                            <m:t>100+</m:t>
                          </m:r>
                          <m:r>
                            <a:rPr lang="en-US" sz="1400" b="0" i="1" smtClean="0">
                              <a:latin typeface="Cambria Math" panose="02040503050406030204" pitchFamily="18" charset="0"/>
                            </a:rPr>
                            <m:t>𝑡</m:t>
                          </m:r>
                        </m:den>
                      </m:f>
                      <m:r>
                        <a:rPr lang="en-US" sz="1400" b="0" i="1" smtClean="0">
                          <a:latin typeface="Cambria Math" panose="02040503050406030204" pitchFamily="18" charset="0"/>
                        </a:rPr>
                        <m:t>, </m:t>
                      </m:r>
                      <m:r>
                        <a:rPr lang="en-US" sz="1400" b="0" i="1" smtClean="0">
                          <a:latin typeface="Cambria Math" panose="02040503050406030204" pitchFamily="18" charset="0"/>
                        </a:rPr>
                        <m:t>𝑡</m:t>
                      </m:r>
                      <m:r>
                        <a:rPr lang="en-US" sz="1400" b="0" i="1" smtClean="0">
                          <a:latin typeface="Cambria Math" panose="02040503050406030204" pitchFamily="18" charset="0"/>
                          <a:ea typeface="Cambria Math" panose="02040503050406030204" pitchFamily="18" charset="0"/>
                        </a:rPr>
                        <m:t>≥0</m:t>
                      </m:r>
                    </m:oMath>
                  </m:oMathPara>
                </a14:m>
                <a:endParaRPr lang="en-GB" sz="1400" dirty="0"/>
              </a:p>
            </p:txBody>
          </p:sp>
        </mc:Choice>
        <mc:Fallback xmlns="">
          <p:sp>
            <p:nvSpPr>
              <p:cNvPr id="2" name="テキスト ボックス 1">
                <a:extLst>
                  <a:ext uri="{FF2B5EF4-FFF2-40B4-BE49-F238E27FC236}">
                    <a16:creationId xmlns:a16="http://schemas.microsoft.com/office/drawing/2014/main" id="{5E928F33-4A0A-449C-8303-7A349D8B1DCA}"/>
                  </a:ext>
                </a:extLst>
              </p:cNvPr>
              <p:cNvSpPr txBox="1">
                <a:spLocks noRot="1" noChangeAspect="1" noMove="1" noResize="1" noEditPoints="1" noAdjustHandles="1" noChangeArrowheads="1" noChangeShapeType="1" noTextEdit="1"/>
              </p:cNvSpPr>
              <p:nvPr/>
            </p:nvSpPr>
            <p:spPr>
              <a:xfrm>
                <a:off x="985421" y="5366551"/>
                <a:ext cx="2085827" cy="412613"/>
              </a:xfrm>
              <a:prstGeom prst="rect">
                <a:avLst/>
              </a:prstGeom>
              <a:blipFill>
                <a:blip r:embed="rId3"/>
                <a:stretch>
                  <a:fillRect l="-1754" r="-1462" b="-13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868D56B0-EFE8-4BE2-8FB0-2F83F059ECBD}"/>
                  </a:ext>
                </a:extLst>
              </p:cNvPr>
              <p:cNvSpPr txBox="1"/>
              <p:nvPr/>
            </p:nvSpPr>
            <p:spPr>
              <a:xfrm>
                <a:off x="5297750" y="1215529"/>
                <a:ext cx="1848775" cy="50494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=160−</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r>
                            <a:rPr lang="en-US" sz="1400" b="0" i="1" smtClean="0">
                              <a:latin typeface="Cambria Math" panose="02040503050406030204" pitchFamily="18" charset="0"/>
                            </a:rPr>
                            <m:t>𝑥</m:t>
                          </m:r>
                        </m:num>
                        <m:den>
                          <m:r>
                            <a:rPr lang="en-US" sz="1400" b="0" i="1" smtClean="0">
                              <a:latin typeface="Cambria Math" panose="02040503050406030204" pitchFamily="18" charset="0"/>
                            </a:rPr>
                            <m:t>100+</m:t>
                          </m:r>
                          <m:r>
                            <a:rPr lang="en-US" sz="1400" b="0" i="1" smtClean="0">
                              <a:latin typeface="Cambria Math" panose="02040503050406030204" pitchFamily="18" charset="0"/>
                            </a:rPr>
                            <m:t>𝑡</m:t>
                          </m:r>
                        </m:den>
                      </m:f>
                    </m:oMath>
                  </m:oMathPara>
                </a14:m>
                <a:endParaRPr lang="en-GB" sz="1400" dirty="0"/>
              </a:p>
            </p:txBody>
          </p:sp>
        </mc:Choice>
        <mc:Fallback xmlns="">
          <p:sp>
            <p:nvSpPr>
              <p:cNvPr id="7" name="テキスト ボックス 6">
                <a:extLst>
                  <a:ext uri="{FF2B5EF4-FFF2-40B4-BE49-F238E27FC236}">
                    <a16:creationId xmlns:a16="http://schemas.microsoft.com/office/drawing/2014/main" id="{868D56B0-EFE8-4BE2-8FB0-2F83F059ECBD}"/>
                  </a:ext>
                </a:extLst>
              </p:cNvPr>
              <p:cNvSpPr txBox="1">
                <a:spLocks noRot="1" noChangeAspect="1" noMove="1" noResize="1" noEditPoints="1" noAdjustHandles="1" noChangeArrowheads="1" noChangeShapeType="1" noTextEdit="1"/>
              </p:cNvSpPr>
              <p:nvPr/>
            </p:nvSpPr>
            <p:spPr>
              <a:xfrm>
                <a:off x="5297750" y="1215529"/>
                <a:ext cx="1848775" cy="504946"/>
              </a:xfrm>
              <a:prstGeom prst="rect">
                <a:avLst/>
              </a:prstGeom>
              <a:blipFill>
                <a:blip r:embed="rId4"/>
                <a:stretch>
                  <a:fillRect b="-1205"/>
                </a:stretch>
              </a:blipFill>
            </p:spPr>
            <p:txBody>
              <a:bodyPr/>
              <a:lstStyle/>
              <a:p>
                <a:r>
                  <a:rPr lang="en-GB">
                    <a:noFill/>
                  </a:rPr>
                  <a:t> </a:t>
                </a:r>
              </a:p>
            </p:txBody>
          </p:sp>
        </mc:Fallback>
      </mc:AlternateContent>
      <p:cxnSp>
        <p:nvCxnSpPr>
          <p:cNvPr id="6" name="直線矢印コネクタ 5">
            <a:extLst>
              <a:ext uri="{FF2B5EF4-FFF2-40B4-BE49-F238E27FC236}">
                <a16:creationId xmlns:a16="http://schemas.microsoft.com/office/drawing/2014/main" id="{C3D10940-9A58-451A-A74F-29C3F083CEFC}"/>
              </a:ext>
            </a:extLst>
          </p:cNvPr>
          <p:cNvCxnSpPr>
            <a:cxnSpLocks/>
          </p:cNvCxnSpPr>
          <p:nvPr/>
        </p:nvCxnSpPr>
        <p:spPr>
          <a:xfrm flipH="1" flipV="1">
            <a:off x="5694630" y="1711105"/>
            <a:ext cx="724278" cy="488887"/>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22583DD9-28FE-493F-80D8-9343D926F369}"/>
              </a:ext>
            </a:extLst>
          </p:cNvPr>
          <p:cNvSpPr txBox="1"/>
          <p:nvPr/>
        </p:nvSpPr>
        <p:spPr>
          <a:xfrm>
            <a:off x="3882178" y="2293251"/>
            <a:ext cx="5017378"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We are being asked to find a relationship for the rate of change of copper sulphate in the tank</a:t>
            </a:r>
            <a:endParaRPr lang="en-GB" sz="1400" dirty="0">
              <a:solidFill>
                <a:srgbClr val="FF0000"/>
              </a:solidFill>
              <a:latin typeface="Comic Sans MS" panose="030F0702030302020204" pitchFamily="66" charset="0"/>
            </a:endParaRPr>
          </a:p>
        </p:txBody>
      </p:sp>
      <p:sp>
        <p:nvSpPr>
          <p:cNvPr id="13" name="テキスト ボックス 12">
            <a:extLst>
              <a:ext uri="{FF2B5EF4-FFF2-40B4-BE49-F238E27FC236}">
                <a16:creationId xmlns:a16="http://schemas.microsoft.com/office/drawing/2014/main" id="{1AAD310F-B249-4673-A882-EAE81B083978}"/>
              </a:ext>
            </a:extLst>
          </p:cNvPr>
          <p:cNvSpPr txBox="1"/>
          <p:nvPr/>
        </p:nvSpPr>
        <p:spPr>
          <a:xfrm>
            <a:off x="3799188" y="3052233"/>
            <a:ext cx="5017378" cy="1600438"/>
          </a:xfrm>
          <a:prstGeom prst="rect">
            <a:avLst/>
          </a:prstGeom>
          <a:noFill/>
        </p:spPr>
        <p:txBody>
          <a:bodyPr wrap="square" rtlCol="0">
            <a:spAutoFit/>
          </a:bodyPr>
          <a:lstStyle/>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This will depend on the amount of copper sulphate being added to the tank</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As well as the amount leaving the tank (which will have been mixed with the water in there already)</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algn="ctr"/>
            <a:r>
              <a:rPr lang="en-US" sz="1400" dirty="0">
                <a:solidFill>
                  <a:srgbClr val="FF0000"/>
                </a:solidFill>
                <a:latin typeface="Comic Sans MS" panose="030F0702030302020204" pitchFamily="66" charset="0"/>
                <a:sym typeface="Wingdings" panose="05000000000000000000" pitchFamily="2" charset="2"/>
              </a:rPr>
              <a:t>So we need to find relationships for the above…</a:t>
            </a:r>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72503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3">
                                            <p:txEl>
                                              <p:pRg st="0" end="0"/>
                                            </p:txEl>
                                          </p:spTgt>
                                        </p:tgtEl>
                                        <p:attrNameLst>
                                          <p:attrName>style.visibility</p:attrName>
                                        </p:attrNameLst>
                                      </p:cBhvr>
                                      <p:to>
                                        <p:strVal val="visible"/>
                                      </p:to>
                                    </p:set>
                                    <p:animEffect transition="in" filter="blinds(horizontal)">
                                      <p:cBhvr>
                                        <p:cTn id="32" dur="500"/>
                                        <p:tgtEl>
                                          <p:spTgt spid="1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3">
                                            <p:txEl>
                                              <p:pRg st="2" end="2"/>
                                            </p:txEl>
                                          </p:spTgt>
                                        </p:tgtEl>
                                        <p:attrNameLst>
                                          <p:attrName>style.visibility</p:attrName>
                                        </p:attrNameLst>
                                      </p:cBhvr>
                                      <p:to>
                                        <p:strVal val="visible"/>
                                      </p:to>
                                    </p:set>
                                    <p:animEffect transition="in" filter="blinds(horizontal)">
                                      <p:cBhvr>
                                        <p:cTn id="37" dur="500"/>
                                        <p:tgtEl>
                                          <p:spTgt spid="1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3">
                                            <p:txEl>
                                              <p:pRg st="4" end="4"/>
                                            </p:txEl>
                                          </p:spTgt>
                                        </p:tgtEl>
                                        <p:attrNameLst>
                                          <p:attrName>style.visibility</p:attrName>
                                        </p:attrNameLst>
                                      </p:cBhvr>
                                      <p:to>
                                        <p:strVal val="visible"/>
                                      </p:to>
                                    </p:set>
                                    <p:animEffect transition="in" filter="blinds(horizontal)">
                                      <p:cBhvr>
                                        <p:cTn id="42"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6431" y="1600199"/>
                <a:ext cx="3373515" cy="4889377"/>
              </a:xfrm>
            </p:spPr>
            <p:txBody>
              <a:bodyPr>
                <a:normAutofit/>
              </a:bodyPr>
              <a:lstStyle/>
              <a:p>
                <a:pPr marL="0" indent="0" algn="ctr">
                  <a:buNone/>
                </a:pPr>
                <a:r>
                  <a:rPr lang="en-US" sz="1400" b="1" dirty="0">
                    <a:latin typeface="Comic Sans MS" pitchFamily="66" charset="0"/>
                  </a:rPr>
                  <a:t>You need to be able to model and work with first-order differential equations in practical situations </a:t>
                </a:r>
                <a:endParaRPr lang="en-US" sz="1400" dirty="0">
                  <a:latin typeface="Comic Sans MS" pitchFamily="66" charset="0"/>
                </a:endParaRP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A storage tank initially contains 1000 </a:t>
                </a:r>
                <a:r>
                  <a:rPr lang="en-US" sz="1200" dirty="0" err="1">
                    <a:latin typeface="Comic Sans MS" pitchFamily="66" charset="0"/>
                  </a:rPr>
                  <a:t>litres</a:t>
                </a:r>
                <a:r>
                  <a:rPr lang="en-US" sz="1200" dirty="0">
                    <a:latin typeface="Comic Sans MS" pitchFamily="66" charset="0"/>
                  </a:rPr>
                  <a:t> of pure water. Liquid is removed from the tank at a constant rate of 30 </a:t>
                </a:r>
                <a:r>
                  <a:rPr lang="en-US" sz="1200" dirty="0" err="1">
                    <a:latin typeface="Comic Sans MS" pitchFamily="66" charset="0"/>
                  </a:rPr>
                  <a:t>litres</a:t>
                </a:r>
                <a:r>
                  <a:rPr lang="en-US" sz="1200" dirty="0">
                    <a:latin typeface="Comic Sans MS" pitchFamily="66" charset="0"/>
                  </a:rPr>
                  <a:t> per hour and a chemical solution is added at a constant rate of 40 </a:t>
                </a:r>
                <a:r>
                  <a:rPr lang="en-US" sz="1200" dirty="0" err="1">
                    <a:latin typeface="Comic Sans MS" pitchFamily="66" charset="0"/>
                  </a:rPr>
                  <a:t>litres</a:t>
                </a:r>
                <a:r>
                  <a:rPr lang="en-US" sz="1200" dirty="0">
                    <a:latin typeface="Comic Sans MS" pitchFamily="66" charset="0"/>
                  </a:rPr>
                  <a:t> per hour. The chemical solution contains 4 grams of copper sulphate per </a:t>
                </a:r>
                <a:r>
                  <a:rPr lang="en-US" sz="1200" dirty="0" err="1">
                    <a:latin typeface="Comic Sans MS" pitchFamily="66" charset="0"/>
                  </a:rPr>
                  <a:t>litre</a:t>
                </a:r>
                <a:r>
                  <a:rPr lang="en-US" sz="1200" dirty="0">
                    <a:latin typeface="Comic Sans MS" pitchFamily="66" charset="0"/>
                  </a:rPr>
                  <a:t> of water.</a:t>
                </a: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Given that there are </a:t>
                </a:r>
                <a14:m>
                  <m:oMath xmlns:m="http://schemas.openxmlformats.org/officeDocument/2006/math">
                    <m:r>
                      <a:rPr lang="en-US" sz="1200" i="1" dirty="0" smtClean="0">
                        <a:latin typeface="Cambria Math" panose="02040503050406030204" pitchFamily="18" charset="0"/>
                      </a:rPr>
                      <m:t>𝑥</m:t>
                    </m:r>
                  </m:oMath>
                </a14:m>
                <a:r>
                  <a:rPr lang="en-US" sz="1200" dirty="0">
                    <a:latin typeface="Comic Sans MS" pitchFamily="66" charset="0"/>
                  </a:rPr>
                  <a:t> grams of copper sulphate in the tank after </a:t>
                </a:r>
                <a14:m>
                  <m:oMath xmlns:m="http://schemas.openxmlformats.org/officeDocument/2006/math">
                    <m:r>
                      <a:rPr lang="en-US" sz="1200" i="1" dirty="0" smtClean="0">
                        <a:latin typeface="Cambria Math" panose="02040503050406030204" pitchFamily="18" charset="0"/>
                      </a:rPr>
                      <m:t>𝑡</m:t>
                    </m:r>
                  </m:oMath>
                </a14:m>
                <a:r>
                  <a:rPr lang="en-US" sz="1200" dirty="0">
                    <a:latin typeface="Comic Sans MS" pitchFamily="66" charset="0"/>
                  </a:rPr>
                  <a:t> hours and that the copper sulphate immediately disperses throughout the tank upon entry, show that the situation can be modelled by the differential equation:</a:t>
                </a:r>
              </a:p>
              <a:p>
                <a:pPr marL="0" indent="0" algn="ctr">
                  <a:buNone/>
                </a:pPr>
                <a:endParaRPr lang="en-US" sz="1400" dirty="0">
                  <a:latin typeface="Comic Sans MS"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6431" y="1600199"/>
                <a:ext cx="3373515" cy="4889377"/>
              </a:xfrm>
              <a:blipFill>
                <a:blip r:embed="rId2"/>
                <a:stretch>
                  <a:fillRect t="-623" r="-1085"/>
                </a:stretch>
              </a:blipFill>
            </p:spPr>
            <p:txBody>
              <a:bodyPr/>
              <a:lstStyle/>
              <a:p>
                <a:r>
                  <a:rPr lang="en-GB">
                    <a:noFill/>
                  </a:rPr>
                  <a:t> </a:t>
                </a:r>
              </a:p>
            </p:txBody>
          </p:sp>
        </mc:Fallback>
      </mc:AlternateContent>
      <p:sp>
        <p:nvSpPr>
          <p:cNvPr id="17" name="タイトル 1">
            <a:extLst>
              <a:ext uri="{FF2B5EF4-FFF2-40B4-BE49-F238E27FC236}">
                <a16:creationId xmlns:a16="http://schemas.microsoft.com/office/drawing/2014/main" id="{BF9952A8-88E0-4294-967B-061546A2D97C}"/>
              </a:ext>
            </a:extLst>
          </p:cNvPr>
          <p:cNvSpPr>
            <a:spLocks noGrp="1"/>
          </p:cNvSpPr>
          <p:nvPr>
            <p:ph type="title"/>
          </p:nvPr>
        </p:nvSpPr>
        <p:spPr>
          <a:xfrm>
            <a:off x="628650" y="215503"/>
            <a:ext cx="7886700" cy="994172"/>
          </a:xfrm>
        </p:spPr>
        <p:txBody>
          <a:bodyPr>
            <a:normAutofit/>
          </a:bodyPr>
          <a:lstStyle/>
          <a:p>
            <a:pPr algn="ctr"/>
            <a:r>
              <a:rPr lang="en-US" sz="3200" dirty="0">
                <a:latin typeface="Comic Sans MS" panose="030F0702030302020204" pitchFamily="66" charset="0"/>
              </a:rPr>
              <a:t>Modelling with Differential Equations</a:t>
            </a:r>
            <a:endParaRPr lang="en-GB" sz="3200" dirty="0">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12EE350F-E77E-4733-9475-8FFECDA575BF}"/>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8A</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5E928F33-4A0A-449C-8303-7A349D8B1DCA}"/>
                  </a:ext>
                </a:extLst>
              </p:cNvPr>
              <p:cNvSpPr txBox="1"/>
              <p:nvPr/>
            </p:nvSpPr>
            <p:spPr>
              <a:xfrm>
                <a:off x="985421" y="5366551"/>
                <a:ext cx="2085827" cy="4126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=160−</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r>
                            <a:rPr lang="en-US" sz="1400" b="0" i="1" smtClean="0">
                              <a:latin typeface="Cambria Math" panose="02040503050406030204" pitchFamily="18" charset="0"/>
                            </a:rPr>
                            <m:t>𝑥</m:t>
                          </m:r>
                        </m:num>
                        <m:den>
                          <m:r>
                            <a:rPr lang="en-US" sz="1400" b="0" i="1" smtClean="0">
                              <a:latin typeface="Cambria Math" panose="02040503050406030204" pitchFamily="18" charset="0"/>
                            </a:rPr>
                            <m:t>100+</m:t>
                          </m:r>
                          <m:r>
                            <a:rPr lang="en-US" sz="1400" b="0" i="1" smtClean="0">
                              <a:latin typeface="Cambria Math" panose="02040503050406030204" pitchFamily="18" charset="0"/>
                            </a:rPr>
                            <m:t>𝑡</m:t>
                          </m:r>
                        </m:den>
                      </m:f>
                      <m:r>
                        <a:rPr lang="en-US" sz="1400" b="0" i="1" smtClean="0">
                          <a:latin typeface="Cambria Math" panose="02040503050406030204" pitchFamily="18" charset="0"/>
                        </a:rPr>
                        <m:t>, </m:t>
                      </m:r>
                      <m:r>
                        <a:rPr lang="en-US" sz="1400" b="0" i="1" smtClean="0">
                          <a:latin typeface="Cambria Math" panose="02040503050406030204" pitchFamily="18" charset="0"/>
                        </a:rPr>
                        <m:t>𝑡</m:t>
                      </m:r>
                      <m:r>
                        <a:rPr lang="en-US" sz="1400" b="0" i="1" smtClean="0">
                          <a:latin typeface="Cambria Math" panose="02040503050406030204" pitchFamily="18" charset="0"/>
                          <a:ea typeface="Cambria Math" panose="02040503050406030204" pitchFamily="18" charset="0"/>
                        </a:rPr>
                        <m:t>≥0</m:t>
                      </m:r>
                    </m:oMath>
                  </m:oMathPara>
                </a14:m>
                <a:endParaRPr lang="en-GB" sz="1400" dirty="0"/>
              </a:p>
            </p:txBody>
          </p:sp>
        </mc:Choice>
        <mc:Fallback xmlns="">
          <p:sp>
            <p:nvSpPr>
              <p:cNvPr id="2" name="テキスト ボックス 1">
                <a:extLst>
                  <a:ext uri="{FF2B5EF4-FFF2-40B4-BE49-F238E27FC236}">
                    <a16:creationId xmlns:a16="http://schemas.microsoft.com/office/drawing/2014/main" id="{5E928F33-4A0A-449C-8303-7A349D8B1DCA}"/>
                  </a:ext>
                </a:extLst>
              </p:cNvPr>
              <p:cNvSpPr txBox="1">
                <a:spLocks noRot="1" noChangeAspect="1" noMove="1" noResize="1" noEditPoints="1" noAdjustHandles="1" noChangeArrowheads="1" noChangeShapeType="1" noTextEdit="1"/>
              </p:cNvSpPr>
              <p:nvPr/>
            </p:nvSpPr>
            <p:spPr>
              <a:xfrm>
                <a:off x="985421" y="5366551"/>
                <a:ext cx="2085827" cy="412613"/>
              </a:xfrm>
              <a:prstGeom prst="rect">
                <a:avLst/>
              </a:prstGeom>
              <a:blipFill>
                <a:blip r:embed="rId3"/>
                <a:stretch>
                  <a:fillRect l="-1754" r="-1462" b="-13235"/>
                </a:stretch>
              </a:blipFill>
            </p:spPr>
            <p:txBody>
              <a:bodyPr/>
              <a:lstStyle/>
              <a:p>
                <a:r>
                  <a:rPr lang="en-GB">
                    <a:noFill/>
                  </a:rPr>
                  <a:t> </a:t>
                </a:r>
              </a:p>
            </p:txBody>
          </p:sp>
        </mc:Fallback>
      </mc:AlternateContent>
      <p:sp>
        <p:nvSpPr>
          <p:cNvPr id="9" name="テキスト ボックス 8">
            <a:extLst>
              <a:ext uri="{FF2B5EF4-FFF2-40B4-BE49-F238E27FC236}">
                <a16:creationId xmlns:a16="http://schemas.microsoft.com/office/drawing/2014/main" id="{22583DD9-28FE-493F-80D8-9343D926F369}"/>
              </a:ext>
            </a:extLst>
          </p:cNvPr>
          <p:cNvSpPr txBox="1"/>
          <p:nvPr/>
        </p:nvSpPr>
        <p:spPr>
          <a:xfrm>
            <a:off x="3775646" y="1503138"/>
            <a:ext cx="3521799" cy="307777"/>
          </a:xfrm>
          <a:prstGeom prst="rect">
            <a:avLst/>
          </a:prstGeom>
          <a:noFill/>
        </p:spPr>
        <p:txBody>
          <a:bodyPr wrap="square" rtlCol="0">
            <a:spAutoFit/>
          </a:bodyPr>
          <a:lstStyle/>
          <a:p>
            <a:pPr algn="ctr"/>
            <a:r>
              <a:rPr lang="en-US" sz="1400" u="sng" dirty="0">
                <a:latin typeface="Comic Sans MS" panose="030F0702030302020204" pitchFamily="66" charset="0"/>
              </a:rPr>
              <a:t>Amount of copper sulphate being added</a:t>
            </a:r>
            <a:endParaRPr lang="en-GB" sz="1400" u="sng" dirty="0">
              <a:latin typeface="Comic Sans MS" panose="030F0702030302020204" pitchFamily="66" charset="0"/>
            </a:endParaRPr>
          </a:p>
        </p:txBody>
      </p:sp>
      <p:sp>
        <p:nvSpPr>
          <p:cNvPr id="10" name="テキスト ボックス 9">
            <a:extLst>
              <a:ext uri="{FF2B5EF4-FFF2-40B4-BE49-F238E27FC236}">
                <a16:creationId xmlns:a16="http://schemas.microsoft.com/office/drawing/2014/main" id="{E98D3B44-55B7-4B6C-B230-8DA02F83D961}"/>
              </a:ext>
            </a:extLst>
          </p:cNvPr>
          <p:cNvSpPr txBox="1"/>
          <p:nvPr/>
        </p:nvSpPr>
        <p:spPr>
          <a:xfrm>
            <a:off x="3723860" y="2010645"/>
            <a:ext cx="4274921" cy="95410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40 </a:t>
            </a:r>
            <a:r>
              <a:rPr lang="en-US" sz="1400" dirty="0" err="1">
                <a:solidFill>
                  <a:srgbClr val="FF0000"/>
                </a:solidFill>
                <a:latin typeface="Comic Sans MS" panose="030F0702030302020204" pitchFamily="66" charset="0"/>
              </a:rPr>
              <a:t>litres</a:t>
            </a:r>
            <a:r>
              <a:rPr lang="en-US" sz="1400" dirty="0">
                <a:solidFill>
                  <a:srgbClr val="FF0000"/>
                </a:solidFill>
                <a:latin typeface="Comic Sans MS" panose="030F0702030302020204" pitchFamily="66" charset="0"/>
              </a:rPr>
              <a:t> of solution is added per hour, and the copper sulphate is 4 grams per </a:t>
            </a:r>
            <a:r>
              <a:rPr lang="en-US" sz="1400" dirty="0" err="1">
                <a:solidFill>
                  <a:srgbClr val="FF0000"/>
                </a:solidFill>
                <a:latin typeface="Comic Sans MS" panose="030F0702030302020204" pitchFamily="66" charset="0"/>
              </a:rPr>
              <a:t>litre</a:t>
            </a:r>
            <a:endParaRPr lang="en-US" sz="1400" dirty="0">
              <a:solidFill>
                <a:srgbClr val="FF0000"/>
              </a:solidFill>
              <a:latin typeface="Comic Sans MS" panose="030F0702030302020204" pitchFamily="66" charset="0"/>
            </a:endParaRPr>
          </a:p>
          <a:p>
            <a:pPr algn="ctr"/>
            <a:endParaRPr lang="en-US" sz="1400" dirty="0">
              <a:solidFill>
                <a:srgbClr val="FF0000"/>
              </a:solidFill>
              <a:latin typeface="Comic Sans MS" panose="030F0702030302020204" pitchFamily="66" charset="0"/>
            </a:endParaRPr>
          </a:p>
          <a:p>
            <a:pPr algn="ctr"/>
            <a:r>
              <a:rPr lang="en-US" sz="1400" dirty="0">
                <a:solidFill>
                  <a:srgbClr val="FF0000"/>
                </a:solidFill>
                <a:latin typeface="Comic Sans MS" panose="030F0702030302020204" pitchFamily="66" charset="0"/>
                <a:sym typeface="Wingdings" panose="05000000000000000000" pitchFamily="2" charset="2"/>
              </a:rPr>
              <a:t> So 160 grams is being added per hour</a:t>
            </a:r>
            <a:endParaRPr lang="en-GB" sz="1400" dirty="0">
              <a:solidFill>
                <a:srgbClr val="FF0000"/>
              </a:solidFill>
              <a:latin typeface="Comic Sans MS" panose="030F0702030302020204" pitchFamily="66" charset="0"/>
            </a:endParaRPr>
          </a:p>
        </p:txBody>
      </p:sp>
      <p:sp>
        <p:nvSpPr>
          <p:cNvPr id="11" name="テキスト ボックス 10">
            <a:extLst>
              <a:ext uri="{FF2B5EF4-FFF2-40B4-BE49-F238E27FC236}">
                <a16:creationId xmlns:a16="http://schemas.microsoft.com/office/drawing/2014/main" id="{490D0356-C593-4628-824A-AA65FF7FA399}"/>
              </a:ext>
            </a:extLst>
          </p:cNvPr>
          <p:cNvSpPr txBox="1"/>
          <p:nvPr/>
        </p:nvSpPr>
        <p:spPr>
          <a:xfrm>
            <a:off x="136037" y="5847102"/>
            <a:ext cx="3485350"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Added copper sulphate per hour = 160g</a:t>
            </a:r>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490188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blinds(horizontal)">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blinds(horizontal)">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6431" y="1600199"/>
                <a:ext cx="3373515" cy="4889377"/>
              </a:xfrm>
            </p:spPr>
            <p:txBody>
              <a:bodyPr>
                <a:normAutofit/>
              </a:bodyPr>
              <a:lstStyle/>
              <a:p>
                <a:pPr marL="0" indent="0" algn="ctr">
                  <a:buNone/>
                </a:pPr>
                <a:r>
                  <a:rPr lang="en-US" sz="1400" b="1" dirty="0">
                    <a:latin typeface="Comic Sans MS" pitchFamily="66" charset="0"/>
                  </a:rPr>
                  <a:t>You need to be able to model and work with first-order differential equations in practical situations </a:t>
                </a:r>
                <a:endParaRPr lang="en-US" sz="1400" dirty="0">
                  <a:latin typeface="Comic Sans MS" pitchFamily="66" charset="0"/>
                </a:endParaRP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A storage tank initially contains 1000 </a:t>
                </a:r>
                <a:r>
                  <a:rPr lang="en-US" sz="1200" dirty="0" err="1">
                    <a:latin typeface="Comic Sans MS" pitchFamily="66" charset="0"/>
                  </a:rPr>
                  <a:t>litres</a:t>
                </a:r>
                <a:r>
                  <a:rPr lang="en-US" sz="1200" dirty="0">
                    <a:latin typeface="Comic Sans MS" pitchFamily="66" charset="0"/>
                  </a:rPr>
                  <a:t> of pure water. Liquid is removed from the tank at a constant rate of 30 </a:t>
                </a:r>
                <a:r>
                  <a:rPr lang="en-US" sz="1200" dirty="0" err="1">
                    <a:latin typeface="Comic Sans MS" pitchFamily="66" charset="0"/>
                  </a:rPr>
                  <a:t>litres</a:t>
                </a:r>
                <a:r>
                  <a:rPr lang="en-US" sz="1200" dirty="0">
                    <a:latin typeface="Comic Sans MS" pitchFamily="66" charset="0"/>
                  </a:rPr>
                  <a:t> per hour and a chemical solution is added at a constant rate of 40 </a:t>
                </a:r>
                <a:r>
                  <a:rPr lang="en-US" sz="1200" dirty="0" err="1">
                    <a:latin typeface="Comic Sans MS" pitchFamily="66" charset="0"/>
                  </a:rPr>
                  <a:t>litres</a:t>
                </a:r>
                <a:r>
                  <a:rPr lang="en-US" sz="1200" dirty="0">
                    <a:latin typeface="Comic Sans MS" pitchFamily="66" charset="0"/>
                  </a:rPr>
                  <a:t> per hour. The chemical solution contains 4 grams of copper sulphate per </a:t>
                </a:r>
                <a:r>
                  <a:rPr lang="en-US" sz="1200" dirty="0" err="1">
                    <a:latin typeface="Comic Sans MS" pitchFamily="66" charset="0"/>
                  </a:rPr>
                  <a:t>litre</a:t>
                </a:r>
                <a:r>
                  <a:rPr lang="en-US" sz="1200" dirty="0">
                    <a:latin typeface="Comic Sans MS" pitchFamily="66" charset="0"/>
                  </a:rPr>
                  <a:t> of water.</a:t>
                </a: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Given that there are </a:t>
                </a:r>
                <a14:m>
                  <m:oMath xmlns:m="http://schemas.openxmlformats.org/officeDocument/2006/math">
                    <m:r>
                      <a:rPr lang="en-US" sz="1200" i="1" dirty="0" smtClean="0">
                        <a:latin typeface="Cambria Math" panose="02040503050406030204" pitchFamily="18" charset="0"/>
                      </a:rPr>
                      <m:t>𝑥</m:t>
                    </m:r>
                  </m:oMath>
                </a14:m>
                <a:r>
                  <a:rPr lang="en-US" sz="1200" dirty="0">
                    <a:latin typeface="Comic Sans MS" pitchFamily="66" charset="0"/>
                  </a:rPr>
                  <a:t> grams of copper sulphate in the tank after </a:t>
                </a:r>
                <a14:m>
                  <m:oMath xmlns:m="http://schemas.openxmlformats.org/officeDocument/2006/math">
                    <m:r>
                      <a:rPr lang="en-US" sz="1200" i="1" dirty="0" smtClean="0">
                        <a:latin typeface="Cambria Math" panose="02040503050406030204" pitchFamily="18" charset="0"/>
                      </a:rPr>
                      <m:t>𝑡</m:t>
                    </m:r>
                  </m:oMath>
                </a14:m>
                <a:r>
                  <a:rPr lang="en-US" sz="1200" dirty="0">
                    <a:latin typeface="Comic Sans MS" pitchFamily="66" charset="0"/>
                  </a:rPr>
                  <a:t> hours and that the copper sulphate immediately disperses throughout the tank upon entry, show that the situation can be modelled by the differential equation:</a:t>
                </a:r>
              </a:p>
              <a:p>
                <a:pPr marL="0" indent="0" algn="ctr">
                  <a:buNone/>
                </a:pPr>
                <a:endParaRPr lang="en-US" sz="1400" dirty="0">
                  <a:latin typeface="Comic Sans MS"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6431" y="1600199"/>
                <a:ext cx="3373515" cy="4889377"/>
              </a:xfrm>
              <a:blipFill>
                <a:blip r:embed="rId2"/>
                <a:stretch>
                  <a:fillRect t="-623" r="-1085"/>
                </a:stretch>
              </a:blipFill>
            </p:spPr>
            <p:txBody>
              <a:bodyPr/>
              <a:lstStyle/>
              <a:p>
                <a:r>
                  <a:rPr lang="en-GB">
                    <a:noFill/>
                  </a:rPr>
                  <a:t> </a:t>
                </a:r>
              </a:p>
            </p:txBody>
          </p:sp>
        </mc:Fallback>
      </mc:AlternateContent>
      <p:sp>
        <p:nvSpPr>
          <p:cNvPr id="17" name="タイトル 1">
            <a:extLst>
              <a:ext uri="{FF2B5EF4-FFF2-40B4-BE49-F238E27FC236}">
                <a16:creationId xmlns:a16="http://schemas.microsoft.com/office/drawing/2014/main" id="{BF9952A8-88E0-4294-967B-061546A2D97C}"/>
              </a:ext>
            </a:extLst>
          </p:cNvPr>
          <p:cNvSpPr>
            <a:spLocks noGrp="1"/>
          </p:cNvSpPr>
          <p:nvPr>
            <p:ph type="title"/>
          </p:nvPr>
        </p:nvSpPr>
        <p:spPr>
          <a:xfrm>
            <a:off x="628650" y="215503"/>
            <a:ext cx="7886700" cy="994172"/>
          </a:xfrm>
        </p:spPr>
        <p:txBody>
          <a:bodyPr>
            <a:normAutofit/>
          </a:bodyPr>
          <a:lstStyle/>
          <a:p>
            <a:pPr algn="ctr"/>
            <a:r>
              <a:rPr lang="en-US" sz="3200" dirty="0">
                <a:latin typeface="Comic Sans MS" panose="030F0702030302020204" pitchFamily="66" charset="0"/>
              </a:rPr>
              <a:t>Modelling with Differential Equations</a:t>
            </a:r>
            <a:endParaRPr lang="en-GB" sz="3200" dirty="0">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12EE350F-E77E-4733-9475-8FFECDA575BF}"/>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8A</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5E928F33-4A0A-449C-8303-7A349D8B1DCA}"/>
                  </a:ext>
                </a:extLst>
              </p:cNvPr>
              <p:cNvSpPr txBox="1"/>
              <p:nvPr/>
            </p:nvSpPr>
            <p:spPr>
              <a:xfrm>
                <a:off x="985421" y="5366551"/>
                <a:ext cx="2085827" cy="4126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=160−</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r>
                            <a:rPr lang="en-US" sz="1400" b="0" i="1" smtClean="0">
                              <a:latin typeface="Cambria Math" panose="02040503050406030204" pitchFamily="18" charset="0"/>
                            </a:rPr>
                            <m:t>𝑥</m:t>
                          </m:r>
                        </m:num>
                        <m:den>
                          <m:r>
                            <a:rPr lang="en-US" sz="1400" b="0" i="1" smtClean="0">
                              <a:latin typeface="Cambria Math" panose="02040503050406030204" pitchFamily="18" charset="0"/>
                            </a:rPr>
                            <m:t>100+</m:t>
                          </m:r>
                          <m:r>
                            <a:rPr lang="en-US" sz="1400" b="0" i="1" smtClean="0">
                              <a:latin typeface="Cambria Math" panose="02040503050406030204" pitchFamily="18" charset="0"/>
                            </a:rPr>
                            <m:t>𝑡</m:t>
                          </m:r>
                        </m:den>
                      </m:f>
                      <m:r>
                        <a:rPr lang="en-US" sz="1400" b="0" i="1" smtClean="0">
                          <a:latin typeface="Cambria Math" panose="02040503050406030204" pitchFamily="18" charset="0"/>
                        </a:rPr>
                        <m:t>, </m:t>
                      </m:r>
                      <m:r>
                        <a:rPr lang="en-US" sz="1400" b="0" i="1" smtClean="0">
                          <a:latin typeface="Cambria Math" panose="02040503050406030204" pitchFamily="18" charset="0"/>
                        </a:rPr>
                        <m:t>𝑡</m:t>
                      </m:r>
                      <m:r>
                        <a:rPr lang="en-US" sz="1400" b="0" i="1" smtClean="0">
                          <a:latin typeface="Cambria Math" panose="02040503050406030204" pitchFamily="18" charset="0"/>
                          <a:ea typeface="Cambria Math" panose="02040503050406030204" pitchFamily="18" charset="0"/>
                        </a:rPr>
                        <m:t>≥0</m:t>
                      </m:r>
                    </m:oMath>
                  </m:oMathPara>
                </a14:m>
                <a:endParaRPr lang="en-GB" sz="1400" dirty="0"/>
              </a:p>
            </p:txBody>
          </p:sp>
        </mc:Choice>
        <mc:Fallback xmlns="">
          <p:sp>
            <p:nvSpPr>
              <p:cNvPr id="2" name="テキスト ボックス 1">
                <a:extLst>
                  <a:ext uri="{FF2B5EF4-FFF2-40B4-BE49-F238E27FC236}">
                    <a16:creationId xmlns:a16="http://schemas.microsoft.com/office/drawing/2014/main" id="{5E928F33-4A0A-449C-8303-7A349D8B1DCA}"/>
                  </a:ext>
                </a:extLst>
              </p:cNvPr>
              <p:cNvSpPr txBox="1">
                <a:spLocks noRot="1" noChangeAspect="1" noMove="1" noResize="1" noEditPoints="1" noAdjustHandles="1" noChangeArrowheads="1" noChangeShapeType="1" noTextEdit="1"/>
              </p:cNvSpPr>
              <p:nvPr/>
            </p:nvSpPr>
            <p:spPr>
              <a:xfrm>
                <a:off x="985421" y="5366551"/>
                <a:ext cx="2085827" cy="412613"/>
              </a:xfrm>
              <a:prstGeom prst="rect">
                <a:avLst/>
              </a:prstGeom>
              <a:blipFill>
                <a:blip r:embed="rId3"/>
                <a:stretch>
                  <a:fillRect l="-1754" r="-1462" b="-13235"/>
                </a:stretch>
              </a:blipFill>
            </p:spPr>
            <p:txBody>
              <a:bodyPr/>
              <a:lstStyle/>
              <a:p>
                <a:r>
                  <a:rPr lang="en-GB">
                    <a:noFill/>
                  </a:rPr>
                  <a:t> </a:t>
                </a:r>
              </a:p>
            </p:txBody>
          </p:sp>
        </mc:Fallback>
      </mc:AlternateContent>
      <p:sp>
        <p:nvSpPr>
          <p:cNvPr id="9" name="テキスト ボックス 8">
            <a:extLst>
              <a:ext uri="{FF2B5EF4-FFF2-40B4-BE49-F238E27FC236}">
                <a16:creationId xmlns:a16="http://schemas.microsoft.com/office/drawing/2014/main" id="{22583DD9-28FE-493F-80D8-9343D926F369}"/>
              </a:ext>
            </a:extLst>
          </p:cNvPr>
          <p:cNvSpPr txBox="1"/>
          <p:nvPr/>
        </p:nvSpPr>
        <p:spPr>
          <a:xfrm>
            <a:off x="3775646" y="1503138"/>
            <a:ext cx="3521799" cy="307777"/>
          </a:xfrm>
          <a:prstGeom prst="rect">
            <a:avLst/>
          </a:prstGeom>
          <a:noFill/>
        </p:spPr>
        <p:txBody>
          <a:bodyPr wrap="square" rtlCol="0">
            <a:spAutoFit/>
          </a:bodyPr>
          <a:lstStyle/>
          <a:p>
            <a:pPr algn="ctr"/>
            <a:r>
              <a:rPr lang="en-US" sz="1400" u="sng" dirty="0">
                <a:latin typeface="Comic Sans MS" panose="030F0702030302020204" pitchFamily="66" charset="0"/>
              </a:rPr>
              <a:t>Amount of copper sulphate being lost</a:t>
            </a:r>
            <a:endParaRPr lang="en-GB" sz="1400" u="sng" dirty="0">
              <a:latin typeface="Comic Sans MS" panose="030F0702030302020204" pitchFamily="66" charset="0"/>
            </a:endParaRPr>
          </a:p>
        </p:txBody>
      </p:sp>
      <p:sp>
        <p:nvSpPr>
          <p:cNvPr id="11" name="テキスト ボックス 10">
            <a:extLst>
              <a:ext uri="{FF2B5EF4-FFF2-40B4-BE49-F238E27FC236}">
                <a16:creationId xmlns:a16="http://schemas.microsoft.com/office/drawing/2014/main" id="{490D0356-C593-4628-824A-AA65FF7FA399}"/>
              </a:ext>
            </a:extLst>
          </p:cNvPr>
          <p:cNvSpPr txBox="1"/>
          <p:nvPr/>
        </p:nvSpPr>
        <p:spPr>
          <a:xfrm>
            <a:off x="136037" y="5847102"/>
            <a:ext cx="3485350"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Added copper sulphate per hour = 160g</a:t>
            </a:r>
            <a:endParaRPr lang="en-GB" sz="1400" dirty="0">
              <a:solidFill>
                <a:srgbClr val="FF0000"/>
              </a:solidFill>
              <a:latin typeface="Comic Sans MS" panose="030F0702030302020204" pitchFamily="66" charset="0"/>
            </a:endParaRPr>
          </a:p>
        </p:txBody>
      </p:sp>
      <p:sp>
        <p:nvSpPr>
          <p:cNvPr id="12" name="テキスト ボックス 11">
            <a:extLst>
              <a:ext uri="{FF2B5EF4-FFF2-40B4-BE49-F238E27FC236}">
                <a16:creationId xmlns:a16="http://schemas.microsoft.com/office/drawing/2014/main" id="{4939798B-F8EC-4432-BEC5-EE4690D3C84B}"/>
              </a:ext>
            </a:extLst>
          </p:cNvPr>
          <p:cNvSpPr txBox="1"/>
          <p:nvPr/>
        </p:nvSpPr>
        <p:spPr>
          <a:xfrm>
            <a:off x="3802690" y="1890738"/>
            <a:ext cx="5078760" cy="1169551"/>
          </a:xfrm>
          <a:prstGeom prst="rect">
            <a:avLst/>
          </a:prstGeom>
          <a:noFill/>
        </p:spPr>
        <p:txBody>
          <a:bodyPr wrap="square" rtlCol="0">
            <a:spAutoFit/>
          </a:bodyPr>
          <a:lstStyle/>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We need to know what fraction of the liquid in the tank is made up of copper sulphate</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So we need to know how much liquid is in the tank at a given time</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609F8E5A-A660-45F4-82F7-983B29AAE7DD}"/>
                  </a:ext>
                </a:extLst>
              </p:cNvPr>
              <p:cNvSpPr txBox="1"/>
              <p:nvPr/>
            </p:nvSpPr>
            <p:spPr>
              <a:xfrm>
                <a:off x="4146487" y="4146488"/>
                <a:ext cx="1598322"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=1000+40</m:t>
                      </m:r>
                      <m:r>
                        <a:rPr lang="en-US" sz="1400" b="0" i="1" smtClean="0">
                          <a:latin typeface="Cambria Math" panose="02040503050406030204" pitchFamily="18" charset="0"/>
                        </a:rPr>
                        <m:t>𝑡</m:t>
                      </m:r>
                      <m:r>
                        <a:rPr lang="en-US" sz="1400" b="0" i="1" smtClean="0">
                          <a:latin typeface="Cambria Math" panose="02040503050406030204" pitchFamily="18" charset="0"/>
                        </a:rPr>
                        <m:t>−30</m:t>
                      </m:r>
                      <m:r>
                        <a:rPr lang="en-US" sz="1400" b="0" i="1" smtClean="0">
                          <a:latin typeface="Cambria Math" panose="02040503050406030204" pitchFamily="18" charset="0"/>
                        </a:rPr>
                        <m:t>𝑡</m:t>
                      </m:r>
                    </m:oMath>
                  </m:oMathPara>
                </a14:m>
                <a:endParaRPr lang="en-GB" sz="1400" dirty="0"/>
              </a:p>
            </p:txBody>
          </p:sp>
        </mc:Choice>
        <mc:Fallback xmlns="">
          <p:sp>
            <p:nvSpPr>
              <p:cNvPr id="4" name="テキスト ボックス 3">
                <a:extLst>
                  <a:ext uri="{FF2B5EF4-FFF2-40B4-BE49-F238E27FC236}">
                    <a16:creationId xmlns:a16="http://schemas.microsoft.com/office/drawing/2014/main" id="{609F8E5A-A660-45F4-82F7-983B29AAE7DD}"/>
                  </a:ext>
                </a:extLst>
              </p:cNvPr>
              <p:cNvSpPr txBox="1">
                <a:spLocks noRot="1" noChangeAspect="1" noMove="1" noResize="1" noEditPoints="1" noAdjustHandles="1" noChangeArrowheads="1" noChangeShapeType="1" noTextEdit="1"/>
              </p:cNvSpPr>
              <p:nvPr/>
            </p:nvSpPr>
            <p:spPr>
              <a:xfrm>
                <a:off x="4146487" y="4146488"/>
                <a:ext cx="1598322" cy="215444"/>
              </a:xfrm>
              <a:prstGeom prst="rect">
                <a:avLst/>
              </a:prstGeom>
              <a:blipFill>
                <a:blip r:embed="rId4"/>
                <a:stretch>
                  <a:fillRect l="-763" r="-1527" b="-555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CB2583CE-F0F9-48CC-B01D-29F268559A2C}"/>
                  </a:ext>
                </a:extLst>
              </p:cNvPr>
              <p:cNvSpPr txBox="1"/>
              <p:nvPr/>
            </p:nvSpPr>
            <p:spPr>
              <a:xfrm>
                <a:off x="4154031" y="4588599"/>
                <a:ext cx="1110240"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=1000+10</m:t>
                      </m:r>
                      <m:r>
                        <a:rPr lang="en-US" sz="1400" b="0" i="1" smtClean="0">
                          <a:latin typeface="Cambria Math" panose="02040503050406030204" pitchFamily="18" charset="0"/>
                        </a:rPr>
                        <m:t>𝑡</m:t>
                      </m:r>
                    </m:oMath>
                  </m:oMathPara>
                </a14:m>
                <a:endParaRPr lang="en-GB" sz="1400" dirty="0"/>
              </a:p>
            </p:txBody>
          </p:sp>
        </mc:Choice>
        <mc:Fallback xmlns="">
          <p:sp>
            <p:nvSpPr>
              <p:cNvPr id="13" name="テキスト ボックス 12">
                <a:extLst>
                  <a:ext uri="{FF2B5EF4-FFF2-40B4-BE49-F238E27FC236}">
                    <a16:creationId xmlns:a16="http://schemas.microsoft.com/office/drawing/2014/main" id="{CB2583CE-F0F9-48CC-B01D-29F268559A2C}"/>
                  </a:ext>
                </a:extLst>
              </p:cNvPr>
              <p:cNvSpPr txBox="1">
                <a:spLocks noRot="1" noChangeAspect="1" noMove="1" noResize="1" noEditPoints="1" noAdjustHandles="1" noChangeArrowheads="1" noChangeShapeType="1" noTextEdit="1"/>
              </p:cNvSpPr>
              <p:nvPr/>
            </p:nvSpPr>
            <p:spPr>
              <a:xfrm>
                <a:off x="4154031" y="4588599"/>
                <a:ext cx="1110240" cy="215444"/>
              </a:xfrm>
              <a:prstGeom prst="rect">
                <a:avLst/>
              </a:prstGeom>
              <a:blipFill>
                <a:blip r:embed="rId5"/>
                <a:stretch>
                  <a:fillRect l="-1093" r="-1639" b="-5714"/>
                </a:stretch>
              </a:blipFill>
            </p:spPr>
            <p:txBody>
              <a:bodyPr/>
              <a:lstStyle/>
              <a:p>
                <a:r>
                  <a:rPr lang="en-GB">
                    <a:noFill/>
                  </a:rPr>
                  <a:t> </a:t>
                </a:r>
              </a:p>
            </p:txBody>
          </p:sp>
        </mc:Fallback>
      </mc:AlternateContent>
      <p:cxnSp>
        <p:nvCxnSpPr>
          <p:cNvPr id="14" name="直線矢印コネクタ 13">
            <a:extLst>
              <a:ext uri="{FF2B5EF4-FFF2-40B4-BE49-F238E27FC236}">
                <a16:creationId xmlns:a16="http://schemas.microsoft.com/office/drawing/2014/main" id="{B75F4239-8328-42D6-B506-A0656EB12472}"/>
              </a:ext>
            </a:extLst>
          </p:cNvPr>
          <p:cNvCxnSpPr>
            <a:cxnSpLocks/>
          </p:cNvCxnSpPr>
          <p:nvPr/>
        </p:nvCxnSpPr>
        <p:spPr>
          <a:xfrm>
            <a:off x="4861711" y="3766242"/>
            <a:ext cx="199176" cy="38024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FB485BBC-5845-472E-AB77-FDA27D4DE2ED}"/>
              </a:ext>
            </a:extLst>
          </p:cNvPr>
          <p:cNvSpPr txBox="1"/>
          <p:nvPr/>
        </p:nvSpPr>
        <p:spPr>
          <a:xfrm>
            <a:off x="3918392" y="3325345"/>
            <a:ext cx="1586116"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Amount of solution being added</a:t>
            </a:r>
            <a:endParaRPr lang="en-GB" sz="1200" dirty="0">
              <a:solidFill>
                <a:srgbClr val="FF0000"/>
              </a:solidFill>
              <a:latin typeface="Comic Sans MS" panose="030F0702030302020204" pitchFamily="66" charset="0"/>
            </a:endParaRPr>
          </a:p>
        </p:txBody>
      </p:sp>
      <p:cxnSp>
        <p:nvCxnSpPr>
          <p:cNvPr id="16" name="直線矢印コネクタ 15">
            <a:extLst>
              <a:ext uri="{FF2B5EF4-FFF2-40B4-BE49-F238E27FC236}">
                <a16:creationId xmlns:a16="http://schemas.microsoft.com/office/drawing/2014/main" id="{51D55B25-D7C6-40D8-B34F-AD67BE5BBC10}"/>
              </a:ext>
            </a:extLst>
          </p:cNvPr>
          <p:cNvCxnSpPr>
            <a:cxnSpLocks/>
          </p:cNvCxnSpPr>
          <p:nvPr/>
        </p:nvCxnSpPr>
        <p:spPr>
          <a:xfrm flipH="1">
            <a:off x="5611639" y="3730029"/>
            <a:ext cx="291220" cy="36968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39E93401-4B8C-468F-82B0-D5C7872DE9C2}"/>
              </a:ext>
            </a:extLst>
          </p:cNvPr>
          <p:cNvSpPr txBox="1"/>
          <p:nvPr/>
        </p:nvSpPr>
        <p:spPr>
          <a:xfrm>
            <a:off x="5584229" y="3325344"/>
            <a:ext cx="1586116"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Amount of liquid being removed</a:t>
            </a:r>
            <a:endParaRPr lang="en-GB" sz="1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0" name="テキスト ボックス 19">
                <a:extLst>
                  <a:ext uri="{FF2B5EF4-FFF2-40B4-BE49-F238E27FC236}">
                    <a16:creationId xmlns:a16="http://schemas.microsoft.com/office/drawing/2014/main" id="{EB191DC2-7541-4B65-B10E-CABD67A9E717}"/>
                  </a:ext>
                </a:extLst>
              </p:cNvPr>
              <p:cNvSpPr txBox="1"/>
              <p:nvPr/>
            </p:nvSpPr>
            <p:spPr>
              <a:xfrm>
                <a:off x="3873609" y="5012674"/>
                <a:ext cx="5078760" cy="738664"/>
              </a:xfrm>
              <a:prstGeom prst="rect">
                <a:avLst/>
              </a:prstGeom>
              <a:noFill/>
            </p:spPr>
            <p:txBody>
              <a:bodyPr wrap="square" rtlCol="0">
                <a:spAutoFit/>
              </a:bodyPr>
              <a:lstStyle/>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Since </a:t>
                </a:r>
                <a14:m>
                  <m:oMath xmlns:m="http://schemas.openxmlformats.org/officeDocument/2006/math">
                    <m:r>
                      <a:rPr lang="en-US" sz="1400" i="1" dirty="0" smtClean="0">
                        <a:solidFill>
                          <a:srgbClr val="FF0000"/>
                        </a:solidFill>
                        <a:latin typeface="Cambria Math" panose="02040503050406030204" pitchFamily="18" charset="0"/>
                        <a:sym typeface="Wingdings" panose="05000000000000000000" pitchFamily="2" charset="2"/>
                      </a:rPr>
                      <m:t>𝑥</m:t>
                    </m:r>
                  </m:oMath>
                </a14:m>
                <a:r>
                  <a:rPr lang="en-US" sz="1400" dirty="0">
                    <a:solidFill>
                      <a:srgbClr val="FF0000"/>
                    </a:solidFill>
                    <a:latin typeface="Comic Sans MS" panose="030F0702030302020204" pitchFamily="66" charset="0"/>
                    <a:sym typeface="Wingdings" panose="05000000000000000000" pitchFamily="2" charset="2"/>
                  </a:rPr>
                  <a:t> is being used to represent the amount of copper sulphate in the tank, the fraction of the liquid in the tank that is copper sulphate will be:</a:t>
                </a:r>
                <a:endParaRPr lang="en-GB" sz="1400" dirty="0">
                  <a:solidFill>
                    <a:srgbClr val="FF0000"/>
                  </a:solidFill>
                  <a:latin typeface="Comic Sans MS" panose="030F0702030302020204" pitchFamily="66" charset="0"/>
                </a:endParaRPr>
              </a:p>
            </p:txBody>
          </p:sp>
        </mc:Choice>
        <mc:Fallback xmlns="">
          <p:sp>
            <p:nvSpPr>
              <p:cNvPr id="20" name="テキスト ボックス 19">
                <a:extLst>
                  <a:ext uri="{FF2B5EF4-FFF2-40B4-BE49-F238E27FC236}">
                    <a16:creationId xmlns:a16="http://schemas.microsoft.com/office/drawing/2014/main" id="{EB191DC2-7541-4B65-B10E-CABD67A9E717}"/>
                  </a:ext>
                </a:extLst>
              </p:cNvPr>
              <p:cNvSpPr txBox="1">
                <a:spLocks noRot="1" noChangeAspect="1" noMove="1" noResize="1" noEditPoints="1" noAdjustHandles="1" noChangeArrowheads="1" noChangeShapeType="1" noTextEdit="1"/>
              </p:cNvSpPr>
              <p:nvPr/>
            </p:nvSpPr>
            <p:spPr>
              <a:xfrm>
                <a:off x="3873609" y="5012674"/>
                <a:ext cx="5078760" cy="738664"/>
              </a:xfrm>
              <a:prstGeom prst="rect">
                <a:avLst/>
              </a:prstGeom>
              <a:blipFill>
                <a:blip r:embed="rId6"/>
                <a:stretch>
                  <a:fillRect t="-826" b="-826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テキスト ボックス 20">
                <a:extLst>
                  <a:ext uri="{FF2B5EF4-FFF2-40B4-BE49-F238E27FC236}">
                    <a16:creationId xmlns:a16="http://schemas.microsoft.com/office/drawing/2014/main" id="{C79D63F2-C270-47FC-8A56-57DEA7CCEA1B}"/>
                  </a:ext>
                </a:extLst>
              </p:cNvPr>
              <p:cNvSpPr txBox="1"/>
              <p:nvPr/>
            </p:nvSpPr>
            <p:spPr>
              <a:xfrm>
                <a:off x="5999429" y="5863629"/>
                <a:ext cx="925702" cy="37253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𝑥</m:t>
                          </m:r>
                        </m:num>
                        <m:den>
                          <m:r>
                            <a:rPr lang="en-US" sz="1400" b="0" i="1" smtClean="0">
                              <a:latin typeface="Cambria Math" panose="02040503050406030204" pitchFamily="18" charset="0"/>
                            </a:rPr>
                            <m:t>1000+10</m:t>
                          </m:r>
                          <m:r>
                            <a:rPr lang="en-US" sz="1400" b="0" i="1" smtClean="0">
                              <a:latin typeface="Cambria Math" panose="02040503050406030204" pitchFamily="18" charset="0"/>
                            </a:rPr>
                            <m:t>𝑡</m:t>
                          </m:r>
                        </m:den>
                      </m:f>
                    </m:oMath>
                  </m:oMathPara>
                </a14:m>
                <a:endParaRPr lang="en-GB" sz="1400" dirty="0"/>
              </a:p>
            </p:txBody>
          </p:sp>
        </mc:Choice>
        <mc:Fallback xmlns="">
          <p:sp>
            <p:nvSpPr>
              <p:cNvPr id="21" name="テキスト ボックス 20">
                <a:extLst>
                  <a:ext uri="{FF2B5EF4-FFF2-40B4-BE49-F238E27FC236}">
                    <a16:creationId xmlns:a16="http://schemas.microsoft.com/office/drawing/2014/main" id="{C79D63F2-C270-47FC-8A56-57DEA7CCEA1B}"/>
                  </a:ext>
                </a:extLst>
              </p:cNvPr>
              <p:cNvSpPr txBox="1">
                <a:spLocks noRot="1" noChangeAspect="1" noMove="1" noResize="1" noEditPoints="1" noAdjustHandles="1" noChangeArrowheads="1" noChangeShapeType="1" noTextEdit="1"/>
              </p:cNvSpPr>
              <p:nvPr/>
            </p:nvSpPr>
            <p:spPr>
              <a:xfrm>
                <a:off x="5999429" y="5863629"/>
                <a:ext cx="925702" cy="372538"/>
              </a:xfrm>
              <a:prstGeom prst="rect">
                <a:avLst/>
              </a:prstGeom>
              <a:blipFill>
                <a:blip r:embed="rId7"/>
                <a:stretch>
                  <a:fillRect l="-3947" r="-2632" b="-13115"/>
                </a:stretch>
              </a:blipFill>
            </p:spPr>
            <p:txBody>
              <a:bodyPr/>
              <a:lstStyle/>
              <a:p>
                <a:r>
                  <a:rPr lang="en-GB">
                    <a:noFill/>
                  </a:rPr>
                  <a:t> </a:t>
                </a:r>
              </a:p>
            </p:txBody>
          </p:sp>
        </mc:Fallback>
      </mc:AlternateContent>
    </p:spTree>
    <p:extLst>
      <p:ext uri="{BB962C8B-B14F-4D97-AF65-F5344CB8AC3E}">
        <p14:creationId xmlns:p14="http://schemas.microsoft.com/office/powerpoint/2010/main" val="3813871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linds(horizontal)">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blinds(horizontal)">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linds(horizontal)">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linds(horizont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blinds(horizontal)">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blinds(horizontal)">
                                      <p:cBhvr>
                                        <p:cTn id="5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13" grpId="0"/>
      <p:bldP spid="15" grpId="0"/>
      <p:bldP spid="19" grpId="0"/>
      <p:bldP spid="20"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6431" y="1600199"/>
                <a:ext cx="3373515" cy="4889377"/>
              </a:xfrm>
            </p:spPr>
            <p:txBody>
              <a:bodyPr>
                <a:normAutofit/>
              </a:bodyPr>
              <a:lstStyle/>
              <a:p>
                <a:pPr marL="0" indent="0" algn="ctr">
                  <a:buNone/>
                </a:pPr>
                <a:r>
                  <a:rPr lang="en-US" sz="1400" b="1" dirty="0">
                    <a:latin typeface="Comic Sans MS" pitchFamily="66" charset="0"/>
                  </a:rPr>
                  <a:t>You need to be able to model and work with first-order differential equations in practical situations </a:t>
                </a:r>
                <a:endParaRPr lang="en-US" sz="1400" dirty="0">
                  <a:latin typeface="Comic Sans MS" pitchFamily="66" charset="0"/>
                </a:endParaRP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A storage tank initially contains 1000 </a:t>
                </a:r>
                <a:r>
                  <a:rPr lang="en-US" sz="1200" dirty="0" err="1">
                    <a:latin typeface="Comic Sans MS" pitchFamily="66" charset="0"/>
                  </a:rPr>
                  <a:t>litres</a:t>
                </a:r>
                <a:r>
                  <a:rPr lang="en-US" sz="1200" dirty="0">
                    <a:latin typeface="Comic Sans MS" pitchFamily="66" charset="0"/>
                  </a:rPr>
                  <a:t> of pure water. Liquid is removed from the tank at a constant rate of 30 </a:t>
                </a:r>
                <a:r>
                  <a:rPr lang="en-US" sz="1200" dirty="0" err="1">
                    <a:latin typeface="Comic Sans MS" pitchFamily="66" charset="0"/>
                  </a:rPr>
                  <a:t>litres</a:t>
                </a:r>
                <a:r>
                  <a:rPr lang="en-US" sz="1200" dirty="0">
                    <a:latin typeface="Comic Sans MS" pitchFamily="66" charset="0"/>
                  </a:rPr>
                  <a:t> per hour and a chemical solution is added at a constant rate of 40 </a:t>
                </a:r>
                <a:r>
                  <a:rPr lang="en-US" sz="1200" dirty="0" err="1">
                    <a:latin typeface="Comic Sans MS" pitchFamily="66" charset="0"/>
                  </a:rPr>
                  <a:t>litres</a:t>
                </a:r>
                <a:r>
                  <a:rPr lang="en-US" sz="1200" dirty="0">
                    <a:latin typeface="Comic Sans MS" pitchFamily="66" charset="0"/>
                  </a:rPr>
                  <a:t> per hour. The chemical solution contains 4 grams of copper sulphate per </a:t>
                </a:r>
                <a:r>
                  <a:rPr lang="en-US" sz="1200" dirty="0" err="1">
                    <a:latin typeface="Comic Sans MS" pitchFamily="66" charset="0"/>
                  </a:rPr>
                  <a:t>litre</a:t>
                </a:r>
                <a:r>
                  <a:rPr lang="en-US" sz="1200" dirty="0">
                    <a:latin typeface="Comic Sans MS" pitchFamily="66" charset="0"/>
                  </a:rPr>
                  <a:t> of water.</a:t>
                </a: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Given that there are </a:t>
                </a:r>
                <a14:m>
                  <m:oMath xmlns:m="http://schemas.openxmlformats.org/officeDocument/2006/math">
                    <m:r>
                      <a:rPr lang="en-US" sz="1200" i="1" dirty="0" smtClean="0">
                        <a:latin typeface="Cambria Math" panose="02040503050406030204" pitchFamily="18" charset="0"/>
                      </a:rPr>
                      <m:t>𝑥</m:t>
                    </m:r>
                  </m:oMath>
                </a14:m>
                <a:r>
                  <a:rPr lang="en-US" sz="1200" dirty="0">
                    <a:latin typeface="Comic Sans MS" pitchFamily="66" charset="0"/>
                  </a:rPr>
                  <a:t> grams of copper sulphate in the tank after </a:t>
                </a:r>
                <a14:m>
                  <m:oMath xmlns:m="http://schemas.openxmlformats.org/officeDocument/2006/math">
                    <m:r>
                      <a:rPr lang="en-US" sz="1200" i="1" dirty="0" smtClean="0">
                        <a:latin typeface="Cambria Math" panose="02040503050406030204" pitchFamily="18" charset="0"/>
                      </a:rPr>
                      <m:t>𝑡</m:t>
                    </m:r>
                  </m:oMath>
                </a14:m>
                <a:r>
                  <a:rPr lang="en-US" sz="1200" dirty="0">
                    <a:latin typeface="Comic Sans MS" pitchFamily="66" charset="0"/>
                  </a:rPr>
                  <a:t> hours and that the copper sulphate immediately disperses throughout the tank upon entry, show that the situation can be modelled by the differential equation:</a:t>
                </a:r>
              </a:p>
              <a:p>
                <a:pPr marL="0" indent="0" algn="ctr">
                  <a:buNone/>
                </a:pPr>
                <a:endParaRPr lang="en-US" sz="1400" dirty="0">
                  <a:latin typeface="Comic Sans MS"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6431" y="1600199"/>
                <a:ext cx="3373515" cy="4889377"/>
              </a:xfrm>
              <a:blipFill>
                <a:blip r:embed="rId2"/>
                <a:stretch>
                  <a:fillRect t="-623" r="-1085"/>
                </a:stretch>
              </a:blipFill>
            </p:spPr>
            <p:txBody>
              <a:bodyPr/>
              <a:lstStyle/>
              <a:p>
                <a:r>
                  <a:rPr lang="en-GB">
                    <a:noFill/>
                  </a:rPr>
                  <a:t> </a:t>
                </a:r>
              </a:p>
            </p:txBody>
          </p:sp>
        </mc:Fallback>
      </mc:AlternateContent>
      <p:sp>
        <p:nvSpPr>
          <p:cNvPr id="17" name="タイトル 1">
            <a:extLst>
              <a:ext uri="{FF2B5EF4-FFF2-40B4-BE49-F238E27FC236}">
                <a16:creationId xmlns:a16="http://schemas.microsoft.com/office/drawing/2014/main" id="{BF9952A8-88E0-4294-967B-061546A2D97C}"/>
              </a:ext>
            </a:extLst>
          </p:cNvPr>
          <p:cNvSpPr>
            <a:spLocks noGrp="1"/>
          </p:cNvSpPr>
          <p:nvPr>
            <p:ph type="title"/>
          </p:nvPr>
        </p:nvSpPr>
        <p:spPr>
          <a:xfrm>
            <a:off x="628650" y="215503"/>
            <a:ext cx="7886700" cy="994172"/>
          </a:xfrm>
        </p:spPr>
        <p:txBody>
          <a:bodyPr>
            <a:normAutofit/>
          </a:bodyPr>
          <a:lstStyle/>
          <a:p>
            <a:pPr algn="ctr"/>
            <a:r>
              <a:rPr lang="en-US" sz="3200" dirty="0">
                <a:latin typeface="Comic Sans MS" panose="030F0702030302020204" pitchFamily="66" charset="0"/>
              </a:rPr>
              <a:t>Modelling with Differential Equations</a:t>
            </a:r>
            <a:endParaRPr lang="en-GB" sz="3200" dirty="0">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12EE350F-E77E-4733-9475-8FFECDA575BF}"/>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8A</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5E928F33-4A0A-449C-8303-7A349D8B1DCA}"/>
                  </a:ext>
                </a:extLst>
              </p:cNvPr>
              <p:cNvSpPr txBox="1"/>
              <p:nvPr/>
            </p:nvSpPr>
            <p:spPr>
              <a:xfrm>
                <a:off x="985421" y="5366551"/>
                <a:ext cx="2085827" cy="4126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=160−</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r>
                            <a:rPr lang="en-US" sz="1400" b="0" i="1" smtClean="0">
                              <a:latin typeface="Cambria Math" panose="02040503050406030204" pitchFamily="18" charset="0"/>
                            </a:rPr>
                            <m:t>𝑥</m:t>
                          </m:r>
                        </m:num>
                        <m:den>
                          <m:r>
                            <a:rPr lang="en-US" sz="1400" b="0" i="1" smtClean="0">
                              <a:latin typeface="Cambria Math" panose="02040503050406030204" pitchFamily="18" charset="0"/>
                            </a:rPr>
                            <m:t>100+</m:t>
                          </m:r>
                          <m:r>
                            <a:rPr lang="en-US" sz="1400" b="0" i="1" smtClean="0">
                              <a:latin typeface="Cambria Math" panose="02040503050406030204" pitchFamily="18" charset="0"/>
                            </a:rPr>
                            <m:t>𝑡</m:t>
                          </m:r>
                        </m:den>
                      </m:f>
                      <m:r>
                        <a:rPr lang="en-US" sz="1400" b="0" i="1" smtClean="0">
                          <a:latin typeface="Cambria Math" panose="02040503050406030204" pitchFamily="18" charset="0"/>
                        </a:rPr>
                        <m:t>, </m:t>
                      </m:r>
                      <m:r>
                        <a:rPr lang="en-US" sz="1400" b="0" i="1" smtClean="0">
                          <a:latin typeface="Cambria Math" panose="02040503050406030204" pitchFamily="18" charset="0"/>
                        </a:rPr>
                        <m:t>𝑡</m:t>
                      </m:r>
                      <m:r>
                        <a:rPr lang="en-US" sz="1400" b="0" i="1" smtClean="0">
                          <a:latin typeface="Cambria Math" panose="02040503050406030204" pitchFamily="18" charset="0"/>
                          <a:ea typeface="Cambria Math" panose="02040503050406030204" pitchFamily="18" charset="0"/>
                        </a:rPr>
                        <m:t>≥0</m:t>
                      </m:r>
                    </m:oMath>
                  </m:oMathPara>
                </a14:m>
                <a:endParaRPr lang="en-GB" sz="1400" dirty="0"/>
              </a:p>
            </p:txBody>
          </p:sp>
        </mc:Choice>
        <mc:Fallback xmlns="">
          <p:sp>
            <p:nvSpPr>
              <p:cNvPr id="2" name="テキスト ボックス 1">
                <a:extLst>
                  <a:ext uri="{FF2B5EF4-FFF2-40B4-BE49-F238E27FC236}">
                    <a16:creationId xmlns:a16="http://schemas.microsoft.com/office/drawing/2014/main" id="{5E928F33-4A0A-449C-8303-7A349D8B1DCA}"/>
                  </a:ext>
                </a:extLst>
              </p:cNvPr>
              <p:cNvSpPr txBox="1">
                <a:spLocks noRot="1" noChangeAspect="1" noMove="1" noResize="1" noEditPoints="1" noAdjustHandles="1" noChangeArrowheads="1" noChangeShapeType="1" noTextEdit="1"/>
              </p:cNvSpPr>
              <p:nvPr/>
            </p:nvSpPr>
            <p:spPr>
              <a:xfrm>
                <a:off x="985421" y="5366551"/>
                <a:ext cx="2085827" cy="412613"/>
              </a:xfrm>
              <a:prstGeom prst="rect">
                <a:avLst/>
              </a:prstGeom>
              <a:blipFill>
                <a:blip r:embed="rId3"/>
                <a:stretch>
                  <a:fillRect l="-1754" r="-1462" b="-13235"/>
                </a:stretch>
              </a:blipFill>
            </p:spPr>
            <p:txBody>
              <a:bodyPr/>
              <a:lstStyle/>
              <a:p>
                <a:r>
                  <a:rPr lang="en-GB">
                    <a:noFill/>
                  </a:rPr>
                  <a:t> </a:t>
                </a:r>
              </a:p>
            </p:txBody>
          </p:sp>
        </mc:Fallback>
      </mc:AlternateContent>
      <p:sp>
        <p:nvSpPr>
          <p:cNvPr id="9" name="テキスト ボックス 8">
            <a:extLst>
              <a:ext uri="{FF2B5EF4-FFF2-40B4-BE49-F238E27FC236}">
                <a16:creationId xmlns:a16="http://schemas.microsoft.com/office/drawing/2014/main" id="{22583DD9-28FE-493F-80D8-9343D926F369}"/>
              </a:ext>
            </a:extLst>
          </p:cNvPr>
          <p:cNvSpPr txBox="1"/>
          <p:nvPr/>
        </p:nvSpPr>
        <p:spPr>
          <a:xfrm>
            <a:off x="3775646" y="1503138"/>
            <a:ext cx="3521799" cy="307777"/>
          </a:xfrm>
          <a:prstGeom prst="rect">
            <a:avLst/>
          </a:prstGeom>
          <a:noFill/>
        </p:spPr>
        <p:txBody>
          <a:bodyPr wrap="square" rtlCol="0">
            <a:spAutoFit/>
          </a:bodyPr>
          <a:lstStyle/>
          <a:p>
            <a:pPr algn="ctr"/>
            <a:r>
              <a:rPr lang="en-US" sz="1400" u="sng" dirty="0">
                <a:latin typeface="Comic Sans MS" panose="030F0702030302020204" pitchFamily="66" charset="0"/>
              </a:rPr>
              <a:t>Amount of copper sulphate being lost</a:t>
            </a:r>
            <a:endParaRPr lang="en-GB" sz="1400" u="sng" dirty="0">
              <a:latin typeface="Comic Sans MS" panose="030F0702030302020204" pitchFamily="66" charset="0"/>
            </a:endParaRPr>
          </a:p>
        </p:txBody>
      </p:sp>
      <p:sp>
        <p:nvSpPr>
          <p:cNvPr id="11" name="テキスト ボックス 10">
            <a:extLst>
              <a:ext uri="{FF2B5EF4-FFF2-40B4-BE49-F238E27FC236}">
                <a16:creationId xmlns:a16="http://schemas.microsoft.com/office/drawing/2014/main" id="{490D0356-C593-4628-824A-AA65FF7FA399}"/>
              </a:ext>
            </a:extLst>
          </p:cNvPr>
          <p:cNvSpPr txBox="1"/>
          <p:nvPr/>
        </p:nvSpPr>
        <p:spPr>
          <a:xfrm>
            <a:off x="136037" y="5847102"/>
            <a:ext cx="3485350"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Added copper sulphate per hour = 160g</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2" name="テキスト ボックス 21">
                <a:extLst>
                  <a:ext uri="{FF2B5EF4-FFF2-40B4-BE49-F238E27FC236}">
                    <a16:creationId xmlns:a16="http://schemas.microsoft.com/office/drawing/2014/main" id="{6AA8AAB2-67A0-4AB8-80D2-81549FA47808}"/>
                  </a:ext>
                </a:extLst>
              </p:cNvPr>
              <p:cNvSpPr txBox="1"/>
              <p:nvPr/>
            </p:nvSpPr>
            <p:spPr>
              <a:xfrm>
                <a:off x="3962398" y="1988746"/>
                <a:ext cx="4370684" cy="37253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𝐹𝑟𝑎𝑐𝑡𝑖𝑜𝑛</m:t>
                      </m:r>
                      <m:r>
                        <a:rPr lang="en-US" sz="1400" b="0" i="1" smtClean="0">
                          <a:latin typeface="Cambria Math" panose="02040503050406030204" pitchFamily="18" charset="0"/>
                        </a:rPr>
                        <m:t> </m:t>
                      </m:r>
                      <m:r>
                        <a:rPr lang="en-US" sz="1400" b="0" i="1" smtClean="0">
                          <a:latin typeface="Cambria Math" panose="02040503050406030204" pitchFamily="18" charset="0"/>
                        </a:rPr>
                        <m:t>𝑜𝑓</m:t>
                      </m:r>
                      <m:r>
                        <a:rPr lang="en-US" sz="1400" b="0" i="1" smtClean="0">
                          <a:latin typeface="Cambria Math" panose="02040503050406030204" pitchFamily="18" charset="0"/>
                        </a:rPr>
                        <m:t> </m:t>
                      </m:r>
                      <m:r>
                        <a:rPr lang="en-US" sz="1400" b="0" i="1" smtClean="0">
                          <a:latin typeface="Cambria Math" panose="02040503050406030204" pitchFamily="18" charset="0"/>
                        </a:rPr>
                        <m:t>𝑐𝑜𝑝𝑝𝑒𝑟</m:t>
                      </m:r>
                      <m:r>
                        <a:rPr lang="en-US" sz="1400" b="0" i="1" smtClean="0">
                          <a:latin typeface="Cambria Math" panose="02040503050406030204" pitchFamily="18" charset="0"/>
                        </a:rPr>
                        <m:t> </m:t>
                      </m:r>
                      <m:r>
                        <a:rPr lang="en-US" sz="1400" b="0" i="1" smtClean="0">
                          <a:latin typeface="Cambria Math" panose="02040503050406030204" pitchFamily="18" charset="0"/>
                        </a:rPr>
                        <m:t>𝑠𝑢𝑙𝑝h𝑎𝑡𝑒</m:t>
                      </m:r>
                      <m:r>
                        <a:rPr lang="en-US" sz="1400" b="0" i="1" smtClean="0">
                          <a:latin typeface="Cambria Math" panose="02040503050406030204" pitchFamily="18" charset="0"/>
                        </a:rPr>
                        <m:t> </m:t>
                      </m:r>
                      <m:r>
                        <a:rPr lang="en-US" sz="1400" b="0" i="1" smtClean="0">
                          <a:latin typeface="Cambria Math" panose="02040503050406030204" pitchFamily="18" charset="0"/>
                        </a:rPr>
                        <m:t>𝑖𝑛</m:t>
                      </m:r>
                      <m:r>
                        <a:rPr lang="en-US" sz="1400" b="0" i="1" smtClean="0">
                          <a:latin typeface="Cambria Math" panose="02040503050406030204" pitchFamily="18" charset="0"/>
                        </a:rPr>
                        <m:t> </m:t>
                      </m:r>
                      <m:r>
                        <a:rPr lang="en-US" sz="1400" b="0" i="1" smtClean="0">
                          <a:latin typeface="Cambria Math" panose="02040503050406030204" pitchFamily="18" charset="0"/>
                        </a:rPr>
                        <m:t>𝑡h𝑒</m:t>
                      </m:r>
                      <m:r>
                        <a:rPr lang="en-US" sz="1400" b="0" i="1" smtClean="0">
                          <a:latin typeface="Cambria Math" panose="02040503050406030204" pitchFamily="18" charset="0"/>
                        </a:rPr>
                        <m:t> </m:t>
                      </m:r>
                      <m:r>
                        <a:rPr lang="en-US" sz="1400" b="0" i="1" smtClean="0">
                          <a:latin typeface="Cambria Math" panose="02040503050406030204" pitchFamily="18" charset="0"/>
                        </a:rPr>
                        <m:t>𝑡𝑎𝑛𝑘</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𝑥</m:t>
                          </m:r>
                        </m:num>
                        <m:den>
                          <m:r>
                            <a:rPr lang="en-US" sz="1400" b="0" i="1" smtClean="0">
                              <a:latin typeface="Cambria Math" panose="02040503050406030204" pitchFamily="18" charset="0"/>
                            </a:rPr>
                            <m:t>1000+10</m:t>
                          </m:r>
                          <m:r>
                            <a:rPr lang="en-US" sz="1400" b="0" i="1" smtClean="0">
                              <a:latin typeface="Cambria Math" panose="02040503050406030204" pitchFamily="18" charset="0"/>
                            </a:rPr>
                            <m:t>𝑡</m:t>
                          </m:r>
                        </m:den>
                      </m:f>
                    </m:oMath>
                  </m:oMathPara>
                </a14:m>
                <a:endParaRPr lang="en-GB" sz="1400" dirty="0"/>
              </a:p>
            </p:txBody>
          </p:sp>
        </mc:Choice>
        <mc:Fallback xmlns="">
          <p:sp>
            <p:nvSpPr>
              <p:cNvPr id="22" name="テキスト ボックス 21">
                <a:extLst>
                  <a:ext uri="{FF2B5EF4-FFF2-40B4-BE49-F238E27FC236}">
                    <a16:creationId xmlns:a16="http://schemas.microsoft.com/office/drawing/2014/main" id="{6AA8AAB2-67A0-4AB8-80D2-81549FA47808}"/>
                  </a:ext>
                </a:extLst>
              </p:cNvPr>
              <p:cNvSpPr txBox="1">
                <a:spLocks noRot="1" noChangeAspect="1" noMove="1" noResize="1" noEditPoints="1" noAdjustHandles="1" noChangeArrowheads="1" noChangeShapeType="1" noTextEdit="1"/>
              </p:cNvSpPr>
              <p:nvPr/>
            </p:nvSpPr>
            <p:spPr>
              <a:xfrm>
                <a:off x="3962398" y="1988746"/>
                <a:ext cx="4370684" cy="372538"/>
              </a:xfrm>
              <a:prstGeom prst="rect">
                <a:avLst/>
              </a:prstGeom>
              <a:blipFill>
                <a:blip r:embed="rId4"/>
                <a:stretch>
                  <a:fillRect l="-418" r="-279" b="-1475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テキスト ボックス 22">
                <a:extLst>
                  <a:ext uri="{FF2B5EF4-FFF2-40B4-BE49-F238E27FC236}">
                    <a16:creationId xmlns:a16="http://schemas.microsoft.com/office/drawing/2014/main" id="{42A1AD02-0A46-40FF-957F-C8D6CF523F69}"/>
                  </a:ext>
                </a:extLst>
              </p:cNvPr>
              <p:cNvSpPr txBox="1"/>
              <p:nvPr/>
            </p:nvSpPr>
            <p:spPr>
              <a:xfrm>
                <a:off x="3855955" y="2636461"/>
                <a:ext cx="5078760" cy="1169551"/>
              </a:xfrm>
              <a:prstGeom prst="rect">
                <a:avLst/>
              </a:prstGeom>
              <a:noFill/>
            </p:spPr>
            <p:txBody>
              <a:bodyPr wrap="square" rtlCol="0">
                <a:spAutoFit/>
              </a:bodyPr>
              <a:lstStyle/>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Since 30 </a:t>
                </a:r>
                <a:r>
                  <a:rPr lang="en-US" sz="1400" dirty="0" err="1">
                    <a:solidFill>
                      <a:srgbClr val="FF0000"/>
                    </a:solidFill>
                    <a:latin typeface="Comic Sans MS" panose="030F0702030302020204" pitchFamily="66" charset="0"/>
                    <a:sym typeface="Wingdings" panose="05000000000000000000" pitchFamily="2" charset="2"/>
                  </a:rPr>
                  <a:t>litres</a:t>
                </a:r>
                <a:r>
                  <a:rPr lang="en-US" sz="1400" dirty="0">
                    <a:solidFill>
                      <a:srgbClr val="FF0000"/>
                    </a:solidFill>
                    <a:latin typeface="Comic Sans MS" panose="030F0702030302020204" pitchFamily="66" charset="0"/>
                    <a:sym typeface="Wingdings" panose="05000000000000000000" pitchFamily="2" charset="2"/>
                  </a:rPr>
                  <a:t> of the liquid in the tank leaves every hour, some of which is copper sulphate</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Multiply 30 by the fraction above to give the amount in terms of </a:t>
                </a:r>
                <a14:m>
                  <m:oMath xmlns:m="http://schemas.openxmlformats.org/officeDocument/2006/math">
                    <m:r>
                      <a:rPr lang="en-US" sz="1400" i="1" dirty="0" smtClean="0">
                        <a:solidFill>
                          <a:srgbClr val="FF0000"/>
                        </a:solidFill>
                        <a:latin typeface="Cambria Math" panose="02040503050406030204" pitchFamily="18" charset="0"/>
                        <a:sym typeface="Wingdings" panose="05000000000000000000" pitchFamily="2" charset="2"/>
                      </a:rPr>
                      <m:t>𝑡</m:t>
                    </m:r>
                  </m:oMath>
                </a14:m>
                <a:r>
                  <a:rPr lang="en-US" sz="1400" dirty="0">
                    <a:solidFill>
                      <a:srgbClr val="FF0000"/>
                    </a:solidFill>
                    <a:latin typeface="Comic Sans MS" panose="030F0702030302020204" pitchFamily="66" charset="0"/>
                    <a:sym typeface="Wingdings" panose="05000000000000000000" pitchFamily="2" charset="2"/>
                  </a:rPr>
                  <a:t> and </a:t>
                </a:r>
                <a14:m>
                  <m:oMath xmlns:m="http://schemas.openxmlformats.org/officeDocument/2006/math">
                    <m:r>
                      <a:rPr lang="en-US" sz="1400" i="1" dirty="0" smtClean="0">
                        <a:solidFill>
                          <a:srgbClr val="FF0000"/>
                        </a:solidFill>
                        <a:latin typeface="Cambria Math" panose="02040503050406030204" pitchFamily="18" charset="0"/>
                        <a:sym typeface="Wingdings" panose="05000000000000000000" pitchFamily="2" charset="2"/>
                      </a:rPr>
                      <m:t>𝑥</m:t>
                    </m:r>
                  </m:oMath>
                </a14:m>
                <a:endParaRPr lang="en-GB" sz="1400" dirty="0">
                  <a:solidFill>
                    <a:srgbClr val="FF0000"/>
                  </a:solidFill>
                  <a:latin typeface="Comic Sans MS" panose="030F0702030302020204" pitchFamily="66" charset="0"/>
                </a:endParaRPr>
              </a:p>
            </p:txBody>
          </p:sp>
        </mc:Choice>
        <mc:Fallback xmlns="">
          <p:sp>
            <p:nvSpPr>
              <p:cNvPr id="23" name="テキスト ボックス 22">
                <a:extLst>
                  <a:ext uri="{FF2B5EF4-FFF2-40B4-BE49-F238E27FC236}">
                    <a16:creationId xmlns:a16="http://schemas.microsoft.com/office/drawing/2014/main" id="{42A1AD02-0A46-40FF-957F-C8D6CF523F69}"/>
                  </a:ext>
                </a:extLst>
              </p:cNvPr>
              <p:cNvSpPr txBox="1">
                <a:spLocks noRot="1" noChangeAspect="1" noMove="1" noResize="1" noEditPoints="1" noAdjustHandles="1" noChangeArrowheads="1" noChangeShapeType="1" noTextEdit="1"/>
              </p:cNvSpPr>
              <p:nvPr/>
            </p:nvSpPr>
            <p:spPr>
              <a:xfrm>
                <a:off x="3855955" y="2636461"/>
                <a:ext cx="5078760" cy="1169551"/>
              </a:xfrm>
              <a:prstGeom prst="rect">
                <a:avLst/>
              </a:prstGeom>
              <a:blipFill>
                <a:blip r:embed="rId5"/>
                <a:stretch>
                  <a:fillRect t="-521" r="-960" b="-4688"/>
                </a:stretch>
              </a:blipFill>
            </p:spPr>
            <p:txBody>
              <a:bodyPr/>
              <a:lstStyle/>
              <a:p>
                <a:r>
                  <a:rPr lang="en-GB">
                    <a:noFill/>
                  </a:rPr>
                  <a:t> </a:t>
                </a:r>
              </a:p>
            </p:txBody>
          </p:sp>
        </mc:Fallback>
      </mc:AlternateContent>
      <p:sp>
        <p:nvSpPr>
          <p:cNvPr id="24" name="テキスト ボックス 23">
            <a:extLst>
              <a:ext uri="{FF2B5EF4-FFF2-40B4-BE49-F238E27FC236}">
                <a16:creationId xmlns:a16="http://schemas.microsoft.com/office/drawing/2014/main" id="{BF2C66BD-50C4-4F84-92C8-8232FA6A3256}"/>
              </a:ext>
            </a:extLst>
          </p:cNvPr>
          <p:cNvSpPr txBox="1"/>
          <p:nvPr/>
        </p:nvSpPr>
        <p:spPr>
          <a:xfrm>
            <a:off x="3892771" y="4019782"/>
            <a:ext cx="2854258"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Lost copper sulphate per hour = </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E678AF04-1B51-4272-8D77-5B4B88D47563}"/>
                  </a:ext>
                </a:extLst>
              </p:cNvPr>
              <p:cNvSpPr txBox="1"/>
              <p:nvPr/>
            </p:nvSpPr>
            <p:spPr>
              <a:xfrm>
                <a:off x="6738151" y="3963879"/>
                <a:ext cx="1332481" cy="37253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30</m:t>
                      </m:r>
                      <m:r>
                        <a:rPr lang="en-US" sz="1400" b="0" i="1" smtClean="0">
                          <a:latin typeface="Cambria Math" panose="02040503050406030204" pitchFamily="18" charset="0"/>
                          <a:ea typeface="Cambria Math" panose="02040503050406030204" pitchFamily="18" charset="0"/>
                        </a:rPr>
                        <m:t>×</m:t>
                      </m:r>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𝑥</m:t>
                          </m:r>
                        </m:num>
                        <m:den>
                          <m:r>
                            <a:rPr lang="en-US" sz="1400" b="0" i="1" smtClean="0">
                              <a:latin typeface="Cambria Math" panose="02040503050406030204" pitchFamily="18" charset="0"/>
                            </a:rPr>
                            <m:t>1000+10</m:t>
                          </m:r>
                          <m:r>
                            <a:rPr lang="en-US" sz="1400" b="0" i="1" smtClean="0">
                              <a:latin typeface="Cambria Math" panose="02040503050406030204" pitchFamily="18" charset="0"/>
                            </a:rPr>
                            <m:t>𝑡</m:t>
                          </m:r>
                        </m:den>
                      </m:f>
                    </m:oMath>
                  </m:oMathPara>
                </a14:m>
                <a:endParaRPr lang="en-GB" sz="1400" dirty="0"/>
              </a:p>
            </p:txBody>
          </p:sp>
        </mc:Choice>
        <mc:Fallback xmlns="">
          <p:sp>
            <p:nvSpPr>
              <p:cNvPr id="5" name="テキスト ボックス 4">
                <a:extLst>
                  <a:ext uri="{FF2B5EF4-FFF2-40B4-BE49-F238E27FC236}">
                    <a16:creationId xmlns:a16="http://schemas.microsoft.com/office/drawing/2014/main" id="{E678AF04-1B51-4272-8D77-5B4B88D47563}"/>
                  </a:ext>
                </a:extLst>
              </p:cNvPr>
              <p:cNvSpPr txBox="1">
                <a:spLocks noRot="1" noChangeAspect="1" noMove="1" noResize="1" noEditPoints="1" noAdjustHandles="1" noChangeArrowheads="1" noChangeShapeType="1" noTextEdit="1"/>
              </p:cNvSpPr>
              <p:nvPr/>
            </p:nvSpPr>
            <p:spPr>
              <a:xfrm>
                <a:off x="6738151" y="3963879"/>
                <a:ext cx="1332481" cy="372538"/>
              </a:xfrm>
              <a:prstGeom prst="rect">
                <a:avLst/>
              </a:prstGeom>
              <a:blipFill>
                <a:blip r:embed="rId6"/>
                <a:stretch>
                  <a:fillRect l="-2740" r="-1826" b="-1475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12AB2A5A-1277-4C57-9AC8-DF5A5BC8B8C6}"/>
                  </a:ext>
                </a:extLst>
              </p:cNvPr>
              <p:cNvSpPr txBox="1"/>
              <p:nvPr/>
            </p:nvSpPr>
            <p:spPr>
              <a:xfrm>
                <a:off x="6961572" y="4542407"/>
                <a:ext cx="812081" cy="40831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m:t>
                      </m:r>
                      <m:f>
                        <m:fPr>
                          <m:ctrlPr>
                            <a:rPr lang="en-GB" sz="1400" i="1" smtClean="0">
                              <a:latin typeface="Cambria Math" panose="02040503050406030204" pitchFamily="18" charset="0"/>
                            </a:rPr>
                          </m:ctrlPr>
                        </m:fPr>
                        <m:num>
                          <m:r>
                            <a:rPr lang="en-US" sz="1400" b="0" i="1" smtClean="0">
                              <a:latin typeface="Cambria Math" panose="02040503050406030204" pitchFamily="18" charset="0"/>
                            </a:rPr>
                            <m:t>3</m:t>
                          </m:r>
                          <m:r>
                            <a:rPr lang="en-US" sz="1400" b="0" i="1" smtClean="0">
                              <a:latin typeface="Cambria Math" panose="02040503050406030204" pitchFamily="18" charset="0"/>
                            </a:rPr>
                            <m:t>𝑥</m:t>
                          </m:r>
                        </m:num>
                        <m:den>
                          <m:r>
                            <a:rPr lang="en-US" sz="1400" b="0" i="1" smtClean="0">
                              <a:latin typeface="Cambria Math" panose="02040503050406030204" pitchFamily="18" charset="0"/>
                            </a:rPr>
                            <m:t>100+</m:t>
                          </m:r>
                          <m:r>
                            <a:rPr lang="en-US" sz="1400" b="0" i="1" smtClean="0">
                              <a:latin typeface="Cambria Math" panose="02040503050406030204" pitchFamily="18" charset="0"/>
                            </a:rPr>
                            <m:t>𝑡</m:t>
                          </m:r>
                        </m:den>
                      </m:f>
                    </m:oMath>
                  </m:oMathPara>
                </a14:m>
                <a:endParaRPr lang="en-GB" sz="1400" dirty="0"/>
              </a:p>
            </p:txBody>
          </p:sp>
        </mc:Choice>
        <mc:Fallback xmlns="">
          <p:sp>
            <p:nvSpPr>
              <p:cNvPr id="25" name="テキスト ボックス 24">
                <a:extLst>
                  <a:ext uri="{FF2B5EF4-FFF2-40B4-BE49-F238E27FC236}">
                    <a16:creationId xmlns:a16="http://schemas.microsoft.com/office/drawing/2014/main" id="{12AB2A5A-1277-4C57-9AC8-DF5A5BC8B8C6}"/>
                  </a:ext>
                </a:extLst>
              </p:cNvPr>
              <p:cNvSpPr txBox="1">
                <a:spLocks noRot="1" noChangeAspect="1" noMove="1" noResize="1" noEditPoints="1" noAdjustHandles="1" noChangeArrowheads="1" noChangeShapeType="1" noTextEdit="1"/>
              </p:cNvSpPr>
              <p:nvPr/>
            </p:nvSpPr>
            <p:spPr>
              <a:xfrm>
                <a:off x="6961572" y="4542407"/>
                <a:ext cx="812081" cy="408317"/>
              </a:xfrm>
              <a:prstGeom prst="rect">
                <a:avLst/>
              </a:prstGeom>
              <a:blipFill>
                <a:blip r:embed="rId7"/>
                <a:stretch>
                  <a:fillRect l="-2256" r="-3008" b="-134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テキスト ボックス 25">
                <a:extLst>
                  <a:ext uri="{FF2B5EF4-FFF2-40B4-BE49-F238E27FC236}">
                    <a16:creationId xmlns:a16="http://schemas.microsoft.com/office/drawing/2014/main" id="{BD155169-B263-41EA-B944-8171F7CA8195}"/>
                  </a:ext>
                </a:extLst>
              </p:cNvPr>
              <p:cNvSpPr txBox="1"/>
              <p:nvPr/>
            </p:nvSpPr>
            <p:spPr>
              <a:xfrm>
                <a:off x="1" y="6151903"/>
                <a:ext cx="3755254" cy="398314"/>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Lost copper sulphate per hour = </a:t>
                </a:r>
                <a14:m>
                  <m:oMath xmlns:m="http://schemas.openxmlformats.org/officeDocument/2006/math">
                    <m:f>
                      <m:fPr>
                        <m:ctrlPr>
                          <a:rPr lang="en-GB" sz="1400" i="1" smtClean="0">
                            <a:solidFill>
                              <a:srgbClr val="FF0000"/>
                            </a:solidFill>
                            <a:latin typeface="Cambria Math" panose="02040503050406030204" pitchFamily="18" charset="0"/>
                          </a:rPr>
                        </m:ctrlPr>
                      </m:fPr>
                      <m:num>
                        <m:r>
                          <a:rPr lang="en-US" sz="1400" b="0" i="1" smtClean="0">
                            <a:solidFill>
                              <a:srgbClr val="FF0000"/>
                            </a:solidFill>
                            <a:latin typeface="Cambria Math" panose="02040503050406030204" pitchFamily="18" charset="0"/>
                          </a:rPr>
                          <m:t>3</m:t>
                        </m:r>
                        <m:r>
                          <a:rPr lang="en-US" sz="1400" b="0" i="1" smtClean="0">
                            <a:solidFill>
                              <a:srgbClr val="FF0000"/>
                            </a:solidFill>
                            <a:latin typeface="Cambria Math" panose="02040503050406030204" pitchFamily="18" charset="0"/>
                          </a:rPr>
                          <m:t>𝑥</m:t>
                        </m:r>
                      </m:num>
                      <m:den>
                        <m:r>
                          <a:rPr lang="en-US" sz="1400" b="0" i="1" smtClean="0">
                            <a:solidFill>
                              <a:srgbClr val="FF0000"/>
                            </a:solidFill>
                            <a:latin typeface="Cambria Math" panose="02040503050406030204" pitchFamily="18" charset="0"/>
                          </a:rPr>
                          <m:t>100+</m:t>
                        </m:r>
                        <m:r>
                          <a:rPr lang="en-US" sz="1400" b="0" i="1" smtClean="0">
                            <a:solidFill>
                              <a:srgbClr val="FF0000"/>
                            </a:solidFill>
                            <a:latin typeface="Cambria Math" panose="02040503050406030204" pitchFamily="18" charset="0"/>
                          </a:rPr>
                          <m:t>𝑡</m:t>
                        </m:r>
                      </m:den>
                    </m:f>
                  </m:oMath>
                </a14:m>
                <a:r>
                  <a:rPr lang="en-US" sz="1400" dirty="0">
                    <a:solidFill>
                      <a:srgbClr val="FF0000"/>
                    </a:solidFill>
                    <a:latin typeface="Comic Sans MS" panose="030F0702030302020204" pitchFamily="66" charset="0"/>
                  </a:rPr>
                  <a:t> g </a:t>
                </a:r>
                <a:endParaRPr lang="en-GB" sz="1400" dirty="0">
                  <a:solidFill>
                    <a:srgbClr val="FF0000"/>
                  </a:solidFill>
                  <a:latin typeface="Comic Sans MS" panose="030F0702030302020204" pitchFamily="66" charset="0"/>
                </a:endParaRPr>
              </a:p>
            </p:txBody>
          </p:sp>
        </mc:Choice>
        <mc:Fallback xmlns="">
          <p:sp>
            <p:nvSpPr>
              <p:cNvPr id="26" name="テキスト ボックス 25">
                <a:extLst>
                  <a:ext uri="{FF2B5EF4-FFF2-40B4-BE49-F238E27FC236}">
                    <a16:creationId xmlns:a16="http://schemas.microsoft.com/office/drawing/2014/main" id="{BD155169-B263-41EA-B944-8171F7CA8195}"/>
                  </a:ext>
                </a:extLst>
              </p:cNvPr>
              <p:cNvSpPr txBox="1">
                <a:spLocks noRot="1" noChangeAspect="1" noMove="1" noResize="1" noEditPoints="1" noAdjustHandles="1" noChangeArrowheads="1" noChangeShapeType="1" noTextEdit="1"/>
              </p:cNvSpPr>
              <p:nvPr/>
            </p:nvSpPr>
            <p:spPr>
              <a:xfrm>
                <a:off x="1" y="6151903"/>
                <a:ext cx="3755254" cy="398314"/>
              </a:xfrm>
              <a:prstGeom prst="rect">
                <a:avLst/>
              </a:prstGeom>
              <a:blipFill>
                <a:blip r:embed="rId8"/>
                <a:stretch>
                  <a:fillRect b="-3030"/>
                </a:stretch>
              </a:blipFill>
            </p:spPr>
            <p:txBody>
              <a:bodyPr/>
              <a:lstStyle/>
              <a:p>
                <a:r>
                  <a:rPr lang="en-GB">
                    <a:noFill/>
                  </a:rPr>
                  <a:t> </a:t>
                </a:r>
              </a:p>
            </p:txBody>
          </p:sp>
        </mc:Fallback>
      </mc:AlternateContent>
    </p:spTree>
    <p:extLst>
      <p:ext uri="{BB962C8B-B14F-4D97-AF65-F5344CB8AC3E}">
        <p14:creationId xmlns:p14="http://schemas.microsoft.com/office/powerpoint/2010/main" val="1742320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linds(horizontal)">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
                                            <p:txEl>
                                              <p:pRg st="0" end="0"/>
                                            </p:txEl>
                                          </p:spTgt>
                                        </p:tgtEl>
                                        <p:attrNameLst>
                                          <p:attrName>style.visibility</p:attrName>
                                        </p:attrNameLst>
                                      </p:cBhvr>
                                      <p:to>
                                        <p:strVal val="visible"/>
                                      </p:to>
                                    </p:set>
                                    <p:animEffect transition="in" filter="blinds(horizontal)">
                                      <p:cBhvr>
                                        <p:cTn id="17" dur="500"/>
                                        <p:tgtEl>
                                          <p:spTgt spid="2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3">
                                            <p:txEl>
                                              <p:pRg st="2" end="2"/>
                                            </p:txEl>
                                          </p:spTgt>
                                        </p:tgtEl>
                                        <p:attrNameLst>
                                          <p:attrName>style.visibility</p:attrName>
                                        </p:attrNameLst>
                                      </p:cBhvr>
                                      <p:to>
                                        <p:strVal val="visible"/>
                                      </p:to>
                                    </p:set>
                                    <p:animEffect transition="in" filter="blinds(horizontal)">
                                      <p:cBhvr>
                                        <p:cTn id="22" dur="500"/>
                                        <p:tgtEl>
                                          <p:spTgt spid="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linds(horizontal)">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linds(horizont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blinds(horizontal)">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blinds(horizontal)">
                                      <p:cBhvr>
                                        <p:cTn id="4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P spid="24" grpId="0"/>
      <p:bldP spid="5" grpId="0"/>
      <p:bldP spid="25" grpId="0"/>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6431" y="1600199"/>
                <a:ext cx="3373515" cy="4889377"/>
              </a:xfrm>
            </p:spPr>
            <p:txBody>
              <a:bodyPr>
                <a:normAutofit/>
              </a:bodyPr>
              <a:lstStyle/>
              <a:p>
                <a:pPr marL="0" indent="0" algn="ctr">
                  <a:buNone/>
                </a:pPr>
                <a:r>
                  <a:rPr lang="en-US" sz="1400" b="1" dirty="0">
                    <a:latin typeface="Comic Sans MS" pitchFamily="66" charset="0"/>
                  </a:rPr>
                  <a:t>You need to be able to model and work with first-order differential equations in practical situations </a:t>
                </a:r>
                <a:endParaRPr lang="en-US" sz="1400" dirty="0">
                  <a:latin typeface="Comic Sans MS" pitchFamily="66" charset="0"/>
                </a:endParaRP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A storage tank initially contains 1000 </a:t>
                </a:r>
                <a:r>
                  <a:rPr lang="en-US" sz="1200" dirty="0" err="1">
                    <a:latin typeface="Comic Sans MS" pitchFamily="66" charset="0"/>
                  </a:rPr>
                  <a:t>litres</a:t>
                </a:r>
                <a:r>
                  <a:rPr lang="en-US" sz="1200" dirty="0">
                    <a:latin typeface="Comic Sans MS" pitchFamily="66" charset="0"/>
                  </a:rPr>
                  <a:t> of pure water. Liquid is removed from the tank at a constant rate of 30 </a:t>
                </a:r>
                <a:r>
                  <a:rPr lang="en-US" sz="1200" dirty="0" err="1">
                    <a:latin typeface="Comic Sans MS" pitchFamily="66" charset="0"/>
                  </a:rPr>
                  <a:t>litres</a:t>
                </a:r>
                <a:r>
                  <a:rPr lang="en-US" sz="1200" dirty="0">
                    <a:latin typeface="Comic Sans MS" pitchFamily="66" charset="0"/>
                  </a:rPr>
                  <a:t> per hour and a chemical solution is added at a constant rate of 40 </a:t>
                </a:r>
                <a:r>
                  <a:rPr lang="en-US" sz="1200" dirty="0" err="1">
                    <a:latin typeface="Comic Sans MS" pitchFamily="66" charset="0"/>
                  </a:rPr>
                  <a:t>litres</a:t>
                </a:r>
                <a:r>
                  <a:rPr lang="en-US" sz="1200" dirty="0">
                    <a:latin typeface="Comic Sans MS" pitchFamily="66" charset="0"/>
                  </a:rPr>
                  <a:t> per hour. The chemical solution contains 4 grams of copper sulphate per </a:t>
                </a:r>
                <a:r>
                  <a:rPr lang="en-US" sz="1200" dirty="0" err="1">
                    <a:latin typeface="Comic Sans MS" pitchFamily="66" charset="0"/>
                  </a:rPr>
                  <a:t>litre</a:t>
                </a:r>
                <a:r>
                  <a:rPr lang="en-US" sz="1200" dirty="0">
                    <a:latin typeface="Comic Sans MS" pitchFamily="66" charset="0"/>
                  </a:rPr>
                  <a:t> of water.</a:t>
                </a: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Given that there are </a:t>
                </a:r>
                <a14:m>
                  <m:oMath xmlns:m="http://schemas.openxmlformats.org/officeDocument/2006/math">
                    <m:r>
                      <a:rPr lang="en-US" sz="1200" i="1" dirty="0" smtClean="0">
                        <a:latin typeface="Cambria Math" panose="02040503050406030204" pitchFamily="18" charset="0"/>
                      </a:rPr>
                      <m:t>𝑥</m:t>
                    </m:r>
                  </m:oMath>
                </a14:m>
                <a:r>
                  <a:rPr lang="en-US" sz="1200" dirty="0">
                    <a:latin typeface="Comic Sans MS" pitchFamily="66" charset="0"/>
                  </a:rPr>
                  <a:t> grams of copper sulphate in the tank after </a:t>
                </a:r>
                <a14:m>
                  <m:oMath xmlns:m="http://schemas.openxmlformats.org/officeDocument/2006/math">
                    <m:r>
                      <a:rPr lang="en-US" sz="1200" i="1" dirty="0" smtClean="0">
                        <a:latin typeface="Cambria Math" panose="02040503050406030204" pitchFamily="18" charset="0"/>
                      </a:rPr>
                      <m:t>𝑡</m:t>
                    </m:r>
                  </m:oMath>
                </a14:m>
                <a:r>
                  <a:rPr lang="en-US" sz="1200" dirty="0">
                    <a:latin typeface="Comic Sans MS" pitchFamily="66" charset="0"/>
                  </a:rPr>
                  <a:t> hours and that the copper sulphate immediately disperses throughout the tank upon entry, show that the situation can be modelled by the differential equation:</a:t>
                </a:r>
              </a:p>
              <a:p>
                <a:pPr marL="0" indent="0" algn="ctr">
                  <a:buNone/>
                </a:pPr>
                <a:endParaRPr lang="en-US" sz="1400" dirty="0">
                  <a:latin typeface="Comic Sans MS"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6431" y="1600199"/>
                <a:ext cx="3373515" cy="4889377"/>
              </a:xfrm>
              <a:blipFill>
                <a:blip r:embed="rId2"/>
                <a:stretch>
                  <a:fillRect t="-623" r="-1085"/>
                </a:stretch>
              </a:blipFill>
            </p:spPr>
            <p:txBody>
              <a:bodyPr/>
              <a:lstStyle/>
              <a:p>
                <a:r>
                  <a:rPr lang="en-GB">
                    <a:noFill/>
                  </a:rPr>
                  <a:t> </a:t>
                </a:r>
              </a:p>
            </p:txBody>
          </p:sp>
        </mc:Fallback>
      </mc:AlternateContent>
      <p:sp>
        <p:nvSpPr>
          <p:cNvPr id="17" name="タイトル 1">
            <a:extLst>
              <a:ext uri="{FF2B5EF4-FFF2-40B4-BE49-F238E27FC236}">
                <a16:creationId xmlns:a16="http://schemas.microsoft.com/office/drawing/2014/main" id="{BF9952A8-88E0-4294-967B-061546A2D97C}"/>
              </a:ext>
            </a:extLst>
          </p:cNvPr>
          <p:cNvSpPr>
            <a:spLocks noGrp="1"/>
          </p:cNvSpPr>
          <p:nvPr>
            <p:ph type="title"/>
          </p:nvPr>
        </p:nvSpPr>
        <p:spPr>
          <a:xfrm>
            <a:off x="628650" y="215503"/>
            <a:ext cx="7886700" cy="994172"/>
          </a:xfrm>
        </p:spPr>
        <p:txBody>
          <a:bodyPr>
            <a:normAutofit/>
          </a:bodyPr>
          <a:lstStyle/>
          <a:p>
            <a:pPr algn="ctr"/>
            <a:r>
              <a:rPr lang="en-US" sz="3200" dirty="0">
                <a:latin typeface="Comic Sans MS" panose="030F0702030302020204" pitchFamily="66" charset="0"/>
              </a:rPr>
              <a:t>Modelling with Differential Equations</a:t>
            </a:r>
            <a:endParaRPr lang="en-GB" sz="3200" dirty="0">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12EE350F-E77E-4733-9475-8FFECDA575BF}"/>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8A</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5E928F33-4A0A-449C-8303-7A349D8B1DCA}"/>
                  </a:ext>
                </a:extLst>
              </p:cNvPr>
              <p:cNvSpPr txBox="1"/>
              <p:nvPr/>
            </p:nvSpPr>
            <p:spPr>
              <a:xfrm>
                <a:off x="985421" y="5366551"/>
                <a:ext cx="2085827" cy="4126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=160−</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r>
                            <a:rPr lang="en-US" sz="1400" b="0" i="1" smtClean="0">
                              <a:latin typeface="Cambria Math" panose="02040503050406030204" pitchFamily="18" charset="0"/>
                            </a:rPr>
                            <m:t>𝑥</m:t>
                          </m:r>
                        </m:num>
                        <m:den>
                          <m:r>
                            <a:rPr lang="en-US" sz="1400" b="0" i="1" smtClean="0">
                              <a:latin typeface="Cambria Math" panose="02040503050406030204" pitchFamily="18" charset="0"/>
                            </a:rPr>
                            <m:t>100+</m:t>
                          </m:r>
                          <m:r>
                            <a:rPr lang="en-US" sz="1400" b="0" i="1" smtClean="0">
                              <a:latin typeface="Cambria Math" panose="02040503050406030204" pitchFamily="18" charset="0"/>
                            </a:rPr>
                            <m:t>𝑡</m:t>
                          </m:r>
                        </m:den>
                      </m:f>
                      <m:r>
                        <a:rPr lang="en-US" sz="1400" b="0" i="1" smtClean="0">
                          <a:latin typeface="Cambria Math" panose="02040503050406030204" pitchFamily="18" charset="0"/>
                        </a:rPr>
                        <m:t>, </m:t>
                      </m:r>
                      <m:r>
                        <a:rPr lang="en-US" sz="1400" b="0" i="1" smtClean="0">
                          <a:latin typeface="Cambria Math" panose="02040503050406030204" pitchFamily="18" charset="0"/>
                        </a:rPr>
                        <m:t>𝑡</m:t>
                      </m:r>
                      <m:r>
                        <a:rPr lang="en-US" sz="1400" b="0" i="1" smtClean="0">
                          <a:latin typeface="Cambria Math" panose="02040503050406030204" pitchFamily="18" charset="0"/>
                          <a:ea typeface="Cambria Math" panose="02040503050406030204" pitchFamily="18" charset="0"/>
                        </a:rPr>
                        <m:t>≥0</m:t>
                      </m:r>
                    </m:oMath>
                  </m:oMathPara>
                </a14:m>
                <a:endParaRPr lang="en-GB" sz="1400" dirty="0"/>
              </a:p>
            </p:txBody>
          </p:sp>
        </mc:Choice>
        <mc:Fallback xmlns="">
          <p:sp>
            <p:nvSpPr>
              <p:cNvPr id="2" name="テキスト ボックス 1">
                <a:extLst>
                  <a:ext uri="{FF2B5EF4-FFF2-40B4-BE49-F238E27FC236}">
                    <a16:creationId xmlns:a16="http://schemas.microsoft.com/office/drawing/2014/main" id="{5E928F33-4A0A-449C-8303-7A349D8B1DCA}"/>
                  </a:ext>
                </a:extLst>
              </p:cNvPr>
              <p:cNvSpPr txBox="1">
                <a:spLocks noRot="1" noChangeAspect="1" noMove="1" noResize="1" noEditPoints="1" noAdjustHandles="1" noChangeArrowheads="1" noChangeShapeType="1" noTextEdit="1"/>
              </p:cNvSpPr>
              <p:nvPr/>
            </p:nvSpPr>
            <p:spPr>
              <a:xfrm>
                <a:off x="985421" y="5366551"/>
                <a:ext cx="2085827" cy="412613"/>
              </a:xfrm>
              <a:prstGeom prst="rect">
                <a:avLst/>
              </a:prstGeom>
              <a:blipFill>
                <a:blip r:embed="rId3"/>
                <a:stretch>
                  <a:fillRect l="-1754" r="-1462" b="-13235"/>
                </a:stretch>
              </a:blipFill>
            </p:spPr>
            <p:txBody>
              <a:bodyPr/>
              <a:lstStyle/>
              <a:p>
                <a:r>
                  <a:rPr lang="en-GB">
                    <a:noFill/>
                  </a:rPr>
                  <a:t> </a:t>
                </a:r>
              </a:p>
            </p:txBody>
          </p:sp>
        </mc:Fallback>
      </mc:AlternateContent>
      <p:sp>
        <p:nvSpPr>
          <p:cNvPr id="9" name="テキスト ボックス 8">
            <a:extLst>
              <a:ext uri="{FF2B5EF4-FFF2-40B4-BE49-F238E27FC236}">
                <a16:creationId xmlns:a16="http://schemas.microsoft.com/office/drawing/2014/main" id="{22583DD9-28FE-493F-80D8-9343D926F369}"/>
              </a:ext>
            </a:extLst>
          </p:cNvPr>
          <p:cNvSpPr txBox="1"/>
          <p:nvPr/>
        </p:nvSpPr>
        <p:spPr>
          <a:xfrm>
            <a:off x="3775646" y="1503138"/>
            <a:ext cx="5250659" cy="307777"/>
          </a:xfrm>
          <a:prstGeom prst="rect">
            <a:avLst/>
          </a:prstGeom>
          <a:noFill/>
        </p:spPr>
        <p:txBody>
          <a:bodyPr wrap="square" rtlCol="0">
            <a:spAutoFit/>
          </a:bodyPr>
          <a:lstStyle/>
          <a:p>
            <a:pPr algn="ctr"/>
            <a:r>
              <a:rPr lang="en-US" sz="1400" u="sng" dirty="0">
                <a:latin typeface="Comic Sans MS" panose="030F0702030302020204" pitchFamily="66" charset="0"/>
              </a:rPr>
              <a:t>Change in the amount of copper sulphate in the tank per hour</a:t>
            </a:r>
            <a:endParaRPr lang="en-GB" sz="1400" u="sng" dirty="0">
              <a:latin typeface="Comic Sans MS" panose="030F0702030302020204" pitchFamily="66" charset="0"/>
            </a:endParaRPr>
          </a:p>
        </p:txBody>
      </p:sp>
      <p:sp>
        <p:nvSpPr>
          <p:cNvPr id="11" name="テキスト ボックス 10">
            <a:extLst>
              <a:ext uri="{FF2B5EF4-FFF2-40B4-BE49-F238E27FC236}">
                <a16:creationId xmlns:a16="http://schemas.microsoft.com/office/drawing/2014/main" id="{490D0356-C593-4628-824A-AA65FF7FA399}"/>
              </a:ext>
            </a:extLst>
          </p:cNvPr>
          <p:cNvSpPr txBox="1"/>
          <p:nvPr/>
        </p:nvSpPr>
        <p:spPr>
          <a:xfrm>
            <a:off x="136037" y="5847102"/>
            <a:ext cx="3485350"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Added copper sulphate per hour = 160g</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6" name="テキスト ボックス 25">
                <a:extLst>
                  <a:ext uri="{FF2B5EF4-FFF2-40B4-BE49-F238E27FC236}">
                    <a16:creationId xmlns:a16="http://schemas.microsoft.com/office/drawing/2014/main" id="{BD155169-B263-41EA-B944-8171F7CA8195}"/>
                  </a:ext>
                </a:extLst>
              </p:cNvPr>
              <p:cNvSpPr txBox="1"/>
              <p:nvPr/>
            </p:nvSpPr>
            <p:spPr>
              <a:xfrm>
                <a:off x="1" y="6151903"/>
                <a:ext cx="3755254" cy="398314"/>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Lost copper sulphate per hour = </a:t>
                </a:r>
                <a14:m>
                  <m:oMath xmlns:m="http://schemas.openxmlformats.org/officeDocument/2006/math">
                    <m:f>
                      <m:fPr>
                        <m:ctrlPr>
                          <a:rPr lang="en-GB" sz="1400" i="1" smtClean="0">
                            <a:solidFill>
                              <a:srgbClr val="FF0000"/>
                            </a:solidFill>
                            <a:latin typeface="Cambria Math" panose="02040503050406030204" pitchFamily="18" charset="0"/>
                          </a:rPr>
                        </m:ctrlPr>
                      </m:fPr>
                      <m:num>
                        <m:r>
                          <a:rPr lang="en-US" sz="1400" b="0" i="1" smtClean="0">
                            <a:solidFill>
                              <a:srgbClr val="FF0000"/>
                            </a:solidFill>
                            <a:latin typeface="Cambria Math" panose="02040503050406030204" pitchFamily="18" charset="0"/>
                          </a:rPr>
                          <m:t>3</m:t>
                        </m:r>
                        <m:r>
                          <a:rPr lang="en-US" sz="1400" b="0" i="1" smtClean="0">
                            <a:solidFill>
                              <a:srgbClr val="FF0000"/>
                            </a:solidFill>
                            <a:latin typeface="Cambria Math" panose="02040503050406030204" pitchFamily="18" charset="0"/>
                          </a:rPr>
                          <m:t>𝑥</m:t>
                        </m:r>
                      </m:num>
                      <m:den>
                        <m:r>
                          <a:rPr lang="en-US" sz="1400" b="0" i="1" smtClean="0">
                            <a:solidFill>
                              <a:srgbClr val="FF0000"/>
                            </a:solidFill>
                            <a:latin typeface="Cambria Math" panose="02040503050406030204" pitchFamily="18" charset="0"/>
                          </a:rPr>
                          <m:t>100+</m:t>
                        </m:r>
                        <m:r>
                          <a:rPr lang="en-US" sz="1400" b="0" i="1" smtClean="0">
                            <a:solidFill>
                              <a:srgbClr val="FF0000"/>
                            </a:solidFill>
                            <a:latin typeface="Cambria Math" panose="02040503050406030204" pitchFamily="18" charset="0"/>
                          </a:rPr>
                          <m:t>𝑡</m:t>
                        </m:r>
                      </m:den>
                    </m:f>
                  </m:oMath>
                </a14:m>
                <a:r>
                  <a:rPr lang="en-US" sz="1400" dirty="0">
                    <a:solidFill>
                      <a:srgbClr val="FF0000"/>
                    </a:solidFill>
                    <a:latin typeface="Comic Sans MS" panose="030F0702030302020204" pitchFamily="66" charset="0"/>
                  </a:rPr>
                  <a:t> g </a:t>
                </a:r>
                <a:endParaRPr lang="en-GB" sz="1400" dirty="0">
                  <a:solidFill>
                    <a:srgbClr val="FF0000"/>
                  </a:solidFill>
                  <a:latin typeface="Comic Sans MS" panose="030F0702030302020204" pitchFamily="66" charset="0"/>
                </a:endParaRPr>
              </a:p>
            </p:txBody>
          </p:sp>
        </mc:Choice>
        <mc:Fallback xmlns="">
          <p:sp>
            <p:nvSpPr>
              <p:cNvPr id="26" name="テキスト ボックス 25">
                <a:extLst>
                  <a:ext uri="{FF2B5EF4-FFF2-40B4-BE49-F238E27FC236}">
                    <a16:creationId xmlns:a16="http://schemas.microsoft.com/office/drawing/2014/main" id="{BD155169-B263-41EA-B944-8171F7CA8195}"/>
                  </a:ext>
                </a:extLst>
              </p:cNvPr>
              <p:cNvSpPr txBox="1">
                <a:spLocks noRot="1" noChangeAspect="1" noMove="1" noResize="1" noEditPoints="1" noAdjustHandles="1" noChangeArrowheads="1" noChangeShapeType="1" noTextEdit="1"/>
              </p:cNvSpPr>
              <p:nvPr/>
            </p:nvSpPr>
            <p:spPr>
              <a:xfrm>
                <a:off x="1" y="6151903"/>
                <a:ext cx="3755254" cy="398314"/>
              </a:xfrm>
              <a:prstGeom prst="rect">
                <a:avLst/>
              </a:prstGeom>
              <a:blipFill>
                <a:blip r:embed="rId4"/>
                <a:stretch>
                  <a:fillRect b="-303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221EC9FC-43A4-4266-9A53-268469136E08}"/>
                  </a:ext>
                </a:extLst>
              </p:cNvPr>
              <p:cNvSpPr txBox="1"/>
              <p:nvPr/>
            </p:nvSpPr>
            <p:spPr>
              <a:xfrm>
                <a:off x="3847722" y="2082297"/>
                <a:ext cx="4349973" cy="42191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m:t>
                      </m:r>
                      <m:r>
                        <a:rPr lang="en-US" sz="1400" b="0" i="1" smtClean="0">
                          <a:latin typeface="Cambria Math" panose="02040503050406030204" pitchFamily="18" charset="0"/>
                        </a:rPr>
                        <m:t>𝐴𝑚𝑜𝑢𝑛𝑡</m:t>
                      </m:r>
                      <m:r>
                        <a:rPr lang="en-US" sz="1400" b="0" i="1" smtClean="0">
                          <a:latin typeface="Cambria Math" panose="02040503050406030204" pitchFamily="18" charset="0"/>
                        </a:rPr>
                        <m:t> </m:t>
                      </m:r>
                      <m:r>
                        <a:rPr lang="en-US" sz="1400" b="0" i="1" smtClean="0">
                          <a:latin typeface="Cambria Math" panose="02040503050406030204" pitchFamily="18" charset="0"/>
                        </a:rPr>
                        <m:t>𝑎𝑑𝑑𝑒𝑑</m:t>
                      </m:r>
                      <m:r>
                        <a:rPr lang="en-US" sz="1400" b="0" i="1" smtClean="0">
                          <a:latin typeface="Cambria Math" panose="02040503050406030204" pitchFamily="18" charset="0"/>
                        </a:rPr>
                        <m:t> </m:t>
                      </m:r>
                      <m:r>
                        <a:rPr lang="en-US" sz="1400" b="0" i="1" smtClean="0">
                          <a:latin typeface="Cambria Math" panose="02040503050406030204" pitchFamily="18" charset="0"/>
                        </a:rPr>
                        <m:t>𝑝𝑒𝑟</m:t>
                      </m:r>
                      <m:r>
                        <a:rPr lang="en-US" sz="1400" b="0" i="1" smtClean="0">
                          <a:latin typeface="Cambria Math" panose="02040503050406030204" pitchFamily="18" charset="0"/>
                        </a:rPr>
                        <m:t> </m:t>
                      </m:r>
                      <m:r>
                        <a:rPr lang="en-US" sz="1400" b="0" i="1" smtClean="0">
                          <a:latin typeface="Cambria Math" panose="02040503050406030204" pitchFamily="18" charset="0"/>
                        </a:rPr>
                        <m:t>h𝑜𝑢𝑟</m:t>
                      </m:r>
                      <m:r>
                        <a:rPr lang="en-US" sz="1400" b="0" i="1" smtClean="0">
                          <a:latin typeface="Cambria Math" panose="02040503050406030204" pitchFamily="18" charset="0"/>
                        </a:rPr>
                        <m:t> −</m:t>
                      </m:r>
                      <m:r>
                        <a:rPr lang="en-US" sz="1400" b="0" i="1" smtClean="0">
                          <a:latin typeface="Cambria Math" panose="02040503050406030204" pitchFamily="18" charset="0"/>
                        </a:rPr>
                        <m:t>𝑎𝑚𝑜𝑢𝑛𝑡</m:t>
                      </m:r>
                      <m:r>
                        <a:rPr lang="en-US" sz="1400" b="0" i="1" smtClean="0">
                          <a:latin typeface="Cambria Math" panose="02040503050406030204" pitchFamily="18" charset="0"/>
                        </a:rPr>
                        <m:t> </m:t>
                      </m:r>
                      <m:r>
                        <a:rPr lang="en-US" sz="1400" b="0" i="1" smtClean="0">
                          <a:latin typeface="Cambria Math" panose="02040503050406030204" pitchFamily="18" charset="0"/>
                        </a:rPr>
                        <m:t>𝑙𝑜𝑠𝑡</m:t>
                      </m:r>
                      <m:r>
                        <a:rPr lang="en-US" sz="1400" b="0" i="1" smtClean="0">
                          <a:latin typeface="Cambria Math" panose="02040503050406030204" pitchFamily="18" charset="0"/>
                        </a:rPr>
                        <m:t> </m:t>
                      </m:r>
                      <m:r>
                        <a:rPr lang="en-US" sz="1400" b="0" i="1" smtClean="0">
                          <a:latin typeface="Cambria Math" panose="02040503050406030204" pitchFamily="18" charset="0"/>
                        </a:rPr>
                        <m:t>𝑝𝑒𝑟</m:t>
                      </m:r>
                      <m:r>
                        <a:rPr lang="en-US" sz="1400" b="0" i="1" smtClean="0">
                          <a:latin typeface="Cambria Math" panose="02040503050406030204" pitchFamily="18" charset="0"/>
                        </a:rPr>
                        <m:t> </m:t>
                      </m:r>
                      <m:r>
                        <a:rPr lang="en-US" sz="1400" b="0" i="1" smtClean="0">
                          <a:latin typeface="Cambria Math" panose="02040503050406030204" pitchFamily="18" charset="0"/>
                        </a:rPr>
                        <m:t>h𝑜𝑢𝑟</m:t>
                      </m:r>
                    </m:oMath>
                  </m:oMathPara>
                </a14:m>
                <a:endParaRPr lang="en-GB" sz="1400" dirty="0"/>
              </a:p>
            </p:txBody>
          </p:sp>
        </mc:Choice>
        <mc:Fallback xmlns="">
          <p:sp>
            <p:nvSpPr>
              <p:cNvPr id="4" name="テキスト ボックス 3">
                <a:extLst>
                  <a:ext uri="{FF2B5EF4-FFF2-40B4-BE49-F238E27FC236}">
                    <a16:creationId xmlns:a16="http://schemas.microsoft.com/office/drawing/2014/main" id="{221EC9FC-43A4-4266-9A53-268469136E08}"/>
                  </a:ext>
                </a:extLst>
              </p:cNvPr>
              <p:cNvSpPr txBox="1">
                <a:spLocks noRot="1" noChangeAspect="1" noMove="1" noResize="1" noEditPoints="1" noAdjustHandles="1" noChangeArrowheads="1" noChangeShapeType="1" noTextEdit="1"/>
              </p:cNvSpPr>
              <p:nvPr/>
            </p:nvSpPr>
            <p:spPr>
              <a:xfrm>
                <a:off x="3847722" y="2082297"/>
                <a:ext cx="4349973" cy="421910"/>
              </a:xfrm>
              <a:prstGeom prst="rect">
                <a:avLst/>
              </a:prstGeom>
              <a:blipFill>
                <a:blip r:embed="rId5"/>
                <a:stretch>
                  <a:fillRect l="-980" t="-1449" r="-840" b="-1014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EA0823BF-C823-4230-9952-A30021C70E5A}"/>
                  </a:ext>
                </a:extLst>
              </p:cNvPr>
              <p:cNvSpPr txBox="1"/>
              <p:nvPr/>
            </p:nvSpPr>
            <p:spPr>
              <a:xfrm>
                <a:off x="3855267" y="2768852"/>
                <a:ext cx="1580369" cy="4126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m:t>
                      </m:r>
                      <m:r>
                        <a:rPr lang="en-US" sz="1400" i="1">
                          <a:latin typeface="Cambria Math" panose="02040503050406030204" pitchFamily="18" charset="0"/>
                        </a:rPr>
                        <m:t>160−</m:t>
                      </m:r>
                      <m:f>
                        <m:fPr>
                          <m:ctrlPr>
                            <a:rPr lang="en-US" sz="1400" i="1">
                              <a:latin typeface="Cambria Math" panose="02040503050406030204" pitchFamily="18" charset="0"/>
                            </a:rPr>
                          </m:ctrlPr>
                        </m:fPr>
                        <m:num>
                          <m:r>
                            <a:rPr lang="en-US" sz="1400" i="1">
                              <a:latin typeface="Cambria Math" panose="02040503050406030204" pitchFamily="18" charset="0"/>
                            </a:rPr>
                            <m:t>3</m:t>
                          </m:r>
                          <m:r>
                            <a:rPr lang="en-US" sz="1400" i="1">
                              <a:latin typeface="Cambria Math" panose="02040503050406030204" pitchFamily="18" charset="0"/>
                            </a:rPr>
                            <m:t>𝑥</m:t>
                          </m:r>
                        </m:num>
                        <m:den>
                          <m:r>
                            <a:rPr lang="en-US" sz="1400" i="1">
                              <a:latin typeface="Cambria Math" panose="02040503050406030204" pitchFamily="18" charset="0"/>
                            </a:rPr>
                            <m:t>100+</m:t>
                          </m:r>
                          <m:r>
                            <a:rPr lang="en-US" sz="1400" i="1">
                              <a:latin typeface="Cambria Math" panose="02040503050406030204" pitchFamily="18" charset="0"/>
                            </a:rPr>
                            <m:t>𝑡</m:t>
                          </m:r>
                        </m:den>
                      </m:f>
                    </m:oMath>
                  </m:oMathPara>
                </a14:m>
                <a:endParaRPr lang="en-GB" sz="1400" dirty="0"/>
              </a:p>
            </p:txBody>
          </p:sp>
        </mc:Choice>
        <mc:Fallback xmlns="">
          <p:sp>
            <p:nvSpPr>
              <p:cNvPr id="16" name="テキスト ボックス 15">
                <a:extLst>
                  <a:ext uri="{FF2B5EF4-FFF2-40B4-BE49-F238E27FC236}">
                    <a16:creationId xmlns:a16="http://schemas.microsoft.com/office/drawing/2014/main" id="{EA0823BF-C823-4230-9952-A30021C70E5A}"/>
                  </a:ext>
                </a:extLst>
              </p:cNvPr>
              <p:cNvSpPr txBox="1">
                <a:spLocks noRot="1" noChangeAspect="1" noMove="1" noResize="1" noEditPoints="1" noAdjustHandles="1" noChangeArrowheads="1" noChangeShapeType="1" noTextEdit="1"/>
              </p:cNvSpPr>
              <p:nvPr/>
            </p:nvSpPr>
            <p:spPr>
              <a:xfrm>
                <a:off x="3855267" y="2768852"/>
                <a:ext cx="1580369" cy="412613"/>
              </a:xfrm>
              <a:prstGeom prst="rect">
                <a:avLst/>
              </a:prstGeom>
              <a:blipFill>
                <a:blip r:embed="rId6"/>
                <a:stretch>
                  <a:fillRect l="-2308" r="-1538" b="-13235"/>
                </a:stretch>
              </a:blipFill>
            </p:spPr>
            <p:txBody>
              <a:bodyPr/>
              <a:lstStyle/>
              <a:p>
                <a:r>
                  <a:rPr lang="en-GB">
                    <a:noFill/>
                  </a:rPr>
                  <a:t> </a:t>
                </a:r>
              </a:p>
            </p:txBody>
          </p:sp>
        </mc:Fallback>
      </mc:AlternateContent>
      <p:sp>
        <p:nvSpPr>
          <p:cNvPr id="6" name="正方形/長方形 5">
            <a:extLst>
              <a:ext uri="{FF2B5EF4-FFF2-40B4-BE49-F238E27FC236}">
                <a16:creationId xmlns:a16="http://schemas.microsoft.com/office/drawing/2014/main" id="{9DD11F61-A6FA-4A85-B4A3-8FEE8357F608}"/>
              </a:ext>
            </a:extLst>
          </p:cNvPr>
          <p:cNvSpPr/>
          <p:nvPr/>
        </p:nvSpPr>
        <p:spPr>
          <a:xfrm>
            <a:off x="4282289" y="2109459"/>
            <a:ext cx="1955549" cy="325924"/>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正方形/長方形 18">
            <a:extLst>
              <a:ext uri="{FF2B5EF4-FFF2-40B4-BE49-F238E27FC236}">
                <a16:creationId xmlns:a16="http://schemas.microsoft.com/office/drawing/2014/main" id="{B4AB1C28-2D45-4BD8-8DA2-1DB5712D9969}"/>
              </a:ext>
            </a:extLst>
          </p:cNvPr>
          <p:cNvSpPr/>
          <p:nvPr/>
        </p:nvSpPr>
        <p:spPr>
          <a:xfrm>
            <a:off x="6446068" y="2118512"/>
            <a:ext cx="1837854" cy="325924"/>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正方形/長方形 19">
            <a:extLst>
              <a:ext uri="{FF2B5EF4-FFF2-40B4-BE49-F238E27FC236}">
                <a16:creationId xmlns:a16="http://schemas.microsoft.com/office/drawing/2014/main" id="{41DFFB9C-29AE-4E8F-A2E3-03850567CCE2}"/>
              </a:ext>
            </a:extLst>
          </p:cNvPr>
          <p:cNvSpPr/>
          <p:nvPr/>
        </p:nvSpPr>
        <p:spPr>
          <a:xfrm>
            <a:off x="4789284" y="2770362"/>
            <a:ext cx="651849" cy="443618"/>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正方形/長方形 20">
            <a:extLst>
              <a:ext uri="{FF2B5EF4-FFF2-40B4-BE49-F238E27FC236}">
                <a16:creationId xmlns:a16="http://schemas.microsoft.com/office/drawing/2014/main" id="{41E7DD1C-E19C-47CD-B5D7-E10CDF2F1531}"/>
              </a:ext>
            </a:extLst>
          </p:cNvPr>
          <p:cNvSpPr/>
          <p:nvPr/>
        </p:nvSpPr>
        <p:spPr>
          <a:xfrm>
            <a:off x="4273237" y="2888057"/>
            <a:ext cx="371192" cy="244442"/>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正方形/長方形 26">
            <a:extLst>
              <a:ext uri="{FF2B5EF4-FFF2-40B4-BE49-F238E27FC236}">
                <a16:creationId xmlns:a16="http://schemas.microsoft.com/office/drawing/2014/main" id="{51A8C3F3-8D8A-46F4-B852-9757EED399B0}"/>
              </a:ext>
            </a:extLst>
          </p:cNvPr>
          <p:cNvSpPr/>
          <p:nvPr/>
        </p:nvSpPr>
        <p:spPr>
          <a:xfrm>
            <a:off x="199177" y="5821379"/>
            <a:ext cx="3340727" cy="325923"/>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正方形/長方形 27">
            <a:extLst>
              <a:ext uri="{FF2B5EF4-FFF2-40B4-BE49-F238E27FC236}">
                <a16:creationId xmlns:a16="http://schemas.microsoft.com/office/drawing/2014/main" id="{4CB220C5-3C82-4658-BDEE-9ED968DC87BF}"/>
              </a:ext>
            </a:extLst>
          </p:cNvPr>
          <p:cNvSpPr/>
          <p:nvPr/>
        </p:nvSpPr>
        <p:spPr>
          <a:xfrm>
            <a:off x="208231" y="6165411"/>
            <a:ext cx="3313567" cy="371191"/>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円弧 28">
            <a:extLst>
              <a:ext uri="{FF2B5EF4-FFF2-40B4-BE49-F238E27FC236}">
                <a16:creationId xmlns:a16="http://schemas.microsoft.com/office/drawing/2014/main" id="{A76E5424-82D4-47C6-93AC-268BC2210CE2}"/>
              </a:ext>
            </a:extLst>
          </p:cNvPr>
          <p:cNvSpPr/>
          <p:nvPr/>
        </p:nvSpPr>
        <p:spPr>
          <a:xfrm>
            <a:off x="8061877" y="2334827"/>
            <a:ext cx="318644" cy="474984"/>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テキスト ボックス 29">
            <a:extLst>
              <a:ext uri="{FF2B5EF4-FFF2-40B4-BE49-F238E27FC236}">
                <a16:creationId xmlns:a16="http://schemas.microsoft.com/office/drawing/2014/main" id="{9DE7399D-775F-411B-A545-B7383DA0621E}"/>
              </a:ext>
            </a:extLst>
          </p:cNvPr>
          <p:cNvSpPr txBox="1"/>
          <p:nvPr/>
        </p:nvSpPr>
        <p:spPr>
          <a:xfrm>
            <a:off x="8336133" y="2385102"/>
            <a:ext cx="896644"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Replace</a:t>
            </a:r>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99623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blinds(horizontal)">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blinds(horizontal)">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linds(horizontal)">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blinds(horizontal)">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1" nodeType="clickEffect">
                                  <p:stCondLst>
                                    <p:cond delay="0"/>
                                  </p:stCondLst>
                                  <p:childTnLst>
                                    <p:animEffect transition="out" filter="blinds(horizontal)">
                                      <p:cBhvr>
                                        <p:cTn id="46" dur="500"/>
                                        <p:tgtEl>
                                          <p:spTgt spid="6"/>
                                        </p:tgtEl>
                                      </p:cBhvr>
                                    </p:animEffect>
                                    <p:set>
                                      <p:cBhvr>
                                        <p:cTn id="47" dur="1" fill="hold">
                                          <p:stCondLst>
                                            <p:cond delay="499"/>
                                          </p:stCondLst>
                                        </p:cTn>
                                        <p:tgtEl>
                                          <p:spTgt spid="6"/>
                                        </p:tgtEl>
                                        <p:attrNameLst>
                                          <p:attrName>style.visibility</p:attrName>
                                        </p:attrNameLst>
                                      </p:cBhvr>
                                      <p:to>
                                        <p:strVal val="hidden"/>
                                      </p:to>
                                    </p:set>
                                  </p:childTnLst>
                                </p:cTn>
                              </p:par>
                              <p:par>
                                <p:cTn id="48" presetID="3" presetClass="exit" presetSubtype="10" fill="hold" grpId="1" nodeType="withEffect">
                                  <p:stCondLst>
                                    <p:cond delay="0"/>
                                  </p:stCondLst>
                                  <p:childTnLst>
                                    <p:animEffect transition="out" filter="blinds(horizontal)">
                                      <p:cBhvr>
                                        <p:cTn id="49" dur="500"/>
                                        <p:tgtEl>
                                          <p:spTgt spid="21"/>
                                        </p:tgtEl>
                                      </p:cBhvr>
                                    </p:animEffect>
                                    <p:set>
                                      <p:cBhvr>
                                        <p:cTn id="50" dur="1" fill="hold">
                                          <p:stCondLst>
                                            <p:cond delay="499"/>
                                          </p:stCondLst>
                                        </p:cTn>
                                        <p:tgtEl>
                                          <p:spTgt spid="21"/>
                                        </p:tgtEl>
                                        <p:attrNameLst>
                                          <p:attrName>style.visibility</p:attrName>
                                        </p:attrNameLst>
                                      </p:cBhvr>
                                      <p:to>
                                        <p:strVal val="hidden"/>
                                      </p:to>
                                    </p:set>
                                  </p:childTnLst>
                                </p:cTn>
                              </p:par>
                              <p:par>
                                <p:cTn id="51" presetID="3" presetClass="exit" presetSubtype="10" fill="hold" grpId="1" nodeType="withEffect">
                                  <p:stCondLst>
                                    <p:cond delay="0"/>
                                  </p:stCondLst>
                                  <p:childTnLst>
                                    <p:animEffect transition="out" filter="blinds(horizontal)">
                                      <p:cBhvr>
                                        <p:cTn id="52" dur="500"/>
                                        <p:tgtEl>
                                          <p:spTgt spid="27"/>
                                        </p:tgtEl>
                                      </p:cBhvr>
                                    </p:animEffect>
                                    <p:set>
                                      <p:cBhvr>
                                        <p:cTn id="53" dur="1" fill="hold">
                                          <p:stCondLst>
                                            <p:cond delay="499"/>
                                          </p:stCondLst>
                                        </p:cTn>
                                        <p:tgtEl>
                                          <p:spTgt spid="27"/>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blinds(horizontal)">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blinds(horizontal)">
                                      <p:cBhvr>
                                        <p:cTn id="63" dur="500"/>
                                        <p:tgtEl>
                                          <p:spTgt spid="20"/>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blinds(horizontal)">
                                      <p:cBhvr>
                                        <p:cTn id="68" dur="500"/>
                                        <p:tgtEl>
                                          <p:spTgt spid="28"/>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xit" presetSubtype="10" fill="hold" grpId="1" nodeType="clickEffect">
                                  <p:stCondLst>
                                    <p:cond delay="0"/>
                                  </p:stCondLst>
                                  <p:childTnLst>
                                    <p:animEffect transition="out" filter="blinds(horizontal)">
                                      <p:cBhvr>
                                        <p:cTn id="72" dur="500"/>
                                        <p:tgtEl>
                                          <p:spTgt spid="19"/>
                                        </p:tgtEl>
                                      </p:cBhvr>
                                    </p:animEffect>
                                    <p:set>
                                      <p:cBhvr>
                                        <p:cTn id="73" dur="1" fill="hold">
                                          <p:stCondLst>
                                            <p:cond delay="499"/>
                                          </p:stCondLst>
                                        </p:cTn>
                                        <p:tgtEl>
                                          <p:spTgt spid="19"/>
                                        </p:tgtEl>
                                        <p:attrNameLst>
                                          <p:attrName>style.visibility</p:attrName>
                                        </p:attrNameLst>
                                      </p:cBhvr>
                                      <p:to>
                                        <p:strVal val="hidden"/>
                                      </p:to>
                                    </p:set>
                                  </p:childTnLst>
                                </p:cTn>
                              </p:par>
                              <p:par>
                                <p:cTn id="74" presetID="3" presetClass="exit" presetSubtype="10" fill="hold" grpId="1" nodeType="withEffect">
                                  <p:stCondLst>
                                    <p:cond delay="0"/>
                                  </p:stCondLst>
                                  <p:childTnLst>
                                    <p:animEffect transition="out" filter="blinds(horizontal)">
                                      <p:cBhvr>
                                        <p:cTn id="75" dur="500"/>
                                        <p:tgtEl>
                                          <p:spTgt spid="20"/>
                                        </p:tgtEl>
                                      </p:cBhvr>
                                    </p:animEffect>
                                    <p:set>
                                      <p:cBhvr>
                                        <p:cTn id="76" dur="1" fill="hold">
                                          <p:stCondLst>
                                            <p:cond delay="499"/>
                                          </p:stCondLst>
                                        </p:cTn>
                                        <p:tgtEl>
                                          <p:spTgt spid="20"/>
                                        </p:tgtEl>
                                        <p:attrNameLst>
                                          <p:attrName>style.visibility</p:attrName>
                                        </p:attrNameLst>
                                      </p:cBhvr>
                                      <p:to>
                                        <p:strVal val="hidden"/>
                                      </p:to>
                                    </p:set>
                                  </p:childTnLst>
                                </p:cTn>
                              </p:par>
                              <p:par>
                                <p:cTn id="77" presetID="3" presetClass="exit" presetSubtype="10" fill="hold" grpId="1" nodeType="withEffect">
                                  <p:stCondLst>
                                    <p:cond delay="0"/>
                                  </p:stCondLst>
                                  <p:childTnLst>
                                    <p:animEffect transition="out" filter="blinds(horizontal)">
                                      <p:cBhvr>
                                        <p:cTn id="78" dur="500"/>
                                        <p:tgtEl>
                                          <p:spTgt spid="28"/>
                                        </p:tgtEl>
                                      </p:cBhvr>
                                    </p:animEffect>
                                    <p:set>
                                      <p:cBhvr>
                                        <p:cTn id="79" dur="1" fill="hold">
                                          <p:stCondLst>
                                            <p:cond delay="49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16" grpId="0"/>
      <p:bldP spid="6" grpId="0" animBg="1"/>
      <p:bldP spid="6" grpId="1" animBg="1"/>
      <p:bldP spid="19" grpId="0" animBg="1"/>
      <p:bldP spid="19" grpId="1" animBg="1"/>
      <p:bldP spid="20" grpId="0" animBg="1"/>
      <p:bldP spid="20" grpId="1" animBg="1"/>
      <p:bldP spid="21" grpId="0" animBg="1"/>
      <p:bldP spid="21" grpId="1" animBg="1"/>
      <p:bldP spid="27" grpId="0" animBg="1"/>
      <p:bldP spid="27" grpId="1" animBg="1"/>
      <p:bldP spid="28" grpId="0" animBg="1"/>
      <p:bldP spid="28" grpId="1" animBg="1"/>
      <p:bldP spid="29" grpId="0" animBg="1"/>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431" y="1600199"/>
            <a:ext cx="3373515" cy="4889377"/>
          </a:xfrm>
        </p:spPr>
        <p:txBody>
          <a:bodyPr>
            <a:normAutofit/>
          </a:bodyPr>
          <a:lstStyle/>
          <a:p>
            <a:pPr marL="0" indent="0" algn="ctr">
              <a:buNone/>
            </a:pPr>
            <a:r>
              <a:rPr lang="en-US" sz="1400" b="1" dirty="0">
                <a:latin typeface="Comic Sans MS" pitchFamily="66" charset="0"/>
              </a:rPr>
              <a:t>You need to be able to model and work with first-order differential equations in practical situations </a:t>
            </a:r>
            <a:endParaRPr lang="en-US" sz="1400" dirty="0">
              <a:latin typeface="Comic Sans MS" pitchFamily="66" charset="0"/>
            </a:endParaRP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A storage tank initially contains 1000 </a:t>
            </a:r>
            <a:r>
              <a:rPr lang="en-US" sz="1200" dirty="0" err="1">
                <a:latin typeface="Comic Sans MS" pitchFamily="66" charset="0"/>
              </a:rPr>
              <a:t>litres</a:t>
            </a:r>
            <a:r>
              <a:rPr lang="en-US" sz="1200" dirty="0">
                <a:latin typeface="Comic Sans MS" pitchFamily="66" charset="0"/>
              </a:rPr>
              <a:t> of pure water. Liquid is removed from the tank at a constant rate of 30 </a:t>
            </a:r>
            <a:r>
              <a:rPr lang="en-US" sz="1200" dirty="0" err="1">
                <a:latin typeface="Comic Sans MS" pitchFamily="66" charset="0"/>
              </a:rPr>
              <a:t>litres</a:t>
            </a:r>
            <a:r>
              <a:rPr lang="en-US" sz="1200" dirty="0">
                <a:latin typeface="Comic Sans MS" pitchFamily="66" charset="0"/>
              </a:rPr>
              <a:t> per hour and a chemical solution is added at a constant rate of 40 </a:t>
            </a:r>
            <a:r>
              <a:rPr lang="en-US" sz="1200" dirty="0" err="1">
                <a:latin typeface="Comic Sans MS" pitchFamily="66" charset="0"/>
              </a:rPr>
              <a:t>litres</a:t>
            </a:r>
            <a:r>
              <a:rPr lang="en-US" sz="1200" dirty="0">
                <a:latin typeface="Comic Sans MS" pitchFamily="66" charset="0"/>
              </a:rPr>
              <a:t> per hour. The chemical solution contains 4 grams of copper sulphate per </a:t>
            </a:r>
            <a:r>
              <a:rPr lang="en-US" sz="1200" dirty="0" err="1">
                <a:latin typeface="Comic Sans MS" pitchFamily="66" charset="0"/>
              </a:rPr>
              <a:t>litre</a:t>
            </a:r>
            <a:r>
              <a:rPr lang="en-US" sz="1200" dirty="0">
                <a:latin typeface="Comic Sans MS" pitchFamily="66" charset="0"/>
              </a:rPr>
              <a:t> of water.</a:t>
            </a:r>
          </a:p>
          <a:p>
            <a:pPr marL="0" indent="0" algn="ctr">
              <a:buNone/>
            </a:pPr>
            <a:endParaRPr lang="en-US" sz="1200" dirty="0">
              <a:latin typeface="Comic Sans MS" pitchFamily="66" charset="0"/>
            </a:endParaRPr>
          </a:p>
          <a:p>
            <a:pPr marL="0" indent="0" algn="ctr">
              <a:buNone/>
            </a:pPr>
            <a:endParaRPr lang="en-US" sz="1200" dirty="0">
              <a:latin typeface="Comic Sans MS" pitchFamily="66" charset="0"/>
            </a:endParaRP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Hence, find the number of grams of copper sulphate in the tank after 6 hours.</a:t>
            </a:r>
          </a:p>
          <a:p>
            <a:pPr marL="0" indent="0" algn="ctr">
              <a:buNone/>
            </a:pPr>
            <a:endParaRPr lang="en-US" sz="1200" dirty="0">
              <a:latin typeface="Comic Sans MS" pitchFamily="66" charset="0"/>
            </a:endParaRPr>
          </a:p>
          <a:p>
            <a:pPr marL="0" indent="0" algn="ctr">
              <a:buNone/>
            </a:pPr>
            <a:r>
              <a:rPr lang="en-US" sz="1200" dirty="0">
                <a:latin typeface="Comic Sans MS" pitchFamily="66" charset="0"/>
                <a:sym typeface="Wingdings" panose="05000000000000000000" pitchFamily="2" charset="2"/>
              </a:rPr>
              <a:t> When you have the variables mixed up like above, you will often need to use an integrating factor to create the product rule pattern (as in the previous question)</a:t>
            </a:r>
            <a:endParaRPr lang="en-US" sz="1200" dirty="0">
              <a:latin typeface="Comic Sans MS" pitchFamily="66" charset="0"/>
            </a:endParaRPr>
          </a:p>
          <a:p>
            <a:pPr marL="0" indent="0" algn="ctr">
              <a:buNone/>
            </a:pPr>
            <a:endParaRPr lang="en-US" sz="1200" dirty="0">
              <a:latin typeface="Comic Sans MS" pitchFamily="66" charset="0"/>
            </a:endParaRPr>
          </a:p>
          <a:p>
            <a:pPr marL="0" indent="0" algn="ctr">
              <a:buNone/>
            </a:pPr>
            <a:endParaRPr lang="en-US" sz="1400" dirty="0">
              <a:latin typeface="Comic Sans MS" pitchFamily="66" charset="0"/>
            </a:endParaRPr>
          </a:p>
        </p:txBody>
      </p:sp>
      <p:sp>
        <p:nvSpPr>
          <p:cNvPr id="17" name="タイトル 1">
            <a:extLst>
              <a:ext uri="{FF2B5EF4-FFF2-40B4-BE49-F238E27FC236}">
                <a16:creationId xmlns:a16="http://schemas.microsoft.com/office/drawing/2014/main" id="{BF9952A8-88E0-4294-967B-061546A2D97C}"/>
              </a:ext>
            </a:extLst>
          </p:cNvPr>
          <p:cNvSpPr>
            <a:spLocks noGrp="1"/>
          </p:cNvSpPr>
          <p:nvPr>
            <p:ph type="title"/>
          </p:nvPr>
        </p:nvSpPr>
        <p:spPr>
          <a:xfrm>
            <a:off x="628650" y="215503"/>
            <a:ext cx="7886700" cy="994172"/>
          </a:xfrm>
        </p:spPr>
        <p:txBody>
          <a:bodyPr>
            <a:normAutofit/>
          </a:bodyPr>
          <a:lstStyle/>
          <a:p>
            <a:pPr algn="ctr"/>
            <a:r>
              <a:rPr lang="en-US" sz="3200" dirty="0">
                <a:latin typeface="Comic Sans MS" panose="030F0702030302020204" pitchFamily="66" charset="0"/>
              </a:rPr>
              <a:t>Modelling with Differential Equations</a:t>
            </a:r>
            <a:endParaRPr lang="en-GB" sz="3200" dirty="0">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12EE350F-E77E-4733-9475-8FFECDA575BF}"/>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8A</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5E928F33-4A0A-449C-8303-7A349D8B1DCA}"/>
                  </a:ext>
                </a:extLst>
              </p:cNvPr>
              <p:cNvSpPr txBox="1"/>
              <p:nvPr/>
            </p:nvSpPr>
            <p:spPr>
              <a:xfrm>
                <a:off x="878889" y="4070411"/>
                <a:ext cx="2085827" cy="4126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=160−</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r>
                            <a:rPr lang="en-US" sz="1400" b="0" i="1" smtClean="0">
                              <a:latin typeface="Cambria Math" panose="02040503050406030204" pitchFamily="18" charset="0"/>
                            </a:rPr>
                            <m:t>𝑥</m:t>
                          </m:r>
                        </m:num>
                        <m:den>
                          <m:r>
                            <a:rPr lang="en-US" sz="1400" b="0" i="1" smtClean="0">
                              <a:latin typeface="Cambria Math" panose="02040503050406030204" pitchFamily="18" charset="0"/>
                            </a:rPr>
                            <m:t>100+</m:t>
                          </m:r>
                          <m:r>
                            <a:rPr lang="en-US" sz="1400" b="0" i="1" smtClean="0">
                              <a:latin typeface="Cambria Math" panose="02040503050406030204" pitchFamily="18" charset="0"/>
                            </a:rPr>
                            <m:t>𝑡</m:t>
                          </m:r>
                        </m:den>
                      </m:f>
                      <m:r>
                        <a:rPr lang="en-US" sz="1400" b="0" i="1" smtClean="0">
                          <a:latin typeface="Cambria Math" panose="02040503050406030204" pitchFamily="18" charset="0"/>
                        </a:rPr>
                        <m:t>, </m:t>
                      </m:r>
                      <m:r>
                        <a:rPr lang="en-US" sz="1400" b="0" i="1" smtClean="0">
                          <a:latin typeface="Cambria Math" panose="02040503050406030204" pitchFamily="18" charset="0"/>
                        </a:rPr>
                        <m:t>𝑡</m:t>
                      </m:r>
                      <m:r>
                        <a:rPr lang="en-US" sz="1400" b="0" i="1" smtClean="0">
                          <a:latin typeface="Cambria Math" panose="02040503050406030204" pitchFamily="18" charset="0"/>
                          <a:ea typeface="Cambria Math" panose="02040503050406030204" pitchFamily="18" charset="0"/>
                        </a:rPr>
                        <m:t>≥0</m:t>
                      </m:r>
                    </m:oMath>
                  </m:oMathPara>
                </a14:m>
                <a:endParaRPr lang="en-GB" sz="1400" dirty="0"/>
              </a:p>
            </p:txBody>
          </p:sp>
        </mc:Choice>
        <mc:Fallback xmlns="">
          <p:sp>
            <p:nvSpPr>
              <p:cNvPr id="2" name="テキスト ボックス 1">
                <a:extLst>
                  <a:ext uri="{FF2B5EF4-FFF2-40B4-BE49-F238E27FC236}">
                    <a16:creationId xmlns:a16="http://schemas.microsoft.com/office/drawing/2014/main" id="{5E928F33-4A0A-449C-8303-7A349D8B1DCA}"/>
                  </a:ext>
                </a:extLst>
              </p:cNvPr>
              <p:cNvSpPr txBox="1">
                <a:spLocks noRot="1" noChangeAspect="1" noMove="1" noResize="1" noEditPoints="1" noAdjustHandles="1" noChangeArrowheads="1" noChangeShapeType="1" noTextEdit="1"/>
              </p:cNvSpPr>
              <p:nvPr/>
            </p:nvSpPr>
            <p:spPr>
              <a:xfrm>
                <a:off x="878889" y="4070411"/>
                <a:ext cx="2085827" cy="412613"/>
              </a:xfrm>
              <a:prstGeom prst="rect">
                <a:avLst/>
              </a:prstGeom>
              <a:blipFill>
                <a:blip r:embed="rId2"/>
                <a:stretch>
                  <a:fillRect l="-1462" t="-1493" r="-1462" b="-134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テキスト ボックス 21">
                <a:extLst>
                  <a:ext uri="{FF2B5EF4-FFF2-40B4-BE49-F238E27FC236}">
                    <a16:creationId xmlns:a16="http://schemas.microsoft.com/office/drawing/2014/main" id="{C05D0F5B-4A29-46CA-981A-FFB6C94F6C1D}"/>
                  </a:ext>
                </a:extLst>
              </p:cNvPr>
              <p:cNvSpPr txBox="1"/>
              <p:nvPr/>
            </p:nvSpPr>
            <p:spPr>
              <a:xfrm>
                <a:off x="5896253" y="1506245"/>
                <a:ext cx="1580368" cy="4126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=160−</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r>
                            <a:rPr lang="en-US" sz="1400" b="0" i="1" smtClean="0">
                              <a:latin typeface="Cambria Math" panose="02040503050406030204" pitchFamily="18" charset="0"/>
                            </a:rPr>
                            <m:t>𝑥</m:t>
                          </m:r>
                        </m:num>
                        <m:den>
                          <m:r>
                            <a:rPr lang="en-US" sz="1400" b="0" i="1" smtClean="0">
                              <a:latin typeface="Cambria Math" panose="02040503050406030204" pitchFamily="18" charset="0"/>
                            </a:rPr>
                            <m:t>100+</m:t>
                          </m:r>
                          <m:r>
                            <a:rPr lang="en-US" sz="1400" b="0" i="1" smtClean="0">
                              <a:latin typeface="Cambria Math" panose="02040503050406030204" pitchFamily="18" charset="0"/>
                            </a:rPr>
                            <m:t>𝑡</m:t>
                          </m:r>
                        </m:den>
                      </m:f>
                    </m:oMath>
                  </m:oMathPara>
                </a14:m>
                <a:endParaRPr lang="en-GB" sz="1400" dirty="0"/>
              </a:p>
            </p:txBody>
          </p:sp>
        </mc:Choice>
        <mc:Fallback xmlns="">
          <p:sp>
            <p:nvSpPr>
              <p:cNvPr id="22" name="テキスト ボックス 21">
                <a:extLst>
                  <a:ext uri="{FF2B5EF4-FFF2-40B4-BE49-F238E27FC236}">
                    <a16:creationId xmlns:a16="http://schemas.microsoft.com/office/drawing/2014/main" id="{C05D0F5B-4A29-46CA-981A-FFB6C94F6C1D}"/>
                  </a:ext>
                </a:extLst>
              </p:cNvPr>
              <p:cNvSpPr txBox="1">
                <a:spLocks noRot="1" noChangeAspect="1" noMove="1" noResize="1" noEditPoints="1" noAdjustHandles="1" noChangeArrowheads="1" noChangeShapeType="1" noTextEdit="1"/>
              </p:cNvSpPr>
              <p:nvPr/>
            </p:nvSpPr>
            <p:spPr>
              <a:xfrm>
                <a:off x="5896253" y="1506245"/>
                <a:ext cx="1580368" cy="412613"/>
              </a:xfrm>
              <a:prstGeom prst="rect">
                <a:avLst/>
              </a:prstGeom>
              <a:blipFill>
                <a:blip r:embed="rId3"/>
                <a:stretch>
                  <a:fillRect l="-2317" r="-1931" b="-13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テキスト ボックス 22">
                <a:extLst>
                  <a:ext uri="{FF2B5EF4-FFF2-40B4-BE49-F238E27FC236}">
                    <a16:creationId xmlns:a16="http://schemas.microsoft.com/office/drawing/2014/main" id="{37CE2326-99D2-47BC-8271-008F373C09DC}"/>
                  </a:ext>
                </a:extLst>
              </p:cNvPr>
              <p:cNvSpPr txBox="1"/>
              <p:nvPr/>
            </p:nvSpPr>
            <p:spPr>
              <a:xfrm>
                <a:off x="5116498" y="2075896"/>
                <a:ext cx="1580369" cy="4126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3</m:t>
                          </m:r>
                          <m:r>
                            <a:rPr lang="en-US" sz="1400" i="1">
                              <a:latin typeface="Cambria Math" panose="02040503050406030204" pitchFamily="18" charset="0"/>
                            </a:rPr>
                            <m:t>𝑥</m:t>
                          </m:r>
                        </m:num>
                        <m:den>
                          <m:r>
                            <a:rPr lang="en-US" sz="1400" i="1">
                              <a:latin typeface="Cambria Math" panose="02040503050406030204" pitchFamily="18" charset="0"/>
                            </a:rPr>
                            <m:t>100+</m:t>
                          </m:r>
                          <m:r>
                            <a:rPr lang="en-US" sz="1400" i="1">
                              <a:latin typeface="Cambria Math" panose="02040503050406030204" pitchFamily="18" charset="0"/>
                            </a:rPr>
                            <m:t>𝑡</m:t>
                          </m:r>
                        </m:den>
                      </m:f>
                      <m:r>
                        <a:rPr lang="en-US" sz="1400" b="0" i="1" smtClean="0">
                          <a:latin typeface="Cambria Math" panose="02040503050406030204" pitchFamily="18" charset="0"/>
                        </a:rPr>
                        <m:t>=160</m:t>
                      </m:r>
                    </m:oMath>
                  </m:oMathPara>
                </a14:m>
                <a:endParaRPr lang="en-GB" sz="1400" dirty="0"/>
              </a:p>
            </p:txBody>
          </p:sp>
        </mc:Choice>
        <mc:Fallback xmlns="">
          <p:sp>
            <p:nvSpPr>
              <p:cNvPr id="23" name="テキスト ボックス 22">
                <a:extLst>
                  <a:ext uri="{FF2B5EF4-FFF2-40B4-BE49-F238E27FC236}">
                    <a16:creationId xmlns:a16="http://schemas.microsoft.com/office/drawing/2014/main" id="{37CE2326-99D2-47BC-8271-008F373C09DC}"/>
                  </a:ext>
                </a:extLst>
              </p:cNvPr>
              <p:cNvSpPr txBox="1">
                <a:spLocks noRot="1" noChangeAspect="1" noMove="1" noResize="1" noEditPoints="1" noAdjustHandles="1" noChangeArrowheads="1" noChangeShapeType="1" noTextEdit="1"/>
              </p:cNvSpPr>
              <p:nvPr/>
            </p:nvSpPr>
            <p:spPr>
              <a:xfrm>
                <a:off x="5116498" y="2075896"/>
                <a:ext cx="1580369" cy="412613"/>
              </a:xfrm>
              <a:prstGeom prst="rect">
                <a:avLst/>
              </a:prstGeom>
              <a:blipFill>
                <a:blip r:embed="rId4"/>
                <a:stretch>
                  <a:fillRect l="-2308" t="-1493" r="-1538" b="-134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テキスト ボックス 23">
                <a:extLst>
                  <a:ext uri="{FF2B5EF4-FFF2-40B4-BE49-F238E27FC236}">
                    <a16:creationId xmlns:a16="http://schemas.microsoft.com/office/drawing/2014/main" id="{16A68348-4F2C-43BB-8C06-1F14A3CDD842}"/>
                  </a:ext>
                </a:extLst>
              </p:cNvPr>
              <p:cNvSpPr txBox="1"/>
              <p:nvPr/>
            </p:nvSpPr>
            <p:spPr>
              <a:xfrm>
                <a:off x="4993691" y="2663302"/>
                <a:ext cx="1711944" cy="4126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3</m:t>
                          </m:r>
                        </m:num>
                        <m:den>
                          <m:r>
                            <a:rPr lang="en-US" sz="1400" i="1">
                              <a:latin typeface="Cambria Math" panose="02040503050406030204" pitchFamily="18" charset="0"/>
                            </a:rPr>
                            <m:t>100+</m:t>
                          </m:r>
                          <m:r>
                            <a:rPr lang="en-US" sz="1400" i="1">
                              <a:latin typeface="Cambria Math" panose="02040503050406030204" pitchFamily="18" charset="0"/>
                            </a:rPr>
                            <m:t>𝑡</m:t>
                          </m:r>
                        </m:den>
                      </m:f>
                      <m:r>
                        <a:rPr lang="en-US" sz="1400" b="0" i="1" smtClean="0">
                          <a:latin typeface="Cambria Math" panose="02040503050406030204" pitchFamily="18" charset="0"/>
                        </a:rPr>
                        <m:t>𝑥</m:t>
                      </m:r>
                      <m:r>
                        <a:rPr lang="en-US" sz="1400" b="0" i="1" smtClean="0">
                          <a:latin typeface="Cambria Math" panose="02040503050406030204" pitchFamily="18" charset="0"/>
                        </a:rPr>
                        <m:t>=160</m:t>
                      </m:r>
                    </m:oMath>
                  </m:oMathPara>
                </a14:m>
                <a:endParaRPr lang="en-GB" sz="1400" dirty="0"/>
              </a:p>
            </p:txBody>
          </p:sp>
        </mc:Choice>
        <mc:Fallback xmlns="">
          <p:sp>
            <p:nvSpPr>
              <p:cNvPr id="24" name="テキスト ボックス 23">
                <a:extLst>
                  <a:ext uri="{FF2B5EF4-FFF2-40B4-BE49-F238E27FC236}">
                    <a16:creationId xmlns:a16="http://schemas.microsoft.com/office/drawing/2014/main" id="{16A68348-4F2C-43BB-8C06-1F14A3CDD842}"/>
                  </a:ext>
                </a:extLst>
              </p:cNvPr>
              <p:cNvSpPr txBox="1">
                <a:spLocks noRot="1" noChangeAspect="1" noMove="1" noResize="1" noEditPoints="1" noAdjustHandles="1" noChangeArrowheads="1" noChangeShapeType="1" noTextEdit="1"/>
              </p:cNvSpPr>
              <p:nvPr/>
            </p:nvSpPr>
            <p:spPr>
              <a:xfrm>
                <a:off x="4993691" y="2663302"/>
                <a:ext cx="1711944" cy="412613"/>
              </a:xfrm>
              <a:prstGeom prst="rect">
                <a:avLst/>
              </a:prstGeom>
              <a:blipFill>
                <a:blip r:embed="rId5"/>
                <a:stretch>
                  <a:fillRect l="-1779" t="-1471" r="-1779" b="-11765"/>
                </a:stretch>
              </a:blipFill>
            </p:spPr>
            <p:txBody>
              <a:bodyPr/>
              <a:lstStyle/>
              <a:p>
                <a:r>
                  <a:rPr lang="en-GB">
                    <a:noFill/>
                  </a:rPr>
                  <a:t> </a:t>
                </a:r>
              </a:p>
            </p:txBody>
          </p:sp>
        </mc:Fallback>
      </mc:AlternateContent>
      <p:sp>
        <p:nvSpPr>
          <p:cNvPr id="25" name="円弧 24">
            <a:extLst>
              <a:ext uri="{FF2B5EF4-FFF2-40B4-BE49-F238E27FC236}">
                <a16:creationId xmlns:a16="http://schemas.microsoft.com/office/drawing/2014/main" id="{EC40E44E-F4D0-4A72-A3EF-B1DDBC9321AF}"/>
              </a:ext>
            </a:extLst>
          </p:cNvPr>
          <p:cNvSpPr/>
          <p:nvPr/>
        </p:nvSpPr>
        <p:spPr>
          <a:xfrm>
            <a:off x="7478411" y="1736947"/>
            <a:ext cx="294472" cy="535122"/>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1" name="テキスト ボックス 30">
                <a:extLst>
                  <a:ext uri="{FF2B5EF4-FFF2-40B4-BE49-F238E27FC236}">
                    <a16:creationId xmlns:a16="http://schemas.microsoft.com/office/drawing/2014/main" id="{977A473C-0C2E-4C04-BD05-AC13DCCA4015}"/>
                  </a:ext>
                </a:extLst>
              </p:cNvPr>
              <p:cNvSpPr txBox="1"/>
              <p:nvPr/>
            </p:nvSpPr>
            <p:spPr>
              <a:xfrm>
                <a:off x="7607812" y="1751009"/>
                <a:ext cx="1351075" cy="398314"/>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Add </a:t>
                </a:r>
                <a14:m>
                  <m:oMath xmlns:m="http://schemas.openxmlformats.org/officeDocument/2006/math">
                    <m:f>
                      <m:fPr>
                        <m:ctrlPr>
                          <a:rPr lang="en-US" sz="1400" i="1" smtClean="0">
                            <a:solidFill>
                              <a:srgbClr val="FF0000"/>
                            </a:solidFill>
                            <a:latin typeface="Cambria Math" panose="02040503050406030204" pitchFamily="18" charset="0"/>
                          </a:rPr>
                        </m:ctrlPr>
                      </m:fPr>
                      <m:num>
                        <m:r>
                          <a:rPr lang="en-US" sz="1400" b="0" i="1" smtClean="0">
                            <a:solidFill>
                              <a:srgbClr val="FF0000"/>
                            </a:solidFill>
                            <a:latin typeface="Cambria Math" panose="02040503050406030204" pitchFamily="18" charset="0"/>
                          </a:rPr>
                          <m:t>3</m:t>
                        </m:r>
                        <m:r>
                          <a:rPr lang="en-US" sz="1400" b="0" i="1" smtClean="0">
                            <a:solidFill>
                              <a:srgbClr val="FF0000"/>
                            </a:solidFill>
                            <a:latin typeface="Cambria Math" panose="02040503050406030204" pitchFamily="18" charset="0"/>
                          </a:rPr>
                          <m:t>𝑥</m:t>
                        </m:r>
                      </m:num>
                      <m:den>
                        <m:r>
                          <a:rPr lang="en-US" sz="1400" b="0" i="1" smtClean="0">
                            <a:solidFill>
                              <a:srgbClr val="FF0000"/>
                            </a:solidFill>
                            <a:latin typeface="Cambria Math" panose="02040503050406030204" pitchFamily="18" charset="0"/>
                          </a:rPr>
                          <m:t>100+</m:t>
                        </m:r>
                        <m:r>
                          <a:rPr lang="en-US" sz="1400" b="0" i="1" smtClean="0">
                            <a:solidFill>
                              <a:srgbClr val="FF0000"/>
                            </a:solidFill>
                            <a:latin typeface="Cambria Math" panose="02040503050406030204" pitchFamily="18" charset="0"/>
                          </a:rPr>
                          <m:t>𝑡</m:t>
                        </m:r>
                      </m:den>
                    </m:f>
                  </m:oMath>
                </a14:m>
                <a:endParaRPr lang="en-GB" sz="1400" dirty="0">
                  <a:solidFill>
                    <a:srgbClr val="FF0000"/>
                  </a:solidFill>
                  <a:latin typeface="Comic Sans MS" panose="030F0702030302020204" pitchFamily="66" charset="0"/>
                </a:endParaRPr>
              </a:p>
            </p:txBody>
          </p:sp>
        </mc:Choice>
        <mc:Fallback xmlns="">
          <p:sp>
            <p:nvSpPr>
              <p:cNvPr id="31" name="テキスト ボックス 30">
                <a:extLst>
                  <a:ext uri="{FF2B5EF4-FFF2-40B4-BE49-F238E27FC236}">
                    <a16:creationId xmlns:a16="http://schemas.microsoft.com/office/drawing/2014/main" id="{977A473C-0C2E-4C04-BD05-AC13DCCA4015}"/>
                  </a:ext>
                </a:extLst>
              </p:cNvPr>
              <p:cNvSpPr txBox="1">
                <a:spLocks noRot="1" noChangeAspect="1" noMove="1" noResize="1" noEditPoints="1" noAdjustHandles="1" noChangeArrowheads="1" noChangeShapeType="1" noTextEdit="1"/>
              </p:cNvSpPr>
              <p:nvPr/>
            </p:nvSpPr>
            <p:spPr>
              <a:xfrm>
                <a:off x="7607812" y="1751009"/>
                <a:ext cx="1351075" cy="398314"/>
              </a:xfrm>
              <a:prstGeom prst="rect">
                <a:avLst/>
              </a:prstGeom>
              <a:blipFill>
                <a:blip r:embed="rId6"/>
                <a:stretch>
                  <a:fillRect b="-3030"/>
                </a:stretch>
              </a:blipFill>
            </p:spPr>
            <p:txBody>
              <a:bodyPr/>
              <a:lstStyle/>
              <a:p>
                <a:r>
                  <a:rPr lang="en-GB">
                    <a:noFill/>
                  </a:rPr>
                  <a:t> </a:t>
                </a:r>
              </a:p>
            </p:txBody>
          </p:sp>
        </mc:Fallback>
      </mc:AlternateContent>
      <p:sp>
        <p:nvSpPr>
          <p:cNvPr id="32" name="円弧 31">
            <a:extLst>
              <a:ext uri="{FF2B5EF4-FFF2-40B4-BE49-F238E27FC236}">
                <a16:creationId xmlns:a16="http://schemas.microsoft.com/office/drawing/2014/main" id="{05C0FD12-9235-4958-902B-A7CAE1FEC5CA}"/>
              </a:ext>
            </a:extLst>
          </p:cNvPr>
          <p:cNvSpPr/>
          <p:nvPr/>
        </p:nvSpPr>
        <p:spPr>
          <a:xfrm>
            <a:off x="6689251" y="2305806"/>
            <a:ext cx="294472" cy="535122"/>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3" name="テキスト ボックス 32">
            <a:extLst>
              <a:ext uri="{FF2B5EF4-FFF2-40B4-BE49-F238E27FC236}">
                <a16:creationId xmlns:a16="http://schemas.microsoft.com/office/drawing/2014/main" id="{F5A33952-F09A-4ED0-9419-3D0D62B1289A}"/>
              </a:ext>
            </a:extLst>
          </p:cNvPr>
          <p:cNvSpPr txBox="1"/>
          <p:nvPr/>
        </p:nvSpPr>
        <p:spPr>
          <a:xfrm>
            <a:off x="6883535" y="2393804"/>
            <a:ext cx="1885229"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Rewrite if it helps!</a:t>
            </a:r>
            <a:endParaRPr lang="en-GB" sz="1400" dirty="0">
              <a:solidFill>
                <a:srgbClr val="FF0000"/>
              </a:solidFill>
              <a:latin typeface="Comic Sans MS" panose="030F0702030302020204" pitchFamily="66" charset="0"/>
            </a:endParaRPr>
          </a:p>
        </p:txBody>
      </p:sp>
      <p:sp>
        <p:nvSpPr>
          <p:cNvPr id="34" name="正方形/長方形 33">
            <a:extLst>
              <a:ext uri="{FF2B5EF4-FFF2-40B4-BE49-F238E27FC236}">
                <a16:creationId xmlns:a16="http://schemas.microsoft.com/office/drawing/2014/main" id="{E5D5B023-234D-4374-BE22-70131591C094}"/>
              </a:ext>
            </a:extLst>
          </p:cNvPr>
          <p:cNvSpPr/>
          <p:nvPr/>
        </p:nvSpPr>
        <p:spPr>
          <a:xfrm>
            <a:off x="4966310" y="2625155"/>
            <a:ext cx="307817" cy="488886"/>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正方形/長方形 34">
            <a:extLst>
              <a:ext uri="{FF2B5EF4-FFF2-40B4-BE49-F238E27FC236}">
                <a16:creationId xmlns:a16="http://schemas.microsoft.com/office/drawing/2014/main" id="{B2B92562-F8FB-46C1-9CDD-418C3377F3DC}"/>
              </a:ext>
            </a:extLst>
          </p:cNvPr>
          <p:cNvSpPr/>
          <p:nvPr/>
        </p:nvSpPr>
        <p:spPr>
          <a:xfrm>
            <a:off x="5988195" y="2768501"/>
            <a:ext cx="227844" cy="227845"/>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36" name="テキスト ボックス 35">
            <a:extLst>
              <a:ext uri="{FF2B5EF4-FFF2-40B4-BE49-F238E27FC236}">
                <a16:creationId xmlns:a16="http://schemas.microsoft.com/office/drawing/2014/main" id="{F05B1EF5-561B-4662-86DF-3F7198040DD5}"/>
              </a:ext>
            </a:extLst>
          </p:cNvPr>
          <p:cNvSpPr txBox="1"/>
          <p:nvPr/>
        </p:nvSpPr>
        <p:spPr>
          <a:xfrm>
            <a:off x="3775295" y="3245181"/>
            <a:ext cx="5133315"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Now we have the pattern for the product rule, we need to find the integrating factor to make it work!</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7" name="テキスト ボックス 36">
                <a:extLst>
                  <a:ext uri="{FF2B5EF4-FFF2-40B4-BE49-F238E27FC236}">
                    <a16:creationId xmlns:a16="http://schemas.microsoft.com/office/drawing/2014/main" id="{CFC5101E-C3AF-430F-9E85-2E46A41C763C}"/>
                  </a:ext>
                </a:extLst>
              </p:cNvPr>
              <p:cNvSpPr txBox="1"/>
              <p:nvPr/>
            </p:nvSpPr>
            <p:spPr>
              <a:xfrm>
                <a:off x="3871402" y="3966752"/>
                <a:ext cx="2467254" cy="34188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𝐼𝑛𝑡𝑒𝑔𝑟𝑎𝑡𝑖𝑛𝑔</m:t>
                      </m:r>
                      <m:r>
                        <a:rPr lang="en-US" sz="1400" b="0" i="1" smtClean="0">
                          <a:latin typeface="Cambria Math" panose="02040503050406030204" pitchFamily="18" charset="0"/>
                        </a:rPr>
                        <m:t> </m:t>
                      </m:r>
                      <m:r>
                        <a:rPr lang="en-US" sz="1400" b="0" i="1" smtClean="0">
                          <a:latin typeface="Cambria Math" panose="02040503050406030204" pitchFamily="18" charset="0"/>
                        </a:rPr>
                        <m:t>𝑓𝑎𝑐𝑡𝑜𝑟</m:t>
                      </m:r>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𝑒</m:t>
                          </m:r>
                        </m:e>
                        <m:sup>
                          <m:nary>
                            <m:naryPr>
                              <m:limLoc m:val="undOvr"/>
                              <m:subHide m:val="on"/>
                              <m:supHide m:val="on"/>
                              <m:ctrlPr>
                                <a:rPr lang="en-US" sz="1400" b="0" i="1" smtClean="0">
                                  <a:latin typeface="Cambria Math" panose="02040503050406030204" pitchFamily="18" charset="0"/>
                                </a:rPr>
                              </m:ctrlPr>
                            </m:naryPr>
                            <m:sub/>
                            <m:sup/>
                            <m:e>
                              <m:r>
                                <a:rPr lang="en-US" sz="1400" b="0" i="1" smtClean="0">
                                  <a:latin typeface="Cambria Math" panose="02040503050406030204" pitchFamily="18" charset="0"/>
                                </a:rPr>
                                <m:t>𝑃</m:t>
                              </m:r>
                            </m:e>
                          </m:nary>
                          <m:r>
                            <a:rPr lang="en-US" sz="1400" b="0" i="1" smtClean="0">
                              <a:latin typeface="Cambria Math" panose="02040503050406030204" pitchFamily="18" charset="0"/>
                            </a:rPr>
                            <m:t> </m:t>
                          </m:r>
                          <m:r>
                            <a:rPr lang="en-US" sz="1400" b="0" i="1" smtClean="0">
                              <a:latin typeface="Cambria Math" panose="02040503050406030204" pitchFamily="18" charset="0"/>
                            </a:rPr>
                            <m:t>𝑑𝑡</m:t>
                          </m:r>
                        </m:sup>
                      </m:sSup>
                    </m:oMath>
                  </m:oMathPara>
                </a14:m>
                <a:endParaRPr lang="en-GB" sz="1400" dirty="0"/>
              </a:p>
            </p:txBody>
          </p:sp>
        </mc:Choice>
        <mc:Fallback xmlns="">
          <p:sp>
            <p:nvSpPr>
              <p:cNvPr id="37" name="テキスト ボックス 36">
                <a:extLst>
                  <a:ext uri="{FF2B5EF4-FFF2-40B4-BE49-F238E27FC236}">
                    <a16:creationId xmlns:a16="http://schemas.microsoft.com/office/drawing/2014/main" id="{CFC5101E-C3AF-430F-9E85-2E46A41C763C}"/>
                  </a:ext>
                </a:extLst>
              </p:cNvPr>
              <p:cNvSpPr txBox="1">
                <a:spLocks noRot="1" noChangeAspect="1" noMove="1" noResize="1" noEditPoints="1" noAdjustHandles="1" noChangeArrowheads="1" noChangeShapeType="1" noTextEdit="1"/>
              </p:cNvSpPr>
              <p:nvPr/>
            </p:nvSpPr>
            <p:spPr>
              <a:xfrm>
                <a:off x="3871402" y="3966752"/>
                <a:ext cx="2467254" cy="341888"/>
              </a:xfrm>
              <a:prstGeom prst="rect">
                <a:avLst/>
              </a:prstGeom>
              <a:blipFill>
                <a:blip r:embed="rId7"/>
                <a:stretch>
                  <a:fillRect t="-78571" r="-1975" b="-9821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テキスト ボックス 37">
                <a:extLst>
                  <a:ext uri="{FF2B5EF4-FFF2-40B4-BE49-F238E27FC236}">
                    <a16:creationId xmlns:a16="http://schemas.microsoft.com/office/drawing/2014/main" id="{B94C979A-2B10-463F-9097-188F74CB86A3}"/>
                  </a:ext>
                </a:extLst>
              </p:cNvPr>
              <p:cNvSpPr txBox="1"/>
              <p:nvPr/>
            </p:nvSpPr>
            <p:spPr>
              <a:xfrm>
                <a:off x="5479739" y="4341093"/>
                <a:ext cx="921060" cy="41620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𝑒</m:t>
                          </m:r>
                        </m:e>
                        <m:sup>
                          <m:nary>
                            <m:naryPr>
                              <m:limLoc m:val="undOvr"/>
                              <m:subHide m:val="on"/>
                              <m:supHide m:val="on"/>
                              <m:ctrlPr>
                                <a:rPr lang="en-US" sz="1400" b="0" i="1" smtClean="0">
                                  <a:latin typeface="Cambria Math" panose="02040503050406030204" pitchFamily="18" charset="0"/>
                                </a:rPr>
                              </m:ctrlPr>
                            </m:naryPr>
                            <m:sub/>
                            <m:sup/>
                            <m:e>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num>
                                <m:den>
                                  <m:r>
                                    <a:rPr lang="en-US" sz="1400" b="0" i="1" smtClean="0">
                                      <a:latin typeface="Cambria Math" panose="02040503050406030204" pitchFamily="18" charset="0"/>
                                    </a:rPr>
                                    <m:t>100+</m:t>
                                  </m:r>
                                  <m:r>
                                    <a:rPr lang="en-US" sz="1400" b="0" i="1" smtClean="0">
                                      <a:latin typeface="Cambria Math" panose="02040503050406030204" pitchFamily="18" charset="0"/>
                                    </a:rPr>
                                    <m:t>𝑡</m:t>
                                  </m:r>
                                </m:den>
                              </m:f>
                            </m:e>
                          </m:nary>
                          <m:r>
                            <a:rPr lang="en-US" sz="1400" b="0" i="1" smtClean="0">
                              <a:latin typeface="Cambria Math" panose="02040503050406030204" pitchFamily="18" charset="0"/>
                            </a:rPr>
                            <m:t> </m:t>
                          </m:r>
                          <m:r>
                            <a:rPr lang="en-US" sz="1400" b="0" i="1" smtClean="0">
                              <a:latin typeface="Cambria Math" panose="02040503050406030204" pitchFamily="18" charset="0"/>
                            </a:rPr>
                            <m:t>𝑑𝑡</m:t>
                          </m:r>
                        </m:sup>
                      </m:sSup>
                    </m:oMath>
                  </m:oMathPara>
                </a14:m>
                <a:endParaRPr lang="en-GB" sz="1400" dirty="0"/>
              </a:p>
            </p:txBody>
          </p:sp>
        </mc:Choice>
        <mc:Fallback xmlns="">
          <p:sp>
            <p:nvSpPr>
              <p:cNvPr id="38" name="テキスト ボックス 37">
                <a:extLst>
                  <a:ext uri="{FF2B5EF4-FFF2-40B4-BE49-F238E27FC236}">
                    <a16:creationId xmlns:a16="http://schemas.microsoft.com/office/drawing/2014/main" id="{B94C979A-2B10-463F-9097-188F74CB86A3}"/>
                  </a:ext>
                </a:extLst>
              </p:cNvPr>
              <p:cNvSpPr txBox="1">
                <a:spLocks noRot="1" noChangeAspect="1" noMove="1" noResize="1" noEditPoints="1" noAdjustHandles="1" noChangeArrowheads="1" noChangeShapeType="1" noTextEdit="1"/>
              </p:cNvSpPr>
              <p:nvPr/>
            </p:nvSpPr>
            <p:spPr>
              <a:xfrm>
                <a:off x="5479739" y="4341093"/>
                <a:ext cx="921060" cy="416204"/>
              </a:xfrm>
              <a:prstGeom prst="rect">
                <a:avLst/>
              </a:prstGeom>
              <a:blipFill>
                <a:blip r:embed="rId8"/>
                <a:stretch>
                  <a:fillRect t="-52941" r="-12583" b="-7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テキスト ボックス 38">
                <a:extLst>
                  <a:ext uri="{FF2B5EF4-FFF2-40B4-BE49-F238E27FC236}">
                    <a16:creationId xmlns:a16="http://schemas.microsoft.com/office/drawing/2014/main" id="{E6654FEA-046B-43BF-A88E-6FC9EDC444E9}"/>
                  </a:ext>
                </a:extLst>
              </p:cNvPr>
              <p:cNvSpPr txBox="1"/>
              <p:nvPr/>
            </p:nvSpPr>
            <p:spPr>
              <a:xfrm>
                <a:off x="5481221" y="4875232"/>
                <a:ext cx="921060" cy="31733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𝑒</m:t>
                          </m:r>
                        </m:e>
                        <m:sup>
                          <m:r>
                            <a:rPr lang="en-US" sz="1400" b="0" i="1" smtClean="0">
                              <a:latin typeface="Cambria Math" panose="02040503050406030204" pitchFamily="18" charset="0"/>
                            </a:rPr>
                            <m:t>3</m:t>
                          </m:r>
                          <m:r>
                            <m:rPr>
                              <m:sty m:val="p"/>
                            </m:rPr>
                            <a:rPr lang="en-US" sz="1400" b="0" i="0" smtClean="0">
                              <a:latin typeface="Cambria Math" panose="02040503050406030204" pitchFamily="18" charset="0"/>
                            </a:rPr>
                            <m:t>ln</m:t>
                          </m:r>
                          <m:r>
                            <a:rPr lang="en-US" sz="1400" b="0" i="1" smtClean="0">
                              <a:latin typeface="Cambria Math" panose="02040503050406030204" pitchFamily="18" charset="0"/>
                            </a:rPr>
                            <m:t>⁡(100+</m:t>
                          </m:r>
                          <m:r>
                            <a:rPr lang="en-US" sz="1400" b="0" i="1" smtClean="0">
                              <a:latin typeface="Cambria Math" panose="02040503050406030204" pitchFamily="18" charset="0"/>
                            </a:rPr>
                            <m:t>𝑡</m:t>
                          </m:r>
                          <m:r>
                            <a:rPr lang="en-US" sz="1400" b="0" i="1" smtClean="0">
                              <a:latin typeface="Cambria Math" panose="02040503050406030204" pitchFamily="18" charset="0"/>
                            </a:rPr>
                            <m:t>)</m:t>
                          </m:r>
                        </m:sup>
                      </m:sSup>
                    </m:oMath>
                  </m:oMathPara>
                </a14:m>
                <a:endParaRPr lang="en-GB" sz="1400" dirty="0"/>
              </a:p>
            </p:txBody>
          </p:sp>
        </mc:Choice>
        <mc:Fallback xmlns="">
          <p:sp>
            <p:nvSpPr>
              <p:cNvPr id="39" name="テキスト ボックス 38">
                <a:extLst>
                  <a:ext uri="{FF2B5EF4-FFF2-40B4-BE49-F238E27FC236}">
                    <a16:creationId xmlns:a16="http://schemas.microsoft.com/office/drawing/2014/main" id="{E6654FEA-046B-43BF-A88E-6FC9EDC444E9}"/>
                  </a:ext>
                </a:extLst>
              </p:cNvPr>
              <p:cNvSpPr txBox="1">
                <a:spLocks noRot="1" noChangeAspect="1" noMove="1" noResize="1" noEditPoints="1" noAdjustHandles="1" noChangeArrowheads="1" noChangeShapeType="1" noTextEdit="1"/>
              </p:cNvSpPr>
              <p:nvPr/>
            </p:nvSpPr>
            <p:spPr>
              <a:xfrm>
                <a:off x="5481221" y="4875232"/>
                <a:ext cx="921060" cy="317331"/>
              </a:xfrm>
              <a:prstGeom prst="rect">
                <a:avLst/>
              </a:prstGeom>
              <a:blipFill>
                <a:blip r:embed="rId9"/>
                <a:stretch>
                  <a:fillRect r="-2185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テキスト ボックス 39">
                <a:extLst>
                  <a:ext uri="{FF2B5EF4-FFF2-40B4-BE49-F238E27FC236}">
                    <a16:creationId xmlns:a16="http://schemas.microsoft.com/office/drawing/2014/main" id="{BEC04D09-9B10-4B51-990C-01DA331C6EAC}"/>
                  </a:ext>
                </a:extLst>
              </p:cNvPr>
              <p:cNvSpPr txBox="1"/>
              <p:nvPr/>
            </p:nvSpPr>
            <p:spPr>
              <a:xfrm>
                <a:off x="5481222" y="5301362"/>
                <a:ext cx="921060" cy="33727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𝑒</m:t>
                          </m:r>
                        </m:e>
                        <m:sup>
                          <m:r>
                            <a:rPr lang="en-US" sz="1400" b="0" i="1" smtClean="0">
                              <a:latin typeface="Cambria Math" panose="02040503050406030204" pitchFamily="18" charset="0"/>
                            </a:rPr>
                            <m:t>𝑙𝑛</m:t>
                          </m:r>
                          <m:sSup>
                            <m:sSupPr>
                              <m:ctrlPr>
                                <a:rPr lang="en-US" sz="1400" b="0" i="1" smtClean="0">
                                  <a:latin typeface="Cambria Math" panose="02040503050406030204" pitchFamily="18" charset="0"/>
                                </a:rPr>
                              </m:ctrlPr>
                            </m:sSupPr>
                            <m:e>
                              <m:d>
                                <m:dPr>
                                  <m:ctrlPr>
                                    <a:rPr lang="en-US" sz="1400" b="0" i="1" smtClean="0">
                                      <a:latin typeface="Cambria Math" panose="02040503050406030204" pitchFamily="18" charset="0"/>
                                    </a:rPr>
                                  </m:ctrlPr>
                                </m:dPr>
                                <m:e>
                                  <m:r>
                                    <a:rPr lang="en-US" sz="1400" b="0" i="1" smtClean="0">
                                      <a:latin typeface="Cambria Math" panose="02040503050406030204" pitchFamily="18" charset="0"/>
                                    </a:rPr>
                                    <m:t>100+</m:t>
                                  </m:r>
                                  <m:r>
                                    <a:rPr lang="en-US" sz="1400" b="0" i="1" smtClean="0">
                                      <a:latin typeface="Cambria Math" panose="02040503050406030204" pitchFamily="18" charset="0"/>
                                    </a:rPr>
                                    <m:t>𝑡</m:t>
                                  </m:r>
                                </m:e>
                              </m:d>
                            </m:e>
                            <m:sup>
                              <m:r>
                                <a:rPr lang="en-US" sz="1400" b="0" i="1" smtClean="0">
                                  <a:latin typeface="Cambria Math" panose="02040503050406030204" pitchFamily="18" charset="0"/>
                                </a:rPr>
                                <m:t>3</m:t>
                              </m:r>
                            </m:sup>
                          </m:sSup>
                        </m:sup>
                      </m:sSup>
                    </m:oMath>
                  </m:oMathPara>
                </a14:m>
                <a:endParaRPr lang="en-GB" sz="1400" dirty="0"/>
              </a:p>
            </p:txBody>
          </p:sp>
        </mc:Choice>
        <mc:Fallback xmlns="">
          <p:sp>
            <p:nvSpPr>
              <p:cNvPr id="40" name="テキスト ボックス 39">
                <a:extLst>
                  <a:ext uri="{FF2B5EF4-FFF2-40B4-BE49-F238E27FC236}">
                    <a16:creationId xmlns:a16="http://schemas.microsoft.com/office/drawing/2014/main" id="{BEC04D09-9B10-4B51-990C-01DA331C6EAC}"/>
                  </a:ext>
                </a:extLst>
              </p:cNvPr>
              <p:cNvSpPr txBox="1">
                <a:spLocks noRot="1" noChangeAspect="1" noMove="1" noResize="1" noEditPoints="1" noAdjustHandles="1" noChangeArrowheads="1" noChangeShapeType="1" noTextEdit="1"/>
              </p:cNvSpPr>
              <p:nvPr/>
            </p:nvSpPr>
            <p:spPr>
              <a:xfrm>
                <a:off x="5481222" y="5301362"/>
                <a:ext cx="921060" cy="337272"/>
              </a:xfrm>
              <a:prstGeom prst="rect">
                <a:avLst/>
              </a:prstGeom>
              <a:blipFill>
                <a:blip r:embed="rId10"/>
                <a:stretch>
                  <a:fillRect r="-185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テキスト ボックス 40">
                <a:extLst>
                  <a:ext uri="{FF2B5EF4-FFF2-40B4-BE49-F238E27FC236}">
                    <a16:creationId xmlns:a16="http://schemas.microsoft.com/office/drawing/2014/main" id="{782B895B-1481-40F8-A451-5BA0E33B021E}"/>
                  </a:ext>
                </a:extLst>
              </p:cNvPr>
              <p:cNvSpPr txBox="1"/>
              <p:nvPr/>
            </p:nvSpPr>
            <p:spPr>
              <a:xfrm>
                <a:off x="5490096" y="5771880"/>
                <a:ext cx="1168156" cy="30777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(100+</m:t>
                          </m:r>
                          <m:r>
                            <a:rPr lang="en-US" sz="1400" b="0" i="1" smtClean="0">
                              <a:latin typeface="Cambria Math" panose="02040503050406030204" pitchFamily="18" charset="0"/>
                            </a:rPr>
                            <m:t>𝑡</m:t>
                          </m:r>
                          <m:r>
                            <a:rPr lang="en-US" sz="1400" b="0" i="1" smtClean="0">
                              <a:latin typeface="Cambria Math" panose="02040503050406030204" pitchFamily="18" charset="0"/>
                            </a:rPr>
                            <m:t>)</m:t>
                          </m:r>
                        </m:e>
                        <m:sup>
                          <m:r>
                            <a:rPr lang="en-US" sz="1400" b="0" i="1" smtClean="0">
                              <a:latin typeface="Cambria Math" panose="02040503050406030204" pitchFamily="18" charset="0"/>
                            </a:rPr>
                            <m:t>3</m:t>
                          </m:r>
                        </m:sup>
                      </m:sSup>
                    </m:oMath>
                  </m:oMathPara>
                </a14:m>
                <a:endParaRPr lang="en-GB" sz="1400" dirty="0"/>
              </a:p>
            </p:txBody>
          </p:sp>
        </mc:Choice>
        <mc:Fallback xmlns="">
          <p:sp>
            <p:nvSpPr>
              <p:cNvPr id="41" name="テキスト ボックス 40">
                <a:extLst>
                  <a:ext uri="{FF2B5EF4-FFF2-40B4-BE49-F238E27FC236}">
                    <a16:creationId xmlns:a16="http://schemas.microsoft.com/office/drawing/2014/main" id="{782B895B-1481-40F8-A451-5BA0E33B021E}"/>
                  </a:ext>
                </a:extLst>
              </p:cNvPr>
              <p:cNvSpPr txBox="1">
                <a:spLocks noRot="1" noChangeAspect="1" noMove="1" noResize="1" noEditPoints="1" noAdjustHandles="1" noChangeArrowheads="1" noChangeShapeType="1" noTextEdit="1"/>
              </p:cNvSpPr>
              <p:nvPr/>
            </p:nvSpPr>
            <p:spPr>
              <a:xfrm>
                <a:off x="5490096" y="5771880"/>
                <a:ext cx="1168156" cy="307777"/>
              </a:xfrm>
              <a:prstGeom prst="rect">
                <a:avLst/>
              </a:prstGeom>
              <a:blipFill>
                <a:blip r:embed="rId11"/>
                <a:stretch>
                  <a:fillRect b="-10000"/>
                </a:stretch>
              </a:blipFill>
            </p:spPr>
            <p:txBody>
              <a:bodyPr/>
              <a:lstStyle/>
              <a:p>
                <a:r>
                  <a:rPr lang="en-GB">
                    <a:noFill/>
                  </a:rPr>
                  <a:t> </a:t>
                </a:r>
              </a:p>
            </p:txBody>
          </p:sp>
        </mc:Fallback>
      </mc:AlternateContent>
      <p:sp>
        <p:nvSpPr>
          <p:cNvPr id="42" name="円弧 41">
            <a:extLst>
              <a:ext uri="{FF2B5EF4-FFF2-40B4-BE49-F238E27FC236}">
                <a16:creationId xmlns:a16="http://schemas.microsoft.com/office/drawing/2014/main" id="{78ADC751-B7DD-4A97-965E-1AFFA913AB98}"/>
              </a:ext>
            </a:extLst>
          </p:cNvPr>
          <p:cNvSpPr/>
          <p:nvPr/>
        </p:nvSpPr>
        <p:spPr>
          <a:xfrm>
            <a:off x="6376599" y="4136994"/>
            <a:ext cx="290532" cy="378810"/>
          </a:xfrm>
          <a:prstGeom prst="arc">
            <a:avLst>
              <a:gd name="adj1" fmla="val 16200000"/>
              <a:gd name="adj2" fmla="val 5424210"/>
            </a:avLst>
          </a:prstGeom>
          <a:ln w="25400">
            <a:solidFill>
              <a:srgbClr val="0000FF"/>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3" name="円弧 42">
            <a:extLst>
              <a:ext uri="{FF2B5EF4-FFF2-40B4-BE49-F238E27FC236}">
                <a16:creationId xmlns:a16="http://schemas.microsoft.com/office/drawing/2014/main" id="{B58DBF8B-68A8-4B23-8D8E-88FCDDDDE7BC}"/>
              </a:ext>
            </a:extLst>
          </p:cNvPr>
          <p:cNvSpPr/>
          <p:nvPr/>
        </p:nvSpPr>
        <p:spPr>
          <a:xfrm>
            <a:off x="6447620" y="4563122"/>
            <a:ext cx="290532" cy="378810"/>
          </a:xfrm>
          <a:prstGeom prst="arc">
            <a:avLst>
              <a:gd name="adj1" fmla="val 16200000"/>
              <a:gd name="adj2" fmla="val 5424210"/>
            </a:avLst>
          </a:prstGeom>
          <a:ln w="25400">
            <a:solidFill>
              <a:srgbClr val="0000FF"/>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4" name="円弧 43">
            <a:extLst>
              <a:ext uri="{FF2B5EF4-FFF2-40B4-BE49-F238E27FC236}">
                <a16:creationId xmlns:a16="http://schemas.microsoft.com/office/drawing/2014/main" id="{B7DEEE8C-2FD2-4CF2-B429-E631193A4690}"/>
              </a:ext>
            </a:extLst>
          </p:cNvPr>
          <p:cNvSpPr/>
          <p:nvPr/>
        </p:nvSpPr>
        <p:spPr>
          <a:xfrm>
            <a:off x="6456497" y="5024761"/>
            <a:ext cx="290532" cy="378810"/>
          </a:xfrm>
          <a:prstGeom prst="arc">
            <a:avLst>
              <a:gd name="adj1" fmla="val 16200000"/>
              <a:gd name="adj2" fmla="val 5424210"/>
            </a:avLst>
          </a:prstGeom>
          <a:ln w="25400">
            <a:solidFill>
              <a:srgbClr val="0000FF"/>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5" name="円弧 44">
            <a:extLst>
              <a:ext uri="{FF2B5EF4-FFF2-40B4-BE49-F238E27FC236}">
                <a16:creationId xmlns:a16="http://schemas.microsoft.com/office/drawing/2014/main" id="{6AACFA0D-49FF-4558-A168-72DF99B07253}"/>
              </a:ext>
            </a:extLst>
          </p:cNvPr>
          <p:cNvSpPr/>
          <p:nvPr/>
        </p:nvSpPr>
        <p:spPr>
          <a:xfrm>
            <a:off x="6509763" y="5486400"/>
            <a:ext cx="290532" cy="378810"/>
          </a:xfrm>
          <a:prstGeom prst="arc">
            <a:avLst>
              <a:gd name="adj1" fmla="val 16200000"/>
              <a:gd name="adj2" fmla="val 5424210"/>
            </a:avLst>
          </a:prstGeom>
          <a:ln w="25400">
            <a:solidFill>
              <a:srgbClr val="0000FF"/>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6" name="テキスト ボックス 45">
                <a:extLst>
                  <a:ext uri="{FF2B5EF4-FFF2-40B4-BE49-F238E27FC236}">
                    <a16:creationId xmlns:a16="http://schemas.microsoft.com/office/drawing/2014/main" id="{9AE432DD-5564-4FC1-A531-3F49BF31025E}"/>
                  </a:ext>
                </a:extLst>
              </p:cNvPr>
              <p:cNvSpPr txBox="1"/>
              <p:nvPr/>
            </p:nvSpPr>
            <p:spPr>
              <a:xfrm>
                <a:off x="6668611" y="4082216"/>
                <a:ext cx="2253448" cy="430887"/>
              </a:xfrm>
              <a:prstGeom prst="rect">
                <a:avLst/>
              </a:prstGeom>
              <a:noFill/>
            </p:spPr>
            <p:txBody>
              <a:bodyPr wrap="square" rtlCol="0">
                <a:spAutoFit/>
              </a:bodyPr>
              <a:lstStyle/>
              <a:p>
                <a:pPr algn="ctr"/>
                <a:r>
                  <a:rPr lang="en-US" sz="1100" dirty="0">
                    <a:solidFill>
                      <a:srgbClr val="0000FF"/>
                    </a:solidFill>
                    <a:latin typeface="Comic Sans MS" panose="030F0702030302020204" pitchFamily="66" charset="0"/>
                  </a:rPr>
                  <a:t>Replace </a:t>
                </a:r>
                <a14:m>
                  <m:oMath xmlns:m="http://schemas.openxmlformats.org/officeDocument/2006/math">
                    <m:r>
                      <a:rPr lang="en-US" sz="1100" i="1" dirty="0" smtClean="0">
                        <a:solidFill>
                          <a:srgbClr val="0000FF"/>
                        </a:solidFill>
                        <a:latin typeface="Cambria Math" panose="02040503050406030204" pitchFamily="18" charset="0"/>
                      </a:rPr>
                      <m:t>𝑃</m:t>
                    </m:r>
                  </m:oMath>
                </a14:m>
                <a:r>
                  <a:rPr lang="en-US" sz="1100" dirty="0">
                    <a:solidFill>
                      <a:srgbClr val="0000FF"/>
                    </a:solidFill>
                    <a:latin typeface="Comic Sans MS" panose="030F0702030302020204" pitchFamily="66" charset="0"/>
                  </a:rPr>
                  <a:t> (the coefficient of </a:t>
                </a:r>
                <a14:m>
                  <m:oMath xmlns:m="http://schemas.openxmlformats.org/officeDocument/2006/math">
                    <m:r>
                      <a:rPr lang="en-US" sz="1050" b="0" i="1" dirty="0" smtClean="0">
                        <a:solidFill>
                          <a:srgbClr val="0000FF"/>
                        </a:solidFill>
                        <a:latin typeface="Cambria Math" panose="02040503050406030204" pitchFamily="18" charset="0"/>
                      </a:rPr>
                      <m:t>𝑥</m:t>
                    </m:r>
                  </m:oMath>
                </a14:m>
                <a:r>
                  <a:rPr lang="en-US" sz="1100" dirty="0">
                    <a:solidFill>
                      <a:srgbClr val="0000FF"/>
                    </a:solidFill>
                    <a:latin typeface="Comic Sans MS" panose="030F0702030302020204" pitchFamily="66" charset="0"/>
                  </a:rPr>
                  <a:t> in this case)</a:t>
                </a:r>
                <a:endParaRPr lang="en-GB" sz="1100" dirty="0">
                  <a:solidFill>
                    <a:srgbClr val="0000FF"/>
                  </a:solidFill>
                  <a:latin typeface="Comic Sans MS" panose="030F0702030302020204" pitchFamily="66" charset="0"/>
                </a:endParaRPr>
              </a:p>
            </p:txBody>
          </p:sp>
        </mc:Choice>
        <mc:Fallback xmlns="">
          <p:sp>
            <p:nvSpPr>
              <p:cNvPr id="46" name="テキスト ボックス 45">
                <a:extLst>
                  <a:ext uri="{FF2B5EF4-FFF2-40B4-BE49-F238E27FC236}">
                    <a16:creationId xmlns:a16="http://schemas.microsoft.com/office/drawing/2014/main" id="{9AE432DD-5564-4FC1-A531-3F49BF31025E}"/>
                  </a:ext>
                </a:extLst>
              </p:cNvPr>
              <p:cNvSpPr txBox="1">
                <a:spLocks noRot="1" noChangeAspect="1" noMove="1" noResize="1" noEditPoints="1" noAdjustHandles="1" noChangeArrowheads="1" noChangeShapeType="1" noTextEdit="1"/>
              </p:cNvSpPr>
              <p:nvPr/>
            </p:nvSpPr>
            <p:spPr>
              <a:xfrm>
                <a:off x="6668611" y="4082216"/>
                <a:ext cx="2253448" cy="430887"/>
              </a:xfrm>
              <a:prstGeom prst="rect">
                <a:avLst/>
              </a:prstGeom>
              <a:blipFill>
                <a:blip r:embed="rId12"/>
                <a:stretch>
                  <a:fillRect b="-10000"/>
                </a:stretch>
              </a:blipFill>
            </p:spPr>
            <p:txBody>
              <a:bodyPr/>
              <a:lstStyle/>
              <a:p>
                <a:r>
                  <a:rPr lang="en-GB">
                    <a:noFill/>
                  </a:rPr>
                  <a:t> </a:t>
                </a:r>
              </a:p>
            </p:txBody>
          </p:sp>
        </mc:Fallback>
      </mc:AlternateContent>
      <p:sp>
        <p:nvSpPr>
          <p:cNvPr id="47" name="テキスト ボックス 46">
            <a:extLst>
              <a:ext uri="{FF2B5EF4-FFF2-40B4-BE49-F238E27FC236}">
                <a16:creationId xmlns:a16="http://schemas.microsoft.com/office/drawing/2014/main" id="{0E279DBC-17A1-43A2-8603-49DA053B2D54}"/>
              </a:ext>
            </a:extLst>
          </p:cNvPr>
          <p:cNvSpPr txBox="1"/>
          <p:nvPr/>
        </p:nvSpPr>
        <p:spPr>
          <a:xfrm>
            <a:off x="6686367" y="4623754"/>
            <a:ext cx="957307" cy="261610"/>
          </a:xfrm>
          <a:prstGeom prst="rect">
            <a:avLst/>
          </a:prstGeom>
          <a:noFill/>
        </p:spPr>
        <p:txBody>
          <a:bodyPr wrap="square" rtlCol="0">
            <a:spAutoFit/>
          </a:bodyPr>
          <a:lstStyle/>
          <a:p>
            <a:pPr algn="ctr"/>
            <a:r>
              <a:rPr lang="en-US" sz="1100" dirty="0">
                <a:solidFill>
                  <a:srgbClr val="0000FF"/>
                </a:solidFill>
                <a:latin typeface="Comic Sans MS" panose="030F0702030302020204" pitchFamily="66" charset="0"/>
              </a:rPr>
              <a:t>Integrate</a:t>
            </a:r>
            <a:endParaRPr lang="en-GB" sz="1100" dirty="0">
              <a:solidFill>
                <a:srgbClr val="0000FF"/>
              </a:solidFill>
              <a:latin typeface="Comic Sans MS" panose="030F0702030302020204" pitchFamily="66" charset="0"/>
            </a:endParaRPr>
          </a:p>
        </p:txBody>
      </p:sp>
      <p:sp>
        <p:nvSpPr>
          <p:cNvPr id="48" name="テキスト ボックス 47">
            <a:extLst>
              <a:ext uri="{FF2B5EF4-FFF2-40B4-BE49-F238E27FC236}">
                <a16:creationId xmlns:a16="http://schemas.microsoft.com/office/drawing/2014/main" id="{18945216-B0DD-4CF7-A347-5CD9D3D7EA4B}"/>
              </a:ext>
            </a:extLst>
          </p:cNvPr>
          <p:cNvSpPr txBox="1"/>
          <p:nvPr/>
        </p:nvSpPr>
        <p:spPr>
          <a:xfrm>
            <a:off x="6704123" y="5067637"/>
            <a:ext cx="1392313" cy="261610"/>
          </a:xfrm>
          <a:prstGeom prst="rect">
            <a:avLst/>
          </a:prstGeom>
          <a:noFill/>
        </p:spPr>
        <p:txBody>
          <a:bodyPr wrap="square" rtlCol="0">
            <a:spAutoFit/>
          </a:bodyPr>
          <a:lstStyle/>
          <a:p>
            <a:pPr algn="ctr"/>
            <a:r>
              <a:rPr lang="en-US" sz="1100" dirty="0">
                <a:solidFill>
                  <a:srgbClr val="0000FF"/>
                </a:solidFill>
                <a:latin typeface="Comic Sans MS" panose="030F0702030302020204" pitchFamily="66" charset="0"/>
              </a:rPr>
              <a:t>Use the power law</a:t>
            </a:r>
            <a:endParaRPr lang="en-GB" sz="1100" dirty="0">
              <a:solidFill>
                <a:srgbClr val="0000FF"/>
              </a:solidFill>
              <a:latin typeface="Comic Sans MS" panose="030F0702030302020204" pitchFamily="66" charset="0"/>
            </a:endParaRPr>
          </a:p>
        </p:txBody>
      </p:sp>
      <p:sp>
        <p:nvSpPr>
          <p:cNvPr id="49" name="テキスト ボックス 48">
            <a:extLst>
              <a:ext uri="{FF2B5EF4-FFF2-40B4-BE49-F238E27FC236}">
                <a16:creationId xmlns:a16="http://schemas.microsoft.com/office/drawing/2014/main" id="{5F786C47-7928-4401-A935-ABAF619D5922}"/>
              </a:ext>
            </a:extLst>
          </p:cNvPr>
          <p:cNvSpPr txBox="1"/>
          <p:nvPr/>
        </p:nvSpPr>
        <p:spPr>
          <a:xfrm>
            <a:off x="6748511" y="5547030"/>
            <a:ext cx="744243" cy="261610"/>
          </a:xfrm>
          <a:prstGeom prst="rect">
            <a:avLst/>
          </a:prstGeom>
          <a:noFill/>
        </p:spPr>
        <p:txBody>
          <a:bodyPr wrap="square" rtlCol="0">
            <a:spAutoFit/>
          </a:bodyPr>
          <a:lstStyle/>
          <a:p>
            <a:pPr algn="ctr"/>
            <a:r>
              <a:rPr lang="en-US" sz="1100" dirty="0">
                <a:solidFill>
                  <a:srgbClr val="0000FF"/>
                </a:solidFill>
                <a:latin typeface="Comic Sans MS" panose="030F0702030302020204" pitchFamily="66" charset="0"/>
              </a:rPr>
              <a:t>Simplify</a:t>
            </a:r>
            <a:endParaRPr lang="en-GB" sz="1100" dirty="0">
              <a:solidFill>
                <a:srgbClr val="0000FF"/>
              </a:solidFill>
              <a:latin typeface="Comic Sans MS" panose="030F0702030302020204" pitchFamily="66" charset="0"/>
            </a:endParaRPr>
          </a:p>
        </p:txBody>
      </p:sp>
      <p:cxnSp>
        <p:nvCxnSpPr>
          <p:cNvPr id="50" name="直線コネクタ 49">
            <a:extLst>
              <a:ext uri="{FF2B5EF4-FFF2-40B4-BE49-F238E27FC236}">
                <a16:creationId xmlns:a16="http://schemas.microsoft.com/office/drawing/2014/main" id="{7278EFD5-AB8A-4397-92F8-FF634085A37F}"/>
              </a:ext>
            </a:extLst>
          </p:cNvPr>
          <p:cNvCxnSpPr/>
          <p:nvPr/>
        </p:nvCxnSpPr>
        <p:spPr>
          <a:xfrm>
            <a:off x="4092605" y="3826276"/>
            <a:ext cx="458087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正方形/長方形 50">
            <a:extLst>
              <a:ext uri="{FF2B5EF4-FFF2-40B4-BE49-F238E27FC236}">
                <a16:creationId xmlns:a16="http://schemas.microsoft.com/office/drawing/2014/main" id="{A4C3B4FF-5A1B-4CE7-8DDB-AD7CC84E6460}"/>
              </a:ext>
            </a:extLst>
          </p:cNvPr>
          <p:cNvSpPr/>
          <p:nvPr/>
        </p:nvSpPr>
        <p:spPr>
          <a:xfrm>
            <a:off x="2109180" y="4055939"/>
            <a:ext cx="163503" cy="231975"/>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正方形/長方形 51">
            <a:extLst>
              <a:ext uri="{FF2B5EF4-FFF2-40B4-BE49-F238E27FC236}">
                <a16:creationId xmlns:a16="http://schemas.microsoft.com/office/drawing/2014/main" id="{ACF41F8F-1538-4E16-9C81-1C3FC3085491}"/>
              </a:ext>
            </a:extLst>
          </p:cNvPr>
          <p:cNvSpPr/>
          <p:nvPr/>
        </p:nvSpPr>
        <p:spPr>
          <a:xfrm>
            <a:off x="2305969" y="4297116"/>
            <a:ext cx="163503" cy="231975"/>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2505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linds(horizontal)">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blinds(horizontal)">
                                      <p:cBhvr>
                                        <p:cTn id="12" dur="500"/>
                                        <p:tgtEl>
                                          <p:spTgt spid="3">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blinds(horizontal)">
                                      <p:cBhvr>
                                        <p:cTn id="17" dur="500"/>
                                        <p:tgtEl>
                                          <p:spTgt spid="52"/>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blinds(horizontal)">
                                      <p:cBhvr>
                                        <p:cTn id="20" dur="500"/>
                                        <p:tgtEl>
                                          <p:spTgt spid="51"/>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xit" presetSubtype="10" fill="hold" grpId="1" nodeType="clickEffect">
                                  <p:stCondLst>
                                    <p:cond delay="0"/>
                                  </p:stCondLst>
                                  <p:childTnLst>
                                    <p:animEffect transition="out" filter="blinds(horizontal)">
                                      <p:cBhvr>
                                        <p:cTn id="24" dur="500"/>
                                        <p:tgtEl>
                                          <p:spTgt spid="52"/>
                                        </p:tgtEl>
                                      </p:cBhvr>
                                    </p:animEffect>
                                    <p:set>
                                      <p:cBhvr>
                                        <p:cTn id="25" dur="1" fill="hold">
                                          <p:stCondLst>
                                            <p:cond delay="499"/>
                                          </p:stCondLst>
                                        </p:cTn>
                                        <p:tgtEl>
                                          <p:spTgt spid="52"/>
                                        </p:tgtEl>
                                        <p:attrNameLst>
                                          <p:attrName>style.visibility</p:attrName>
                                        </p:attrNameLst>
                                      </p:cBhvr>
                                      <p:to>
                                        <p:strVal val="hidden"/>
                                      </p:to>
                                    </p:set>
                                  </p:childTnLst>
                                </p:cTn>
                              </p:par>
                              <p:par>
                                <p:cTn id="26" presetID="3" presetClass="exit" presetSubtype="10" fill="hold" grpId="1" nodeType="withEffect">
                                  <p:stCondLst>
                                    <p:cond delay="0"/>
                                  </p:stCondLst>
                                  <p:childTnLst>
                                    <p:animEffect transition="out" filter="blinds(horizontal)">
                                      <p:cBhvr>
                                        <p:cTn id="27" dur="500"/>
                                        <p:tgtEl>
                                          <p:spTgt spid="51"/>
                                        </p:tgtEl>
                                      </p:cBhvr>
                                    </p:animEffect>
                                    <p:set>
                                      <p:cBhvr>
                                        <p:cTn id="28" dur="1" fill="hold">
                                          <p:stCondLst>
                                            <p:cond delay="499"/>
                                          </p:stCondLst>
                                        </p:cTn>
                                        <p:tgtEl>
                                          <p:spTgt spid="5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blinds(horizontal)">
                                      <p:cBhvr>
                                        <p:cTn id="33" dur="500"/>
                                        <p:tgtEl>
                                          <p:spTgt spid="22"/>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blinds(horizontal)">
                                      <p:cBhvr>
                                        <p:cTn id="38" dur="5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blinds(horizontal)">
                                      <p:cBhvr>
                                        <p:cTn id="43" dur="500"/>
                                        <p:tgtEl>
                                          <p:spTgt spid="31"/>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blinds(horizontal)">
                                      <p:cBhvr>
                                        <p:cTn id="48" dur="500"/>
                                        <p:tgtEl>
                                          <p:spTgt spid="23"/>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blinds(horizontal)">
                                      <p:cBhvr>
                                        <p:cTn id="53" dur="500"/>
                                        <p:tgtEl>
                                          <p:spTgt spid="32"/>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blinds(horizontal)">
                                      <p:cBhvr>
                                        <p:cTn id="58" dur="500"/>
                                        <p:tgtEl>
                                          <p:spTgt spid="33"/>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blinds(horizontal)">
                                      <p:cBhvr>
                                        <p:cTn id="63" dur="500"/>
                                        <p:tgtEl>
                                          <p:spTgt spid="24"/>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blinds(horizontal)">
                                      <p:cBhvr>
                                        <p:cTn id="68" dur="500"/>
                                        <p:tgtEl>
                                          <p:spTgt spid="36"/>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blinds(horizontal)">
                                      <p:cBhvr>
                                        <p:cTn id="73" dur="500"/>
                                        <p:tgtEl>
                                          <p:spTgt spid="34"/>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blinds(horizontal)">
                                      <p:cBhvr>
                                        <p:cTn id="76" dur="500"/>
                                        <p:tgtEl>
                                          <p:spTgt spid="35"/>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xit" presetSubtype="10" fill="hold" grpId="1" nodeType="clickEffect">
                                  <p:stCondLst>
                                    <p:cond delay="0"/>
                                  </p:stCondLst>
                                  <p:childTnLst>
                                    <p:animEffect transition="out" filter="blinds(horizontal)">
                                      <p:cBhvr>
                                        <p:cTn id="80" dur="500"/>
                                        <p:tgtEl>
                                          <p:spTgt spid="34"/>
                                        </p:tgtEl>
                                      </p:cBhvr>
                                    </p:animEffect>
                                    <p:set>
                                      <p:cBhvr>
                                        <p:cTn id="81" dur="1" fill="hold">
                                          <p:stCondLst>
                                            <p:cond delay="499"/>
                                          </p:stCondLst>
                                        </p:cTn>
                                        <p:tgtEl>
                                          <p:spTgt spid="34"/>
                                        </p:tgtEl>
                                        <p:attrNameLst>
                                          <p:attrName>style.visibility</p:attrName>
                                        </p:attrNameLst>
                                      </p:cBhvr>
                                      <p:to>
                                        <p:strVal val="hidden"/>
                                      </p:to>
                                    </p:set>
                                  </p:childTnLst>
                                </p:cTn>
                              </p:par>
                              <p:par>
                                <p:cTn id="82" presetID="3" presetClass="exit" presetSubtype="10" fill="hold" grpId="1" nodeType="withEffect">
                                  <p:stCondLst>
                                    <p:cond delay="0"/>
                                  </p:stCondLst>
                                  <p:childTnLst>
                                    <p:animEffect transition="out" filter="blinds(horizontal)">
                                      <p:cBhvr>
                                        <p:cTn id="83" dur="500"/>
                                        <p:tgtEl>
                                          <p:spTgt spid="35"/>
                                        </p:tgtEl>
                                      </p:cBhvr>
                                    </p:animEffect>
                                    <p:set>
                                      <p:cBhvr>
                                        <p:cTn id="84" dur="1" fill="hold">
                                          <p:stCondLst>
                                            <p:cond delay="499"/>
                                          </p:stCondLst>
                                        </p:cTn>
                                        <p:tgtEl>
                                          <p:spTgt spid="35"/>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3" presetClass="entr" presetSubtype="5" fill="hold" nodeType="clickEffect">
                                  <p:stCondLst>
                                    <p:cond delay="0"/>
                                  </p:stCondLst>
                                  <p:childTnLst>
                                    <p:set>
                                      <p:cBhvr>
                                        <p:cTn id="88" dur="1" fill="hold">
                                          <p:stCondLst>
                                            <p:cond delay="0"/>
                                          </p:stCondLst>
                                        </p:cTn>
                                        <p:tgtEl>
                                          <p:spTgt spid="50"/>
                                        </p:tgtEl>
                                        <p:attrNameLst>
                                          <p:attrName>style.visibility</p:attrName>
                                        </p:attrNameLst>
                                      </p:cBhvr>
                                      <p:to>
                                        <p:strVal val="visible"/>
                                      </p:to>
                                    </p:set>
                                    <p:animEffect transition="in" filter="blinds(vertical)">
                                      <p:cBhvr>
                                        <p:cTn id="89" dur="500"/>
                                        <p:tgtEl>
                                          <p:spTgt spid="50"/>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37"/>
                                        </p:tgtEl>
                                        <p:attrNameLst>
                                          <p:attrName>style.visibility</p:attrName>
                                        </p:attrNameLst>
                                      </p:cBhvr>
                                      <p:to>
                                        <p:strVal val="visible"/>
                                      </p:to>
                                    </p:set>
                                    <p:animEffect transition="in" filter="blinds(horizontal)">
                                      <p:cBhvr>
                                        <p:cTn id="94" dur="500"/>
                                        <p:tgtEl>
                                          <p:spTgt spid="37"/>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42"/>
                                        </p:tgtEl>
                                        <p:attrNameLst>
                                          <p:attrName>style.visibility</p:attrName>
                                        </p:attrNameLst>
                                      </p:cBhvr>
                                      <p:to>
                                        <p:strVal val="visible"/>
                                      </p:to>
                                    </p:set>
                                    <p:animEffect transition="in" filter="blinds(horizontal)">
                                      <p:cBhvr>
                                        <p:cTn id="99" dur="500"/>
                                        <p:tgtEl>
                                          <p:spTgt spid="42"/>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blinds(horizontal)">
                                      <p:cBhvr>
                                        <p:cTn id="104" dur="500"/>
                                        <p:tgtEl>
                                          <p:spTgt spid="46"/>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blinds(horizontal)">
                                      <p:cBhvr>
                                        <p:cTn id="109" dur="500"/>
                                        <p:tgtEl>
                                          <p:spTgt spid="38"/>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43"/>
                                        </p:tgtEl>
                                        <p:attrNameLst>
                                          <p:attrName>style.visibility</p:attrName>
                                        </p:attrNameLst>
                                      </p:cBhvr>
                                      <p:to>
                                        <p:strVal val="visible"/>
                                      </p:to>
                                    </p:set>
                                    <p:animEffect transition="in" filter="blinds(horizontal)">
                                      <p:cBhvr>
                                        <p:cTn id="114" dur="500"/>
                                        <p:tgtEl>
                                          <p:spTgt spid="43"/>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47"/>
                                        </p:tgtEl>
                                        <p:attrNameLst>
                                          <p:attrName>style.visibility</p:attrName>
                                        </p:attrNameLst>
                                      </p:cBhvr>
                                      <p:to>
                                        <p:strVal val="visible"/>
                                      </p:to>
                                    </p:set>
                                    <p:animEffect transition="in" filter="blinds(horizontal)">
                                      <p:cBhvr>
                                        <p:cTn id="119" dur="500"/>
                                        <p:tgtEl>
                                          <p:spTgt spid="47"/>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39"/>
                                        </p:tgtEl>
                                        <p:attrNameLst>
                                          <p:attrName>style.visibility</p:attrName>
                                        </p:attrNameLst>
                                      </p:cBhvr>
                                      <p:to>
                                        <p:strVal val="visible"/>
                                      </p:to>
                                    </p:set>
                                    <p:animEffect transition="in" filter="blinds(horizontal)">
                                      <p:cBhvr>
                                        <p:cTn id="124" dur="500"/>
                                        <p:tgtEl>
                                          <p:spTgt spid="39"/>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44"/>
                                        </p:tgtEl>
                                        <p:attrNameLst>
                                          <p:attrName>style.visibility</p:attrName>
                                        </p:attrNameLst>
                                      </p:cBhvr>
                                      <p:to>
                                        <p:strVal val="visible"/>
                                      </p:to>
                                    </p:set>
                                    <p:animEffect transition="in" filter="blinds(horizontal)">
                                      <p:cBhvr>
                                        <p:cTn id="129" dur="500"/>
                                        <p:tgtEl>
                                          <p:spTgt spid="44"/>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48"/>
                                        </p:tgtEl>
                                        <p:attrNameLst>
                                          <p:attrName>style.visibility</p:attrName>
                                        </p:attrNameLst>
                                      </p:cBhvr>
                                      <p:to>
                                        <p:strVal val="visible"/>
                                      </p:to>
                                    </p:set>
                                    <p:animEffect transition="in" filter="blinds(horizontal)">
                                      <p:cBhvr>
                                        <p:cTn id="134" dur="500"/>
                                        <p:tgtEl>
                                          <p:spTgt spid="48"/>
                                        </p:tgtEl>
                                      </p:cBhvr>
                                    </p:animEffect>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grpId="0" nodeType="clickEffect">
                                  <p:stCondLst>
                                    <p:cond delay="0"/>
                                  </p:stCondLst>
                                  <p:childTnLst>
                                    <p:set>
                                      <p:cBhvr>
                                        <p:cTn id="138" dur="1" fill="hold">
                                          <p:stCondLst>
                                            <p:cond delay="0"/>
                                          </p:stCondLst>
                                        </p:cTn>
                                        <p:tgtEl>
                                          <p:spTgt spid="40"/>
                                        </p:tgtEl>
                                        <p:attrNameLst>
                                          <p:attrName>style.visibility</p:attrName>
                                        </p:attrNameLst>
                                      </p:cBhvr>
                                      <p:to>
                                        <p:strVal val="visible"/>
                                      </p:to>
                                    </p:set>
                                    <p:animEffect transition="in" filter="blinds(horizontal)">
                                      <p:cBhvr>
                                        <p:cTn id="139" dur="500"/>
                                        <p:tgtEl>
                                          <p:spTgt spid="40"/>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45"/>
                                        </p:tgtEl>
                                        <p:attrNameLst>
                                          <p:attrName>style.visibility</p:attrName>
                                        </p:attrNameLst>
                                      </p:cBhvr>
                                      <p:to>
                                        <p:strVal val="visible"/>
                                      </p:to>
                                    </p:set>
                                    <p:animEffect transition="in" filter="blinds(horizontal)">
                                      <p:cBhvr>
                                        <p:cTn id="144" dur="500"/>
                                        <p:tgtEl>
                                          <p:spTgt spid="45"/>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grpId="0" nodeType="clickEffect">
                                  <p:stCondLst>
                                    <p:cond delay="0"/>
                                  </p:stCondLst>
                                  <p:childTnLst>
                                    <p:set>
                                      <p:cBhvr>
                                        <p:cTn id="148" dur="1" fill="hold">
                                          <p:stCondLst>
                                            <p:cond delay="0"/>
                                          </p:stCondLst>
                                        </p:cTn>
                                        <p:tgtEl>
                                          <p:spTgt spid="49"/>
                                        </p:tgtEl>
                                        <p:attrNameLst>
                                          <p:attrName>style.visibility</p:attrName>
                                        </p:attrNameLst>
                                      </p:cBhvr>
                                      <p:to>
                                        <p:strVal val="visible"/>
                                      </p:to>
                                    </p:set>
                                    <p:animEffect transition="in" filter="blinds(horizontal)">
                                      <p:cBhvr>
                                        <p:cTn id="149" dur="500"/>
                                        <p:tgtEl>
                                          <p:spTgt spid="49"/>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ntr" presetSubtype="10" fill="hold" grpId="0" nodeType="clickEffect">
                                  <p:stCondLst>
                                    <p:cond delay="0"/>
                                  </p:stCondLst>
                                  <p:childTnLst>
                                    <p:set>
                                      <p:cBhvr>
                                        <p:cTn id="153" dur="1" fill="hold">
                                          <p:stCondLst>
                                            <p:cond delay="0"/>
                                          </p:stCondLst>
                                        </p:cTn>
                                        <p:tgtEl>
                                          <p:spTgt spid="41"/>
                                        </p:tgtEl>
                                        <p:attrNameLst>
                                          <p:attrName>style.visibility</p:attrName>
                                        </p:attrNameLst>
                                      </p:cBhvr>
                                      <p:to>
                                        <p:strVal val="visible"/>
                                      </p:to>
                                    </p:set>
                                    <p:animEffect transition="in" filter="blinds(horizontal)">
                                      <p:cBhvr>
                                        <p:cTn id="15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animBg="1"/>
      <p:bldP spid="31" grpId="0"/>
      <p:bldP spid="32" grpId="0" animBg="1"/>
      <p:bldP spid="33" grpId="0"/>
      <p:bldP spid="34" grpId="0" animBg="1"/>
      <p:bldP spid="34" grpId="1" animBg="1"/>
      <p:bldP spid="35" grpId="0" animBg="1"/>
      <p:bldP spid="35" grpId="1" animBg="1"/>
      <p:bldP spid="36" grpId="0"/>
      <p:bldP spid="37" grpId="0"/>
      <p:bldP spid="38" grpId="0"/>
      <p:bldP spid="39" grpId="0"/>
      <p:bldP spid="40" grpId="0"/>
      <p:bldP spid="41" grpId="0"/>
      <p:bldP spid="42" grpId="0" animBg="1"/>
      <p:bldP spid="43" grpId="0" animBg="1"/>
      <p:bldP spid="44" grpId="0" animBg="1"/>
      <p:bldP spid="45" grpId="0" animBg="1"/>
      <p:bldP spid="46" grpId="0"/>
      <p:bldP spid="47" grpId="0"/>
      <p:bldP spid="48" grpId="0"/>
      <p:bldP spid="49" grpId="0"/>
      <p:bldP spid="51" grpId="0" animBg="1"/>
      <p:bldP spid="51" grpId="1" animBg="1"/>
      <p:bldP spid="52" grpId="0" animBg="1"/>
      <p:bldP spid="52"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431" y="1600199"/>
            <a:ext cx="3373515" cy="4889377"/>
          </a:xfrm>
        </p:spPr>
        <p:txBody>
          <a:bodyPr>
            <a:normAutofit/>
          </a:bodyPr>
          <a:lstStyle/>
          <a:p>
            <a:pPr marL="0" indent="0" algn="ctr">
              <a:buNone/>
            </a:pPr>
            <a:r>
              <a:rPr lang="en-US" sz="1400" b="1" dirty="0">
                <a:latin typeface="Comic Sans MS" pitchFamily="66" charset="0"/>
              </a:rPr>
              <a:t>You need to be able to model and work with first-order differential equations in practical situations </a:t>
            </a:r>
            <a:endParaRPr lang="en-US" sz="1400" dirty="0">
              <a:latin typeface="Comic Sans MS" pitchFamily="66" charset="0"/>
            </a:endParaRP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A storage tank initially contains 1000 </a:t>
            </a:r>
            <a:r>
              <a:rPr lang="en-US" sz="1200" dirty="0" err="1">
                <a:latin typeface="Comic Sans MS" pitchFamily="66" charset="0"/>
              </a:rPr>
              <a:t>litres</a:t>
            </a:r>
            <a:r>
              <a:rPr lang="en-US" sz="1200" dirty="0">
                <a:latin typeface="Comic Sans MS" pitchFamily="66" charset="0"/>
              </a:rPr>
              <a:t> of pure water. Liquid is removed from the tank at a constant rate of 30 </a:t>
            </a:r>
            <a:r>
              <a:rPr lang="en-US" sz="1200" dirty="0" err="1">
                <a:latin typeface="Comic Sans MS" pitchFamily="66" charset="0"/>
              </a:rPr>
              <a:t>litres</a:t>
            </a:r>
            <a:r>
              <a:rPr lang="en-US" sz="1200" dirty="0">
                <a:latin typeface="Comic Sans MS" pitchFamily="66" charset="0"/>
              </a:rPr>
              <a:t> per hour and a chemical solution is added at a constant rate of 40 </a:t>
            </a:r>
            <a:r>
              <a:rPr lang="en-US" sz="1200" dirty="0" err="1">
                <a:latin typeface="Comic Sans MS" pitchFamily="66" charset="0"/>
              </a:rPr>
              <a:t>litres</a:t>
            </a:r>
            <a:r>
              <a:rPr lang="en-US" sz="1200" dirty="0">
                <a:latin typeface="Comic Sans MS" pitchFamily="66" charset="0"/>
              </a:rPr>
              <a:t> per hour. The chemical solution contains 4 grams of copper sulphate per </a:t>
            </a:r>
            <a:r>
              <a:rPr lang="en-US" sz="1200" dirty="0" err="1">
                <a:latin typeface="Comic Sans MS" pitchFamily="66" charset="0"/>
              </a:rPr>
              <a:t>litre</a:t>
            </a:r>
            <a:r>
              <a:rPr lang="en-US" sz="1200" dirty="0">
                <a:latin typeface="Comic Sans MS" pitchFamily="66" charset="0"/>
              </a:rPr>
              <a:t> of water.</a:t>
            </a:r>
          </a:p>
          <a:p>
            <a:pPr marL="0" indent="0" algn="ctr">
              <a:buNone/>
            </a:pPr>
            <a:endParaRPr lang="en-US" sz="1200" dirty="0">
              <a:latin typeface="Comic Sans MS" pitchFamily="66" charset="0"/>
            </a:endParaRPr>
          </a:p>
          <a:p>
            <a:pPr marL="0" indent="0" algn="ctr">
              <a:buNone/>
            </a:pPr>
            <a:endParaRPr lang="en-US" sz="1200" dirty="0">
              <a:latin typeface="Comic Sans MS" pitchFamily="66" charset="0"/>
            </a:endParaRP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Hence, find the number of grams of copper sulphate in the tank after 6 hours.</a:t>
            </a:r>
          </a:p>
          <a:p>
            <a:pPr marL="0" indent="0" algn="ctr">
              <a:buNone/>
            </a:pPr>
            <a:endParaRPr lang="en-US" sz="1200" dirty="0">
              <a:latin typeface="Comic Sans MS" pitchFamily="66" charset="0"/>
            </a:endParaRPr>
          </a:p>
          <a:p>
            <a:pPr marL="0" indent="0" algn="ctr">
              <a:buNone/>
            </a:pPr>
            <a:r>
              <a:rPr lang="en-US" sz="1200" dirty="0">
                <a:latin typeface="Comic Sans MS" pitchFamily="66" charset="0"/>
                <a:sym typeface="Wingdings" panose="05000000000000000000" pitchFamily="2" charset="2"/>
              </a:rPr>
              <a:t> When you have the variables mixed up like above, you will often need to use an integrating factor to create the product rule pattern (as in the previous question)</a:t>
            </a:r>
            <a:endParaRPr lang="en-US" sz="1200" dirty="0">
              <a:latin typeface="Comic Sans MS" pitchFamily="66" charset="0"/>
            </a:endParaRPr>
          </a:p>
          <a:p>
            <a:pPr marL="0" indent="0" algn="ctr">
              <a:buNone/>
            </a:pPr>
            <a:endParaRPr lang="en-US" sz="1200" dirty="0">
              <a:latin typeface="Comic Sans MS" pitchFamily="66" charset="0"/>
            </a:endParaRPr>
          </a:p>
          <a:p>
            <a:pPr marL="0" indent="0" algn="ctr">
              <a:buNone/>
            </a:pPr>
            <a:endParaRPr lang="en-US" sz="1400" dirty="0">
              <a:latin typeface="Comic Sans MS" pitchFamily="66" charset="0"/>
            </a:endParaRPr>
          </a:p>
        </p:txBody>
      </p:sp>
      <p:sp>
        <p:nvSpPr>
          <p:cNvPr id="17" name="タイトル 1">
            <a:extLst>
              <a:ext uri="{FF2B5EF4-FFF2-40B4-BE49-F238E27FC236}">
                <a16:creationId xmlns:a16="http://schemas.microsoft.com/office/drawing/2014/main" id="{BF9952A8-88E0-4294-967B-061546A2D97C}"/>
              </a:ext>
            </a:extLst>
          </p:cNvPr>
          <p:cNvSpPr>
            <a:spLocks noGrp="1"/>
          </p:cNvSpPr>
          <p:nvPr>
            <p:ph type="title"/>
          </p:nvPr>
        </p:nvSpPr>
        <p:spPr>
          <a:xfrm>
            <a:off x="628650" y="215503"/>
            <a:ext cx="7886700" cy="994172"/>
          </a:xfrm>
        </p:spPr>
        <p:txBody>
          <a:bodyPr>
            <a:normAutofit/>
          </a:bodyPr>
          <a:lstStyle/>
          <a:p>
            <a:pPr algn="ctr"/>
            <a:r>
              <a:rPr lang="en-US" sz="3200" dirty="0">
                <a:latin typeface="Comic Sans MS" panose="030F0702030302020204" pitchFamily="66" charset="0"/>
              </a:rPr>
              <a:t>Modelling with Differential Equations</a:t>
            </a:r>
            <a:endParaRPr lang="en-GB" sz="3200" dirty="0">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12EE350F-E77E-4733-9475-8FFECDA575BF}"/>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8A</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5E928F33-4A0A-449C-8303-7A349D8B1DCA}"/>
                  </a:ext>
                </a:extLst>
              </p:cNvPr>
              <p:cNvSpPr txBox="1"/>
              <p:nvPr/>
            </p:nvSpPr>
            <p:spPr>
              <a:xfrm>
                <a:off x="878889" y="4070411"/>
                <a:ext cx="2085827" cy="4126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=160−</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r>
                            <a:rPr lang="en-US" sz="1400" b="0" i="1" smtClean="0">
                              <a:latin typeface="Cambria Math" panose="02040503050406030204" pitchFamily="18" charset="0"/>
                            </a:rPr>
                            <m:t>𝑥</m:t>
                          </m:r>
                        </m:num>
                        <m:den>
                          <m:r>
                            <a:rPr lang="en-US" sz="1400" b="0" i="1" smtClean="0">
                              <a:latin typeface="Cambria Math" panose="02040503050406030204" pitchFamily="18" charset="0"/>
                            </a:rPr>
                            <m:t>100+</m:t>
                          </m:r>
                          <m:r>
                            <a:rPr lang="en-US" sz="1400" b="0" i="1" smtClean="0">
                              <a:latin typeface="Cambria Math" panose="02040503050406030204" pitchFamily="18" charset="0"/>
                            </a:rPr>
                            <m:t>𝑡</m:t>
                          </m:r>
                        </m:den>
                      </m:f>
                      <m:r>
                        <a:rPr lang="en-US" sz="1400" b="0" i="1" smtClean="0">
                          <a:latin typeface="Cambria Math" panose="02040503050406030204" pitchFamily="18" charset="0"/>
                        </a:rPr>
                        <m:t>, </m:t>
                      </m:r>
                      <m:r>
                        <a:rPr lang="en-US" sz="1400" b="0" i="1" smtClean="0">
                          <a:latin typeface="Cambria Math" panose="02040503050406030204" pitchFamily="18" charset="0"/>
                        </a:rPr>
                        <m:t>𝑡</m:t>
                      </m:r>
                      <m:r>
                        <a:rPr lang="en-US" sz="1400" b="0" i="1" smtClean="0">
                          <a:latin typeface="Cambria Math" panose="02040503050406030204" pitchFamily="18" charset="0"/>
                          <a:ea typeface="Cambria Math" panose="02040503050406030204" pitchFamily="18" charset="0"/>
                        </a:rPr>
                        <m:t>≥0</m:t>
                      </m:r>
                    </m:oMath>
                  </m:oMathPara>
                </a14:m>
                <a:endParaRPr lang="en-GB" sz="1400" dirty="0"/>
              </a:p>
            </p:txBody>
          </p:sp>
        </mc:Choice>
        <mc:Fallback xmlns="">
          <p:sp>
            <p:nvSpPr>
              <p:cNvPr id="2" name="テキスト ボックス 1">
                <a:extLst>
                  <a:ext uri="{FF2B5EF4-FFF2-40B4-BE49-F238E27FC236}">
                    <a16:creationId xmlns:a16="http://schemas.microsoft.com/office/drawing/2014/main" id="{5E928F33-4A0A-449C-8303-7A349D8B1DCA}"/>
                  </a:ext>
                </a:extLst>
              </p:cNvPr>
              <p:cNvSpPr txBox="1">
                <a:spLocks noRot="1" noChangeAspect="1" noMove="1" noResize="1" noEditPoints="1" noAdjustHandles="1" noChangeArrowheads="1" noChangeShapeType="1" noTextEdit="1"/>
              </p:cNvSpPr>
              <p:nvPr/>
            </p:nvSpPr>
            <p:spPr>
              <a:xfrm>
                <a:off x="878889" y="4070411"/>
                <a:ext cx="2085827" cy="412613"/>
              </a:xfrm>
              <a:prstGeom prst="rect">
                <a:avLst/>
              </a:prstGeom>
              <a:blipFill>
                <a:blip r:embed="rId2"/>
                <a:stretch>
                  <a:fillRect l="-1462" t="-1493" r="-1462" b="-13433"/>
                </a:stretch>
              </a:blipFill>
            </p:spPr>
            <p:txBody>
              <a:bodyPr/>
              <a:lstStyle/>
              <a:p>
                <a:r>
                  <a:rPr lang="en-GB">
                    <a:noFill/>
                  </a:rPr>
                  <a:t> </a:t>
                </a:r>
              </a:p>
            </p:txBody>
          </p:sp>
        </mc:Fallback>
      </mc:AlternateContent>
      <p:sp>
        <p:nvSpPr>
          <p:cNvPr id="53" name="円弧 52">
            <a:extLst>
              <a:ext uri="{FF2B5EF4-FFF2-40B4-BE49-F238E27FC236}">
                <a16:creationId xmlns:a16="http://schemas.microsoft.com/office/drawing/2014/main" id="{84BA0995-B22A-4622-AFE3-8C8E3059200E}"/>
              </a:ext>
            </a:extLst>
          </p:cNvPr>
          <p:cNvSpPr/>
          <p:nvPr/>
        </p:nvSpPr>
        <p:spPr>
          <a:xfrm>
            <a:off x="7427576" y="2884334"/>
            <a:ext cx="294472" cy="535122"/>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54" name="テキスト ボックス 53">
                <a:extLst>
                  <a:ext uri="{FF2B5EF4-FFF2-40B4-BE49-F238E27FC236}">
                    <a16:creationId xmlns:a16="http://schemas.microsoft.com/office/drawing/2014/main" id="{D1532547-FB4D-4D7F-AFB9-98D6C623B10C}"/>
                  </a:ext>
                </a:extLst>
              </p:cNvPr>
              <p:cNvSpPr txBox="1"/>
              <p:nvPr/>
            </p:nvSpPr>
            <p:spPr>
              <a:xfrm>
                <a:off x="7546019" y="2901311"/>
                <a:ext cx="1455938"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Multiply by </a:t>
                </a:r>
                <a14:m>
                  <m:oMath xmlns:m="http://schemas.openxmlformats.org/officeDocument/2006/math">
                    <m:sSup>
                      <m:sSupPr>
                        <m:ctrlPr>
                          <a:rPr lang="en-US" sz="1400" i="1" smtClean="0">
                            <a:solidFill>
                              <a:srgbClr val="FF0000"/>
                            </a:solidFill>
                            <a:latin typeface="Cambria Math" panose="02040503050406030204" pitchFamily="18" charset="0"/>
                          </a:rPr>
                        </m:ctrlPr>
                      </m:sSupPr>
                      <m:e>
                        <m:r>
                          <a:rPr lang="en-US" sz="1400" b="0" i="1" smtClean="0">
                            <a:solidFill>
                              <a:srgbClr val="FF0000"/>
                            </a:solidFill>
                            <a:latin typeface="Cambria Math" panose="02040503050406030204" pitchFamily="18" charset="0"/>
                          </a:rPr>
                          <m:t>(100+</m:t>
                        </m:r>
                        <m:r>
                          <a:rPr lang="en-US" sz="1400" b="0" i="1" smtClean="0">
                            <a:solidFill>
                              <a:srgbClr val="FF0000"/>
                            </a:solidFill>
                            <a:latin typeface="Cambria Math" panose="02040503050406030204" pitchFamily="18" charset="0"/>
                          </a:rPr>
                          <m:t>𝑡</m:t>
                        </m:r>
                        <m:r>
                          <a:rPr lang="en-US" sz="1400" b="0" i="1" smtClean="0">
                            <a:solidFill>
                              <a:srgbClr val="FF0000"/>
                            </a:solidFill>
                            <a:latin typeface="Cambria Math" panose="02040503050406030204" pitchFamily="18" charset="0"/>
                          </a:rPr>
                          <m:t>)</m:t>
                        </m:r>
                      </m:e>
                      <m:sup>
                        <m:r>
                          <a:rPr lang="en-US" sz="1400" b="0" i="1" smtClean="0">
                            <a:solidFill>
                              <a:srgbClr val="FF0000"/>
                            </a:solidFill>
                            <a:latin typeface="Cambria Math" panose="02040503050406030204" pitchFamily="18" charset="0"/>
                          </a:rPr>
                          <m:t>3</m:t>
                        </m:r>
                      </m:sup>
                    </m:sSup>
                  </m:oMath>
                </a14:m>
                <a:endParaRPr lang="en-GB" sz="1400" dirty="0">
                  <a:solidFill>
                    <a:srgbClr val="FF0000"/>
                  </a:solidFill>
                  <a:latin typeface="Comic Sans MS" panose="030F0702030302020204" pitchFamily="66" charset="0"/>
                </a:endParaRPr>
              </a:p>
            </p:txBody>
          </p:sp>
        </mc:Choice>
        <mc:Fallback xmlns="">
          <p:sp>
            <p:nvSpPr>
              <p:cNvPr id="54" name="テキスト ボックス 53">
                <a:extLst>
                  <a:ext uri="{FF2B5EF4-FFF2-40B4-BE49-F238E27FC236}">
                    <a16:creationId xmlns:a16="http://schemas.microsoft.com/office/drawing/2014/main" id="{D1532547-FB4D-4D7F-AFB9-98D6C623B10C}"/>
                  </a:ext>
                </a:extLst>
              </p:cNvPr>
              <p:cNvSpPr txBox="1">
                <a:spLocks noRot="1" noChangeAspect="1" noMove="1" noResize="1" noEditPoints="1" noAdjustHandles="1" noChangeArrowheads="1" noChangeShapeType="1" noTextEdit="1"/>
              </p:cNvSpPr>
              <p:nvPr/>
            </p:nvSpPr>
            <p:spPr>
              <a:xfrm>
                <a:off x="7546019" y="2901311"/>
                <a:ext cx="1455938" cy="523220"/>
              </a:xfrm>
              <a:prstGeom prst="rect">
                <a:avLst/>
              </a:prstGeom>
              <a:blipFill>
                <a:blip r:embed="rId3"/>
                <a:stretch>
                  <a:fillRect t="-2326" b="-465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テキスト ボックス 54">
                <a:extLst>
                  <a:ext uri="{FF2B5EF4-FFF2-40B4-BE49-F238E27FC236}">
                    <a16:creationId xmlns:a16="http://schemas.microsoft.com/office/drawing/2014/main" id="{F8D7642F-3D61-4F06-BCDA-72818CA45D2C}"/>
                  </a:ext>
                </a:extLst>
              </p:cNvPr>
              <p:cNvSpPr txBox="1"/>
              <p:nvPr/>
            </p:nvSpPr>
            <p:spPr>
              <a:xfrm>
                <a:off x="3841075" y="3232952"/>
                <a:ext cx="3681649" cy="40902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d>
                            <m:dPr>
                              <m:ctrlPr>
                                <a:rPr lang="en-GB" sz="1400" i="1" smtClean="0">
                                  <a:latin typeface="Cambria Math" panose="02040503050406030204" pitchFamily="18" charset="0"/>
                                </a:rPr>
                              </m:ctrlPr>
                            </m:dPr>
                            <m:e>
                              <m:r>
                                <a:rPr lang="en-US" sz="1400" b="0" i="1" smtClean="0">
                                  <a:latin typeface="Cambria Math" panose="02040503050406030204" pitchFamily="18" charset="0"/>
                                </a:rPr>
                                <m:t>100+</m:t>
                              </m:r>
                              <m:r>
                                <a:rPr lang="en-US" sz="1400" b="0" i="1" smtClean="0">
                                  <a:latin typeface="Cambria Math" panose="02040503050406030204" pitchFamily="18" charset="0"/>
                                </a:rPr>
                                <m:t>𝑡</m:t>
                              </m:r>
                            </m:e>
                          </m:d>
                        </m:e>
                        <m:sup>
                          <m:r>
                            <a:rPr lang="en-US" sz="1400" b="0" i="1" smtClean="0">
                              <a:latin typeface="Cambria Math" panose="02040503050406030204" pitchFamily="18" charset="0"/>
                            </a:rPr>
                            <m:t>3</m:t>
                          </m:r>
                        </m:sup>
                      </m:sSup>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+3</m:t>
                      </m:r>
                      <m:sSup>
                        <m:sSupPr>
                          <m:ctrlPr>
                            <a:rPr lang="en-US" sz="1400" b="0" i="1" smtClean="0">
                              <a:latin typeface="Cambria Math" panose="02040503050406030204" pitchFamily="18" charset="0"/>
                            </a:rPr>
                          </m:ctrlPr>
                        </m:sSupPr>
                        <m:e>
                          <m:d>
                            <m:dPr>
                              <m:ctrlPr>
                                <a:rPr lang="en-US" sz="1400" b="0" i="1" smtClean="0">
                                  <a:latin typeface="Cambria Math" panose="02040503050406030204" pitchFamily="18" charset="0"/>
                                </a:rPr>
                              </m:ctrlPr>
                            </m:dPr>
                            <m:e>
                              <m:r>
                                <a:rPr lang="en-US" sz="1400" b="0" i="1" smtClean="0">
                                  <a:latin typeface="Cambria Math" panose="02040503050406030204" pitchFamily="18" charset="0"/>
                                </a:rPr>
                                <m:t>100+</m:t>
                              </m:r>
                              <m:r>
                                <a:rPr lang="en-US" sz="1400" b="0" i="1" smtClean="0">
                                  <a:latin typeface="Cambria Math" panose="02040503050406030204" pitchFamily="18" charset="0"/>
                                </a:rPr>
                                <m:t>𝑡</m:t>
                              </m:r>
                            </m:e>
                          </m:d>
                        </m:e>
                        <m:sup>
                          <m:r>
                            <a:rPr lang="en-US" sz="1400" b="0" i="1" smtClean="0">
                              <a:latin typeface="Cambria Math" panose="02040503050406030204" pitchFamily="18" charset="0"/>
                            </a:rPr>
                            <m:t>2</m:t>
                          </m:r>
                        </m:sup>
                      </m:sSup>
                      <m:r>
                        <a:rPr lang="en-US" sz="1400" b="0" i="1" smtClean="0">
                          <a:latin typeface="Cambria Math" panose="02040503050406030204" pitchFamily="18" charset="0"/>
                        </a:rPr>
                        <m:t>𝑥</m:t>
                      </m:r>
                      <m:r>
                        <a:rPr lang="en-US" sz="1400" b="0" i="1" smtClean="0">
                          <a:latin typeface="Cambria Math" panose="02040503050406030204" pitchFamily="18" charset="0"/>
                        </a:rPr>
                        <m:t>=160</m:t>
                      </m:r>
                      <m:sSup>
                        <m:sSupPr>
                          <m:ctrlPr>
                            <a:rPr lang="en-GB" sz="1400" i="1">
                              <a:latin typeface="Cambria Math" panose="02040503050406030204" pitchFamily="18" charset="0"/>
                            </a:rPr>
                          </m:ctrlPr>
                        </m:sSupPr>
                        <m:e>
                          <m:d>
                            <m:dPr>
                              <m:ctrlPr>
                                <a:rPr lang="en-GB" sz="1400" i="1">
                                  <a:latin typeface="Cambria Math" panose="02040503050406030204" pitchFamily="18" charset="0"/>
                                </a:rPr>
                              </m:ctrlPr>
                            </m:dPr>
                            <m:e>
                              <m:r>
                                <a:rPr lang="en-US" sz="1400" i="1">
                                  <a:latin typeface="Cambria Math" panose="02040503050406030204" pitchFamily="18" charset="0"/>
                                </a:rPr>
                                <m:t>100+</m:t>
                              </m:r>
                              <m:r>
                                <a:rPr lang="en-US" sz="1400" i="1">
                                  <a:latin typeface="Cambria Math" panose="02040503050406030204" pitchFamily="18" charset="0"/>
                                </a:rPr>
                                <m:t>𝑡</m:t>
                              </m:r>
                            </m:e>
                          </m:d>
                        </m:e>
                        <m:sup>
                          <m:r>
                            <a:rPr lang="en-US" sz="1400" i="1">
                              <a:latin typeface="Cambria Math" panose="02040503050406030204" pitchFamily="18" charset="0"/>
                            </a:rPr>
                            <m:t>3</m:t>
                          </m:r>
                        </m:sup>
                      </m:sSup>
                    </m:oMath>
                  </m:oMathPara>
                </a14:m>
                <a:endParaRPr lang="en-GB" sz="1400" dirty="0"/>
              </a:p>
            </p:txBody>
          </p:sp>
        </mc:Choice>
        <mc:Fallback xmlns="">
          <p:sp>
            <p:nvSpPr>
              <p:cNvPr id="55" name="テキスト ボックス 54">
                <a:extLst>
                  <a:ext uri="{FF2B5EF4-FFF2-40B4-BE49-F238E27FC236}">
                    <a16:creationId xmlns:a16="http://schemas.microsoft.com/office/drawing/2014/main" id="{F8D7642F-3D61-4F06-BCDA-72818CA45D2C}"/>
                  </a:ext>
                </a:extLst>
              </p:cNvPr>
              <p:cNvSpPr txBox="1">
                <a:spLocks noRot="1" noChangeAspect="1" noMove="1" noResize="1" noEditPoints="1" noAdjustHandles="1" noChangeArrowheads="1" noChangeShapeType="1" noTextEdit="1"/>
              </p:cNvSpPr>
              <p:nvPr/>
            </p:nvSpPr>
            <p:spPr>
              <a:xfrm>
                <a:off x="3841075" y="3232952"/>
                <a:ext cx="3681649" cy="409023"/>
              </a:xfrm>
              <a:prstGeom prst="rect">
                <a:avLst/>
              </a:prstGeom>
              <a:blipFill>
                <a:blip r:embed="rId4"/>
                <a:stretch>
                  <a:fillRect b="-1492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テキスト ボックス 55">
                <a:extLst>
                  <a:ext uri="{FF2B5EF4-FFF2-40B4-BE49-F238E27FC236}">
                    <a16:creationId xmlns:a16="http://schemas.microsoft.com/office/drawing/2014/main" id="{A4E21622-A708-44BD-9C06-11F94B6E0B5D}"/>
                  </a:ext>
                </a:extLst>
              </p:cNvPr>
              <p:cNvSpPr txBox="1"/>
              <p:nvPr/>
            </p:nvSpPr>
            <p:spPr>
              <a:xfrm>
                <a:off x="5896253" y="1506245"/>
                <a:ext cx="1580368" cy="4126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=160−</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r>
                            <a:rPr lang="en-US" sz="1400" b="0" i="1" smtClean="0">
                              <a:latin typeface="Cambria Math" panose="02040503050406030204" pitchFamily="18" charset="0"/>
                            </a:rPr>
                            <m:t>𝑥</m:t>
                          </m:r>
                        </m:num>
                        <m:den>
                          <m:r>
                            <a:rPr lang="en-US" sz="1400" b="0" i="1" smtClean="0">
                              <a:latin typeface="Cambria Math" panose="02040503050406030204" pitchFamily="18" charset="0"/>
                            </a:rPr>
                            <m:t>100+</m:t>
                          </m:r>
                          <m:r>
                            <a:rPr lang="en-US" sz="1400" b="0" i="1" smtClean="0">
                              <a:latin typeface="Cambria Math" panose="02040503050406030204" pitchFamily="18" charset="0"/>
                            </a:rPr>
                            <m:t>𝑡</m:t>
                          </m:r>
                        </m:den>
                      </m:f>
                    </m:oMath>
                  </m:oMathPara>
                </a14:m>
                <a:endParaRPr lang="en-GB" sz="1400" dirty="0"/>
              </a:p>
            </p:txBody>
          </p:sp>
        </mc:Choice>
        <mc:Fallback xmlns="">
          <p:sp>
            <p:nvSpPr>
              <p:cNvPr id="56" name="テキスト ボックス 55">
                <a:extLst>
                  <a:ext uri="{FF2B5EF4-FFF2-40B4-BE49-F238E27FC236}">
                    <a16:creationId xmlns:a16="http://schemas.microsoft.com/office/drawing/2014/main" id="{A4E21622-A708-44BD-9C06-11F94B6E0B5D}"/>
                  </a:ext>
                </a:extLst>
              </p:cNvPr>
              <p:cNvSpPr txBox="1">
                <a:spLocks noRot="1" noChangeAspect="1" noMove="1" noResize="1" noEditPoints="1" noAdjustHandles="1" noChangeArrowheads="1" noChangeShapeType="1" noTextEdit="1"/>
              </p:cNvSpPr>
              <p:nvPr/>
            </p:nvSpPr>
            <p:spPr>
              <a:xfrm>
                <a:off x="5896253" y="1506245"/>
                <a:ext cx="1580368" cy="412613"/>
              </a:xfrm>
              <a:prstGeom prst="rect">
                <a:avLst/>
              </a:prstGeom>
              <a:blipFill>
                <a:blip r:embed="rId5"/>
                <a:stretch>
                  <a:fillRect l="-2317" r="-1931" b="-13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テキスト ボックス 56">
                <a:extLst>
                  <a:ext uri="{FF2B5EF4-FFF2-40B4-BE49-F238E27FC236}">
                    <a16:creationId xmlns:a16="http://schemas.microsoft.com/office/drawing/2014/main" id="{D16A0E81-0F40-48B8-8D57-8E57F7BFFF13}"/>
                  </a:ext>
                </a:extLst>
              </p:cNvPr>
              <p:cNvSpPr txBox="1"/>
              <p:nvPr/>
            </p:nvSpPr>
            <p:spPr>
              <a:xfrm>
                <a:off x="5116498" y="2075896"/>
                <a:ext cx="1580369" cy="4126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3</m:t>
                          </m:r>
                          <m:r>
                            <a:rPr lang="en-US" sz="1400" i="1">
                              <a:latin typeface="Cambria Math" panose="02040503050406030204" pitchFamily="18" charset="0"/>
                            </a:rPr>
                            <m:t>𝑥</m:t>
                          </m:r>
                        </m:num>
                        <m:den>
                          <m:r>
                            <a:rPr lang="en-US" sz="1400" i="1">
                              <a:latin typeface="Cambria Math" panose="02040503050406030204" pitchFamily="18" charset="0"/>
                            </a:rPr>
                            <m:t>100+</m:t>
                          </m:r>
                          <m:r>
                            <a:rPr lang="en-US" sz="1400" i="1">
                              <a:latin typeface="Cambria Math" panose="02040503050406030204" pitchFamily="18" charset="0"/>
                            </a:rPr>
                            <m:t>𝑡</m:t>
                          </m:r>
                        </m:den>
                      </m:f>
                      <m:r>
                        <a:rPr lang="en-US" sz="1400" b="0" i="1" smtClean="0">
                          <a:latin typeface="Cambria Math" panose="02040503050406030204" pitchFamily="18" charset="0"/>
                        </a:rPr>
                        <m:t>=160</m:t>
                      </m:r>
                    </m:oMath>
                  </m:oMathPara>
                </a14:m>
                <a:endParaRPr lang="en-GB" sz="1400" dirty="0"/>
              </a:p>
            </p:txBody>
          </p:sp>
        </mc:Choice>
        <mc:Fallback xmlns="">
          <p:sp>
            <p:nvSpPr>
              <p:cNvPr id="57" name="テキスト ボックス 56">
                <a:extLst>
                  <a:ext uri="{FF2B5EF4-FFF2-40B4-BE49-F238E27FC236}">
                    <a16:creationId xmlns:a16="http://schemas.microsoft.com/office/drawing/2014/main" id="{D16A0E81-0F40-48B8-8D57-8E57F7BFFF13}"/>
                  </a:ext>
                </a:extLst>
              </p:cNvPr>
              <p:cNvSpPr txBox="1">
                <a:spLocks noRot="1" noChangeAspect="1" noMove="1" noResize="1" noEditPoints="1" noAdjustHandles="1" noChangeArrowheads="1" noChangeShapeType="1" noTextEdit="1"/>
              </p:cNvSpPr>
              <p:nvPr/>
            </p:nvSpPr>
            <p:spPr>
              <a:xfrm>
                <a:off x="5116498" y="2075896"/>
                <a:ext cx="1580369" cy="412613"/>
              </a:xfrm>
              <a:prstGeom prst="rect">
                <a:avLst/>
              </a:prstGeom>
              <a:blipFill>
                <a:blip r:embed="rId6"/>
                <a:stretch>
                  <a:fillRect l="-2308" t="-1493" r="-1538" b="-134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テキスト ボックス 57">
                <a:extLst>
                  <a:ext uri="{FF2B5EF4-FFF2-40B4-BE49-F238E27FC236}">
                    <a16:creationId xmlns:a16="http://schemas.microsoft.com/office/drawing/2014/main" id="{2FC6A545-F5E3-4D6A-B56D-50D194951923}"/>
                  </a:ext>
                </a:extLst>
              </p:cNvPr>
              <p:cNvSpPr txBox="1"/>
              <p:nvPr/>
            </p:nvSpPr>
            <p:spPr>
              <a:xfrm>
                <a:off x="4993691" y="2663302"/>
                <a:ext cx="1711944" cy="4126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3</m:t>
                          </m:r>
                        </m:num>
                        <m:den>
                          <m:r>
                            <a:rPr lang="en-US" sz="1400" i="1">
                              <a:latin typeface="Cambria Math" panose="02040503050406030204" pitchFamily="18" charset="0"/>
                            </a:rPr>
                            <m:t>100+</m:t>
                          </m:r>
                          <m:r>
                            <a:rPr lang="en-US" sz="1400" i="1">
                              <a:latin typeface="Cambria Math" panose="02040503050406030204" pitchFamily="18" charset="0"/>
                            </a:rPr>
                            <m:t>𝑡</m:t>
                          </m:r>
                        </m:den>
                      </m:f>
                      <m:r>
                        <a:rPr lang="en-US" sz="1400" b="0" i="1" smtClean="0">
                          <a:latin typeface="Cambria Math" panose="02040503050406030204" pitchFamily="18" charset="0"/>
                        </a:rPr>
                        <m:t>𝑥</m:t>
                      </m:r>
                      <m:r>
                        <a:rPr lang="en-US" sz="1400" b="0" i="1" smtClean="0">
                          <a:latin typeface="Cambria Math" panose="02040503050406030204" pitchFamily="18" charset="0"/>
                        </a:rPr>
                        <m:t>=160</m:t>
                      </m:r>
                    </m:oMath>
                  </m:oMathPara>
                </a14:m>
                <a:endParaRPr lang="en-GB" sz="1400" dirty="0"/>
              </a:p>
            </p:txBody>
          </p:sp>
        </mc:Choice>
        <mc:Fallback xmlns="">
          <p:sp>
            <p:nvSpPr>
              <p:cNvPr id="58" name="テキスト ボックス 57">
                <a:extLst>
                  <a:ext uri="{FF2B5EF4-FFF2-40B4-BE49-F238E27FC236}">
                    <a16:creationId xmlns:a16="http://schemas.microsoft.com/office/drawing/2014/main" id="{2FC6A545-F5E3-4D6A-B56D-50D194951923}"/>
                  </a:ext>
                </a:extLst>
              </p:cNvPr>
              <p:cNvSpPr txBox="1">
                <a:spLocks noRot="1" noChangeAspect="1" noMove="1" noResize="1" noEditPoints="1" noAdjustHandles="1" noChangeArrowheads="1" noChangeShapeType="1" noTextEdit="1"/>
              </p:cNvSpPr>
              <p:nvPr/>
            </p:nvSpPr>
            <p:spPr>
              <a:xfrm>
                <a:off x="4993691" y="2663302"/>
                <a:ext cx="1711944" cy="412613"/>
              </a:xfrm>
              <a:prstGeom prst="rect">
                <a:avLst/>
              </a:prstGeom>
              <a:blipFill>
                <a:blip r:embed="rId7"/>
                <a:stretch>
                  <a:fillRect l="-1779" t="-1471" r="-1779" b="-11765"/>
                </a:stretch>
              </a:blipFill>
            </p:spPr>
            <p:txBody>
              <a:bodyPr/>
              <a:lstStyle/>
              <a:p>
                <a:r>
                  <a:rPr lang="en-GB">
                    <a:noFill/>
                  </a:rPr>
                  <a:t> </a:t>
                </a:r>
              </a:p>
            </p:txBody>
          </p:sp>
        </mc:Fallback>
      </mc:AlternateContent>
      <p:sp>
        <p:nvSpPr>
          <p:cNvPr id="59" name="円弧 58">
            <a:extLst>
              <a:ext uri="{FF2B5EF4-FFF2-40B4-BE49-F238E27FC236}">
                <a16:creationId xmlns:a16="http://schemas.microsoft.com/office/drawing/2014/main" id="{60C97D88-83EB-4C4F-A596-4C80156FD441}"/>
              </a:ext>
            </a:extLst>
          </p:cNvPr>
          <p:cNvSpPr/>
          <p:nvPr/>
        </p:nvSpPr>
        <p:spPr>
          <a:xfrm>
            <a:off x="7478411" y="1736947"/>
            <a:ext cx="294472" cy="535122"/>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60" name="テキスト ボックス 59">
                <a:extLst>
                  <a:ext uri="{FF2B5EF4-FFF2-40B4-BE49-F238E27FC236}">
                    <a16:creationId xmlns:a16="http://schemas.microsoft.com/office/drawing/2014/main" id="{C53BB283-DF75-4B8C-8C61-F420E4758D3E}"/>
                  </a:ext>
                </a:extLst>
              </p:cNvPr>
              <p:cNvSpPr txBox="1"/>
              <p:nvPr/>
            </p:nvSpPr>
            <p:spPr>
              <a:xfrm>
                <a:off x="7607812" y="1751009"/>
                <a:ext cx="1351075" cy="398314"/>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Add </a:t>
                </a:r>
                <a14:m>
                  <m:oMath xmlns:m="http://schemas.openxmlformats.org/officeDocument/2006/math">
                    <m:f>
                      <m:fPr>
                        <m:ctrlPr>
                          <a:rPr lang="en-US" sz="1400" i="1" smtClean="0">
                            <a:solidFill>
                              <a:srgbClr val="FF0000"/>
                            </a:solidFill>
                            <a:latin typeface="Cambria Math" panose="02040503050406030204" pitchFamily="18" charset="0"/>
                          </a:rPr>
                        </m:ctrlPr>
                      </m:fPr>
                      <m:num>
                        <m:r>
                          <a:rPr lang="en-US" sz="1400" b="0" i="1" smtClean="0">
                            <a:solidFill>
                              <a:srgbClr val="FF0000"/>
                            </a:solidFill>
                            <a:latin typeface="Cambria Math" panose="02040503050406030204" pitchFamily="18" charset="0"/>
                          </a:rPr>
                          <m:t>3</m:t>
                        </m:r>
                        <m:r>
                          <a:rPr lang="en-US" sz="1400" b="0" i="1" smtClean="0">
                            <a:solidFill>
                              <a:srgbClr val="FF0000"/>
                            </a:solidFill>
                            <a:latin typeface="Cambria Math" panose="02040503050406030204" pitchFamily="18" charset="0"/>
                          </a:rPr>
                          <m:t>𝑥</m:t>
                        </m:r>
                      </m:num>
                      <m:den>
                        <m:r>
                          <a:rPr lang="en-US" sz="1400" b="0" i="1" smtClean="0">
                            <a:solidFill>
                              <a:srgbClr val="FF0000"/>
                            </a:solidFill>
                            <a:latin typeface="Cambria Math" panose="02040503050406030204" pitchFamily="18" charset="0"/>
                          </a:rPr>
                          <m:t>100+</m:t>
                        </m:r>
                        <m:r>
                          <a:rPr lang="en-US" sz="1400" b="0" i="1" smtClean="0">
                            <a:solidFill>
                              <a:srgbClr val="FF0000"/>
                            </a:solidFill>
                            <a:latin typeface="Cambria Math" panose="02040503050406030204" pitchFamily="18" charset="0"/>
                          </a:rPr>
                          <m:t>𝑡</m:t>
                        </m:r>
                      </m:den>
                    </m:f>
                  </m:oMath>
                </a14:m>
                <a:endParaRPr lang="en-GB" sz="1400" dirty="0">
                  <a:solidFill>
                    <a:srgbClr val="FF0000"/>
                  </a:solidFill>
                  <a:latin typeface="Comic Sans MS" panose="030F0702030302020204" pitchFamily="66" charset="0"/>
                </a:endParaRPr>
              </a:p>
            </p:txBody>
          </p:sp>
        </mc:Choice>
        <mc:Fallback xmlns="">
          <p:sp>
            <p:nvSpPr>
              <p:cNvPr id="60" name="テキスト ボックス 59">
                <a:extLst>
                  <a:ext uri="{FF2B5EF4-FFF2-40B4-BE49-F238E27FC236}">
                    <a16:creationId xmlns:a16="http://schemas.microsoft.com/office/drawing/2014/main" id="{C53BB283-DF75-4B8C-8C61-F420E4758D3E}"/>
                  </a:ext>
                </a:extLst>
              </p:cNvPr>
              <p:cNvSpPr txBox="1">
                <a:spLocks noRot="1" noChangeAspect="1" noMove="1" noResize="1" noEditPoints="1" noAdjustHandles="1" noChangeArrowheads="1" noChangeShapeType="1" noTextEdit="1"/>
              </p:cNvSpPr>
              <p:nvPr/>
            </p:nvSpPr>
            <p:spPr>
              <a:xfrm>
                <a:off x="7607812" y="1751009"/>
                <a:ext cx="1351075" cy="398314"/>
              </a:xfrm>
              <a:prstGeom prst="rect">
                <a:avLst/>
              </a:prstGeom>
              <a:blipFill>
                <a:blip r:embed="rId8"/>
                <a:stretch>
                  <a:fillRect b="-3030"/>
                </a:stretch>
              </a:blipFill>
            </p:spPr>
            <p:txBody>
              <a:bodyPr/>
              <a:lstStyle/>
              <a:p>
                <a:r>
                  <a:rPr lang="en-GB">
                    <a:noFill/>
                  </a:rPr>
                  <a:t> </a:t>
                </a:r>
              </a:p>
            </p:txBody>
          </p:sp>
        </mc:Fallback>
      </mc:AlternateContent>
      <p:sp>
        <p:nvSpPr>
          <p:cNvPr id="61" name="円弧 60">
            <a:extLst>
              <a:ext uri="{FF2B5EF4-FFF2-40B4-BE49-F238E27FC236}">
                <a16:creationId xmlns:a16="http://schemas.microsoft.com/office/drawing/2014/main" id="{24020556-C2C4-4981-98AE-30CFD863CE8B}"/>
              </a:ext>
            </a:extLst>
          </p:cNvPr>
          <p:cNvSpPr/>
          <p:nvPr/>
        </p:nvSpPr>
        <p:spPr>
          <a:xfrm>
            <a:off x="6689251" y="2305806"/>
            <a:ext cx="294472" cy="535122"/>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2" name="テキスト ボックス 61">
            <a:extLst>
              <a:ext uri="{FF2B5EF4-FFF2-40B4-BE49-F238E27FC236}">
                <a16:creationId xmlns:a16="http://schemas.microsoft.com/office/drawing/2014/main" id="{413A5497-66C5-4D03-B41C-91AE43A11CC4}"/>
              </a:ext>
            </a:extLst>
          </p:cNvPr>
          <p:cNvSpPr txBox="1"/>
          <p:nvPr/>
        </p:nvSpPr>
        <p:spPr>
          <a:xfrm>
            <a:off x="6883535" y="2393804"/>
            <a:ext cx="1885229"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Rewrite if it helps!</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65" name="テキスト ボックス 64">
                <a:extLst>
                  <a:ext uri="{FF2B5EF4-FFF2-40B4-BE49-F238E27FC236}">
                    <a16:creationId xmlns:a16="http://schemas.microsoft.com/office/drawing/2014/main" id="{525061A4-A678-4123-A9AD-111A393A8AA2}"/>
                  </a:ext>
                </a:extLst>
              </p:cNvPr>
              <p:cNvSpPr txBox="1"/>
              <p:nvPr/>
            </p:nvSpPr>
            <p:spPr>
              <a:xfrm>
                <a:off x="4836855" y="3775970"/>
                <a:ext cx="2683170" cy="40902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𝑑</m:t>
                          </m:r>
                        </m:num>
                        <m:den>
                          <m:r>
                            <a:rPr lang="en-US" sz="1400" b="0" i="1" smtClean="0">
                              <a:latin typeface="Cambria Math" panose="02040503050406030204" pitchFamily="18" charset="0"/>
                            </a:rPr>
                            <m:t>𝑑𝑡</m:t>
                          </m:r>
                        </m:den>
                      </m:f>
                      <m:d>
                        <m:dPr>
                          <m:ctrlPr>
                            <a:rPr lang="en-US" sz="1400" b="0" i="1" smtClean="0">
                              <a:latin typeface="Cambria Math" panose="02040503050406030204" pitchFamily="18" charset="0"/>
                            </a:rPr>
                          </m:ctrlPr>
                        </m:dPr>
                        <m:e>
                          <m:sSup>
                            <m:sSupPr>
                              <m:ctrlPr>
                                <a:rPr lang="en-US" sz="1400" b="0" i="1" smtClean="0">
                                  <a:latin typeface="Cambria Math" panose="02040503050406030204" pitchFamily="18" charset="0"/>
                                </a:rPr>
                              </m:ctrlPr>
                            </m:sSupPr>
                            <m:e>
                              <m:d>
                                <m:dPr>
                                  <m:ctrlPr>
                                    <a:rPr lang="en-US" sz="1400" b="0" i="1" smtClean="0">
                                      <a:latin typeface="Cambria Math" panose="02040503050406030204" pitchFamily="18" charset="0"/>
                                    </a:rPr>
                                  </m:ctrlPr>
                                </m:dPr>
                                <m:e>
                                  <m:r>
                                    <a:rPr lang="en-US" sz="1400" b="0" i="1" smtClean="0">
                                      <a:latin typeface="Cambria Math" panose="02040503050406030204" pitchFamily="18" charset="0"/>
                                    </a:rPr>
                                    <m:t>100+</m:t>
                                  </m:r>
                                  <m:r>
                                    <a:rPr lang="en-US" sz="1400" b="0" i="1" smtClean="0">
                                      <a:latin typeface="Cambria Math" panose="02040503050406030204" pitchFamily="18" charset="0"/>
                                    </a:rPr>
                                    <m:t>𝑡</m:t>
                                  </m:r>
                                </m:e>
                              </m:d>
                            </m:e>
                            <m:sup>
                              <m:r>
                                <a:rPr lang="en-US" sz="1400" b="0" i="1" smtClean="0">
                                  <a:latin typeface="Cambria Math" panose="02040503050406030204" pitchFamily="18" charset="0"/>
                                </a:rPr>
                                <m:t>3</m:t>
                              </m:r>
                            </m:sup>
                          </m:sSup>
                          <m:r>
                            <a:rPr lang="en-US" sz="1400" b="0" i="1" smtClean="0">
                              <a:latin typeface="Cambria Math" panose="02040503050406030204" pitchFamily="18" charset="0"/>
                            </a:rPr>
                            <m:t>𝑥</m:t>
                          </m:r>
                        </m:e>
                      </m:d>
                      <m:r>
                        <a:rPr lang="en-US" sz="1400" b="0" i="1" smtClean="0">
                          <a:latin typeface="Cambria Math" panose="02040503050406030204" pitchFamily="18" charset="0"/>
                        </a:rPr>
                        <m:t>=160</m:t>
                      </m:r>
                      <m:sSup>
                        <m:sSupPr>
                          <m:ctrlPr>
                            <a:rPr lang="en-GB" sz="1400" i="1">
                              <a:latin typeface="Cambria Math" panose="02040503050406030204" pitchFamily="18" charset="0"/>
                            </a:rPr>
                          </m:ctrlPr>
                        </m:sSupPr>
                        <m:e>
                          <m:d>
                            <m:dPr>
                              <m:ctrlPr>
                                <a:rPr lang="en-GB" sz="1400" i="1">
                                  <a:latin typeface="Cambria Math" panose="02040503050406030204" pitchFamily="18" charset="0"/>
                                </a:rPr>
                              </m:ctrlPr>
                            </m:dPr>
                            <m:e>
                              <m:r>
                                <a:rPr lang="en-US" sz="1400" i="1">
                                  <a:latin typeface="Cambria Math" panose="02040503050406030204" pitchFamily="18" charset="0"/>
                                </a:rPr>
                                <m:t>100+</m:t>
                              </m:r>
                              <m:r>
                                <a:rPr lang="en-US" sz="1400" i="1">
                                  <a:latin typeface="Cambria Math" panose="02040503050406030204" pitchFamily="18" charset="0"/>
                                </a:rPr>
                                <m:t>𝑡</m:t>
                              </m:r>
                            </m:e>
                          </m:d>
                        </m:e>
                        <m:sup>
                          <m:r>
                            <a:rPr lang="en-US" sz="1400" i="1">
                              <a:latin typeface="Cambria Math" panose="02040503050406030204" pitchFamily="18" charset="0"/>
                            </a:rPr>
                            <m:t>3</m:t>
                          </m:r>
                        </m:sup>
                      </m:sSup>
                    </m:oMath>
                  </m:oMathPara>
                </a14:m>
                <a:endParaRPr lang="en-GB" sz="1400" dirty="0"/>
              </a:p>
            </p:txBody>
          </p:sp>
        </mc:Choice>
        <mc:Fallback xmlns="">
          <p:sp>
            <p:nvSpPr>
              <p:cNvPr id="65" name="テキスト ボックス 64">
                <a:extLst>
                  <a:ext uri="{FF2B5EF4-FFF2-40B4-BE49-F238E27FC236}">
                    <a16:creationId xmlns:a16="http://schemas.microsoft.com/office/drawing/2014/main" id="{525061A4-A678-4123-A9AD-111A393A8AA2}"/>
                  </a:ext>
                </a:extLst>
              </p:cNvPr>
              <p:cNvSpPr txBox="1">
                <a:spLocks noRot="1" noChangeAspect="1" noMove="1" noResize="1" noEditPoints="1" noAdjustHandles="1" noChangeArrowheads="1" noChangeShapeType="1" noTextEdit="1"/>
              </p:cNvSpPr>
              <p:nvPr/>
            </p:nvSpPr>
            <p:spPr>
              <a:xfrm>
                <a:off x="4836855" y="3775970"/>
                <a:ext cx="2683170" cy="409023"/>
              </a:xfrm>
              <a:prstGeom prst="rect">
                <a:avLst/>
              </a:prstGeom>
              <a:blipFill>
                <a:blip r:embed="rId9"/>
                <a:stretch>
                  <a:fillRect l="-1134" b="-13235"/>
                </a:stretch>
              </a:blipFill>
            </p:spPr>
            <p:txBody>
              <a:bodyPr/>
              <a:lstStyle/>
              <a:p>
                <a:r>
                  <a:rPr lang="en-GB">
                    <a:noFill/>
                  </a:rPr>
                  <a:t> </a:t>
                </a:r>
              </a:p>
            </p:txBody>
          </p:sp>
        </mc:Fallback>
      </mc:AlternateContent>
      <p:sp>
        <p:nvSpPr>
          <p:cNvPr id="66" name="円弧 65">
            <a:extLst>
              <a:ext uri="{FF2B5EF4-FFF2-40B4-BE49-F238E27FC236}">
                <a16:creationId xmlns:a16="http://schemas.microsoft.com/office/drawing/2014/main" id="{69F6F391-C9DD-4E43-81BF-BC26731C8C64}"/>
              </a:ext>
            </a:extLst>
          </p:cNvPr>
          <p:cNvSpPr/>
          <p:nvPr/>
        </p:nvSpPr>
        <p:spPr>
          <a:xfrm>
            <a:off x="7420178" y="3489495"/>
            <a:ext cx="294472" cy="535122"/>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7" name="テキスト ボックス 66">
            <a:extLst>
              <a:ext uri="{FF2B5EF4-FFF2-40B4-BE49-F238E27FC236}">
                <a16:creationId xmlns:a16="http://schemas.microsoft.com/office/drawing/2014/main" id="{23C3C99B-C1A8-4C1D-B581-73D15ABF7A91}"/>
              </a:ext>
            </a:extLst>
          </p:cNvPr>
          <p:cNvSpPr txBox="1"/>
          <p:nvPr/>
        </p:nvSpPr>
        <p:spPr>
          <a:xfrm>
            <a:off x="7538621" y="3506472"/>
            <a:ext cx="1455938"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Write as a differential</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68" name="テキスト ボックス 67">
                <a:extLst>
                  <a:ext uri="{FF2B5EF4-FFF2-40B4-BE49-F238E27FC236}">
                    <a16:creationId xmlns:a16="http://schemas.microsoft.com/office/drawing/2014/main" id="{BDF00C53-19E4-4A67-84D8-99A73A934FE4}"/>
                  </a:ext>
                </a:extLst>
              </p:cNvPr>
              <p:cNvSpPr txBox="1"/>
              <p:nvPr/>
            </p:nvSpPr>
            <p:spPr>
              <a:xfrm>
                <a:off x="5202318" y="4292354"/>
                <a:ext cx="2735942" cy="56509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1400" i="1" smtClean="0">
                              <a:latin typeface="Cambria Math" panose="02040503050406030204" pitchFamily="18" charset="0"/>
                            </a:rPr>
                          </m:ctrlPr>
                        </m:sSupPr>
                        <m:e>
                          <m:d>
                            <m:dPr>
                              <m:ctrlPr>
                                <a:rPr lang="en-US" sz="1400" i="1">
                                  <a:latin typeface="Cambria Math" panose="02040503050406030204" pitchFamily="18" charset="0"/>
                                </a:rPr>
                              </m:ctrlPr>
                            </m:dPr>
                            <m:e>
                              <m:r>
                                <a:rPr lang="en-US" sz="1400" i="1">
                                  <a:latin typeface="Cambria Math" panose="02040503050406030204" pitchFamily="18" charset="0"/>
                                </a:rPr>
                                <m:t>100+</m:t>
                              </m:r>
                              <m:r>
                                <a:rPr lang="en-US" sz="1400" i="1">
                                  <a:latin typeface="Cambria Math" panose="02040503050406030204" pitchFamily="18" charset="0"/>
                                </a:rPr>
                                <m:t>𝑡</m:t>
                              </m:r>
                            </m:e>
                          </m:d>
                        </m:e>
                        <m:sup>
                          <m:r>
                            <a:rPr lang="en-US" sz="1400" i="1">
                              <a:latin typeface="Cambria Math" panose="02040503050406030204" pitchFamily="18" charset="0"/>
                            </a:rPr>
                            <m:t>3</m:t>
                          </m:r>
                        </m:sup>
                      </m:sSup>
                      <m:r>
                        <a:rPr lang="en-US" sz="1400" b="0" i="1" smtClean="0">
                          <a:latin typeface="Cambria Math" panose="02040503050406030204" pitchFamily="18" charset="0"/>
                        </a:rPr>
                        <m:t>𝑥</m:t>
                      </m:r>
                      <m:r>
                        <a:rPr lang="en-US" sz="1400" b="0" i="1" smtClean="0">
                          <a:latin typeface="Cambria Math" panose="02040503050406030204" pitchFamily="18" charset="0"/>
                        </a:rPr>
                        <m:t>=</m:t>
                      </m:r>
                      <m:nary>
                        <m:naryPr>
                          <m:limLoc m:val="undOvr"/>
                          <m:subHide m:val="on"/>
                          <m:supHide m:val="on"/>
                          <m:ctrlPr>
                            <a:rPr lang="en-US" sz="1400" b="0" i="1" smtClean="0">
                              <a:latin typeface="Cambria Math" panose="02040503050406030204" pitchFamily="18" charset="0"/>
                            </a:rPr>
                          </m:ctrlPr>
                        </m:naryPr>
                        <m:sub/>
                        <m:sup/>
                        <m:e>
                          <m:r>
                            <a:rPr lang="en-US" sz="1400" i="1">
                              <a:latin typeface="Cambria Math" panose="02040503050406030204" pitchFamily="18" charset="0"/>
                            </a:rPr>
                            <m:t>160</m:t>
                          </m:r>
                          <m:sSup>
                            <m:sSupPr>
                              <m:ctrlPr>
                                <a:rPr lang="en-GB" sz="1400" i="1">
                                  <a:latin typeface="Cambria Math" panose="02040503050406030204" pitchFamily="18" charset="0"/>
                                </a:rPr>
                              </m:ctrlPr>
                            </m:sSupPr>
                            <m:e>
                              <m:d>
                                <m:dPr>
                                  <m:ctrlPr>
                                    <a:rPr lang="en-GB" sz="1400" i="1">
                                      <a:latin typeface="Cambria Math" panose="02040503050406030204" pitchFamily="18" charset="0"/>
                                    </a:rPr>
                                  </m:ctrlPr>
                                </m:dPr>
                                <m:e>
                                  <m:r>
                                    <a:rPr lang="en-US" sz="1400" i="1">
                                      <a:latin typeface="Cambria Math" panose="02040503050406030204" pitchFamily="18" charset="0"/>
                                    </a:rPr>
                                    <m:t>100+</m:t>
                                  </m:r>
                                  <m:r>
                                    <a:rPr lang="en-US" sz="1400" i="1">
                                      <a:latin typeface="Cambria Math" panose="02040503050406030204" pitchFamily="18" charset="0"/>
                                    </a:rPr>
                                    <m:t>𝑡</m:t>
                                  </m:r>
                                </m:e>
                              </m:d>
                            </m:e>
                            <m:sup>
                              <m:r>
                                <a:rPr lang="en-US" sz="1400" i="1">
                                  <a:latin typeface="Cambria Math" panose="02040503050406030204" pitchFamily="18" charset="0"/>
                                </a:rPr>
                                <m:t>3</m:t>
                              </m:r>
                            </m:sup>
                          </m:sSup>
                          <m:r>
                            <a:rPr lang="en-US" sz="1400" b="0" i="1" smtClean="0">
                              <a:latin typeface="Cambria Math" panose="02040503050406030204" pitchFamily="18" charset="0"/>
                            </a:rPr>
                            <m:t> </m:t>
                          </m:r>
                          <m:r>
                            <a:rPr lang="en-US" sz="1400" b="0" i="1" smtClean="0">
                              <a:latin typeface="Cambria Math" panose="02040503050406030204" pitchFamily="18" charset="0"/>
                            </a:rPr>
                            <m:t>𝑑𝑡</m:t>
                          </m:r>
                        </m:e>
                      </m:nary>
                    </m:oMath>
                  </m:oMathPara>
                </a14:m>
                <a:endParaRPr lang="en-GB" sz="1400" dirty="0"/>
              </a:p>
            </p:txBody>
          </p:sp>
        </mc:Choice>
        <mc:Fallback xmlns="">
          <p:sp>
            <p:nvSpPr>
              <p:cNvPr id="68" name="テキスト ボックス 67">
                <a:extLst>
                  <a:ext uri="{FF2B5EF4-FFF2-40B4-BE49-F238E27FC236}">
                    <a16:creationId xmlns:a16="http://schemas.microsoft.com/office/drawing/2014/main" id="{BDF00C53-19E4-4A67-84D8-99A73A934FE4}"/>
                  </a:ext>
                </a:extLst>
              </p:cNvPr>
              <p:cNvSpPr txBox="1">
                <a:spLocks noRot="1" noChangeAspect="1" noMove="1" noResize="1" noEditPoints="1" noAdjustHandles="1" noChangeArrowheads="1" noChangeShapeType="1" noTextEdit="1"/>
              </p:cNvSpPr>
              <p:nvPr/>
            </p:nvSpPr>
            <p:spPr>
              <a:xfrm>
                <a:off x="5202318" y="4292354"/>
                <a:ext cx="2735942" cy="565091"/>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テキスト ボックス 68">
                <a:extLst>
                  <a:ext uri="{FF2B5EF4-FFF2-40B4-BE49-F238E27FC236}">
                    <a16:creationId xmlns:a16="http://schemas.microsoft.com/office/drawing/2014/main" id="{869441D3-F633-40C4-A62D-9E5D1EFA28C5}"/>
                  </a:ext>
                </a:extLst>
              </p:cNvPr>
              <p:cNvSpPr txBox="1"/>
              <p:nvPr/>
            </p:nvSpPr>
            <p:spPr>
              <a:xfrm>
                <a:off x="8046480" y="3958251"/>
                <a:ext cx="1239914" cy="646331"/>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Integrate with respect to </a:t>
                </a:r>
                <a14:m>
                  <m:oMath xmlns:m="http://schemas.openxmlformats.org/officeDocument/2006/math">
                    <m:r>
                      <a:rPr lang="en-US" sz="1200" i="1" dirty="0" smtClean="0">
                        <a:solidFill>
                          <a:srgbClr val="FF0000"/>
                        </a:solidFill>
                        <a:latin typeface="Cambria Math" panose="02040503050406030204" pitchFamily="18" charset="0"/>
                      </a:rPr>
                      <m:t>𝑡</m:t>
                    </m:r>
                  </m:oMath>
                </a14:m>
                <a:endParaRPr lang="en-GB" sz="1200" dirty="0">
                  <a:solidFill>
                    <a:srgbClr val="FF0000"/>
                  </a:solidFill>
                  <a:latin typeface="Comic Sans MS" panose="030F0702030302020204" pitchFamily="66" charset="0"/>
                </a:endParaRPr>
              </a:p>
            </p:txBody>
          </p:sp>
        </mc:Choice>
        <mc:Fallback xmlns="">
          <p:sp>
            <p:nvSpPr>
              <p:cNvPr id="69" name="テキスト ボックス 68">
                <a:extLst>
                  <a:ext uri="{FF2B5EF4-FFF2-40B4-BE49-F238E27FC236}">
                    <a16:creationId xmlns:a16="http://schemas.microsoft.com/office/drawing/2014/main" id="{869441D3-F633-40C4-A62D-9E5D1EFA28C5}"/>
                  </a:ext>
                </a:extLst>
              </p:cNvPr>
              <p:cNvSpPr txBox="1">
                <a:spLocks noRot="1" noChangeAspect="1" noMove="1" noResize="1" noEditPoints="1" noAdjustHandles="1" noChangeArrowheads="1" noChangeShapeType="1" noTextEdit="1"/>
              </p:cNvSpPr>
              <p:nvPr/>
            </p:nvSpPr>
            <p:spPr>
              <a:xfrm>
                <a:off x="8046480" y="3958251"/>
                <a:ext cx="1239914" cy="646331"/>
              </a:xfrm>
              <a:prstGeom prst="rect">
                <a:avLst/>
              </a:prstGeom>
              <a:blipFill>
                <a:blip r:embed="rId11"/>
                <a:stretch>
                  <a:fillRect b="-6604"/>
                </a:stretch>
              </a:blipFill>
            </p:spPr>
            <p:txBody>
              <a:bodyPr/>
              <a:lstStyle/>
              <a:p>
                <a:r>
                  <a:rPr lang="en-GB">
                    <a:noFill/>
                  </a:rPr>
                  <a:t> </a:t>
                </a:r>
              </a:p>
            </p:txBody>
          </p:sp>
        </mc:Fallback>
      </mc:AlternateContent>
      <p:sp>
        <p:nvSpPr>
          <p:cNvPr id="70" name="円弧 69">
            <a:extLst>
              <a:ext uri="{FF2B5EF4-FFF2-40B4-BE49-F238E27FC236}">
                <a16:creationId xmlns:a16="http://schemas.microsoft.com/office/drawing/2014/main" id="{16EB4E83-288B-4780-A4FF-D21F4DD9EAA2}"/>
              </a:ext>
            </a:extLst>
          </p:cNvPr>
          <p:cNvSpPr/>
          <p:nvPr/>
        </p:nvSpPr>
        <p:spPr>
          <a:xfrm>
            <a:off x="7821153" y="4014757"/>
            <a:ext cx="294472" cy="535122"/>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71" name="テキスト ボックス 70">
                <a:extLst>
                  <a:ext uri="{FF2B5EF4-FFF2-40B4-BE49-F238E27FC236}">
                    <a16:creationId xmlns:a16="http://schemas.microsoft.com/office/drawing/2014/main" id="{1186CBDB-F99A-4265-841E-6C9D40202F26}"/>
                  </a:ext>
                </a:extLst>
              </p:cNvPr>
              <p:cNvSpPr txBox="1"/>
              <p:nvPr/>
            </p:nvSpPr>
            <p:spPr>
              <a:xfrm>
                <a:off x="5218916" y="4987963"/>
                <a:ext cx="2516907"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1400" i="1" smtClean="0">
                              <a:latin typeface="Cambria Math" panose="02040503050406030204" pitchFamily="18" charset="0"/>
                            </a:rPr>
                          </m:ctrlPr>
                        </m:sSupPr>
                        <m:e>
                          <m:d>
                            <m:dPr>
                              <m:ctrlPr>
                                <a:rPr lang="en-US" sz="1400" i="1">
                                  <a:latin typeface="Cambria Math" panose="02040503050406030204" pitchFamily="18" charset="0"/>
                                </a:rPr>
                              </m:ctrlPr>
                            </m:dPr>
                            <m:e>
                              <m:r>
                                <a:rPr lang="en-US" sz="1400" i="1">
                                  <a:latin typeface="Cambria Math" panose="02040503050406030204" pitchFamily="18" charset="0"/>
                                </a:rPr>
                                <m:t>100+</m:t>
                              </m:r>
                              <m:r>
                                <a:rPr lang="en-US" sz="1400" i="1">
                                  <a:latin typeface="Cambria Math" panose="02040503050406030204" pitchFamily="18" charset="0"/>
                                </a:rPr>
                                <m:t>𝑡</m:t>
                              </m:r>
                            </m:e>
                          </m:d>
                        </m:e>
                        <m:sup>
                          <m:r>
                            <a:rPr lang="en-US" sz="1400" i="1">
                              <a:latin typeface="Cambria Math" panose="02040503050406030204" pitchFamily="18" charset="0"/>
                            </a:rPr>
                            <m:t>3</m:t>
                          </m:r>
                        </m:sup>
                      </m:sSup>
                      <m:r>
                        <a:rPr lang="en-US" sz="1400" b="0" i="1" smtClean="0">
                          <a:latin typeface="Cambria Math" panose="02040503050406030204" pitchFamily="18" charset="0"/>
                        </a:rPr>
                        <m:t>𝑥</m:t>
                      </m:r>
                      <m:r>
                        <a:rPr lang="en-US" sz="1400" b="0" i="1" smtClean="0">
                          <a:latin typeface="Cambria Math" panose="02040503050406030204" pitchFamily="18" charset="0"/>
                        </a:rPr>
                        <m:t>=40</m:t>
                      </m:r>
                      <m:sSup>
                        <m:sSupPr>
                          <m:ctrlPr>
                            <a:rPr lang="en-US" sz="1400" b="0" i="1" smtClean="0">
                              <a:latin typeface="Cambria Math" panose="02040503050406030204" pitchFamily="18" charset="0"/>
                            </a:rPr>
                          </m:ctrlPr>
                        </m:sSupPr>
                        <m:e>
                          <m:d>
                            <m:dPr>
                              <m:ctrlPr>
                                <a:rPr lang="en-US" sz="1400" b="0" i="1" smtClean="0">
                                  <a:latin typeface="Cambria Math" panose="02040503050406030204" pitchFamily="18" charset="0"/>
                                </a:rPr>
                              </m:ctrlPr>
                            </m:dPr>
                            <m:e>
                              <m:r>
                                <a:rPr lang="en-US" sz="1400" b="0" i="1" smtClean="0">
                                  <a:latin typeface="Cambria Math" panose="02040503050406030204" pitchFamily="18" charset="0"/>
                                </a:rPr>
                                <m:t>100+</m:t>
                              </m:r>
                              <m:r>
                                <a:rPr lang="en-US" sz="1400" b="0" i="1" smtClean="0">
                                  <a:latin typeface="Cambria Math" panose="02040503050406030204" pitchFamily="18" charset="0"/>
                                </a:rPr>
                                <m:t>𝑡</m:t>
                              </m:r>
                            </m:e>
                          </m:d>
                        </m:e>
                        <m:sup>
                          <m:r>
                            <a:rPr lang="en-US" sz="1400" b="0" i="1" smtClean="0">
                              <a:latin typeface="Cambria Math" panose="02040503050406030204" pitchFamily="18" charset="0"/>
                            </a:rPr>
                            <m:t>4</m:t>
                          </m:r>
                        </m:sup>
                      </m:sSup>
                      <m:r>
                        <a:rPr lang="en-US" sz="1400" b="0" i="1" smtClean="0">
                          <a:latin typeface="Cambria Math" panose="02040503050406030204" pitchFamily="18" charset="0"/>
                        </a:rPr>
                        <m:t>+</m:t>
                      </m:r>
                      <m:r>
                        <a:rPr lang="en-US" sz="1400" b="0" i="1" smtClean="0">
                          <a:latin typeface="Cambria Math" panose="02040503050406030204" pitchFamily="18" charset="0"/>
                        </a:rPr>
                        <m:t>𝑐</m:t>
                      </m:r>
                    </m:oMath>
                  </m:oMathPara>
                </a14:m>
                <a:endParaRPr lang="en-GB" sz="1400" dirty="0"/>
              </a:p>
            </p:txBody>
          </p:sp>
        </mc:Choice>
        <mc:Fallback xmlns="">
          <p:sp>
            <p:nvSpPr>
              <p:cNvPr id="71" name="テキスト ボックス 70">
                <a:extLst>
                  <a:ext uri="{FF2B5EF4-FFF2-40B4-BE49-F238E27FC236}">
                    <a16:creationId xmlns:a16="http://schemas.microsoft.com/office/drawing/2014/main" id="{1186CBDB-F99A-4265-841E-6C9D40202F26}"/>
                  </a:ext>
                </a:extLst>
              </p:cNvPr>
              <p:cNvSpPr txBox="1">
                <a:spLocks noRot="1" noChangeAspect="1" noMove="1" noResize="1" noEditPoints="1" noAdjustHandles="1" noChangeArrowheads="1" noChangeShapeType="1" noTextEdit="1"/>
              </p:cNvSpPr>
              <p:nvPr/>
            </p:nvSpPr>
            <p:spPr>
              <a:xfrm>
                <a:off x="5218916" y="4987963"/>
                <a:ext cx="2516907" cy="215444"/>
              </a:xfrm>
              <a:prstGeom prst="rect">
                <a:avLst/>
              </a:prstGeom>
              <a:blipFill>
                <a:blip r:embed="rId12"/>
                <a:stretch>
                  <a:fillRect r="-242" b="-8333"/>
                </a:stretch>
              </a:blipFill>
            </p:spPr>
            <p:txBody>
              <a:bodyPr/>
              <a:lstStyle/>
              <a:p>
                <a:r>
                  <a:rPr lang="en-GB">
                    <a:noFill/>
                  </a:rPr>
                  <a:t> </a:t>
                </a:r>
              </a:p>
            </p:txBody>
          </p:sp>
        </mc:Fallback>
      </mc:AlternateContent>
      <p:sp>
        <p:nvSpPr>
          <p:cNvPr id="72" name="円弧 71">
            <a:extLst>
              <a:ext uri="{FF2B5EF4-FFF2-40B4-BE49-F238E27FC236}">
                <a16:creationId xmlns:a16="http://schemas.microsoft.com/office/drawing/2014/main" id="{DA5E7CEB-7D74-499D-8E7E-B49F4FF30386}"/>
              </a:ext>
            </a:extLst>
          </p:cNvPr>
          <p:cNvSpPr/>
          <p:nvPr/>
        </p:nvSpPr>
        <p:spPr>
          <a:xfrm>
            <a:off x="7774377" y="4547402"/>
            <a:ext cx="294472" cy="535122"/>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3" name="テキスト ボックス 72">
            <a:extLst>
              <a:ext uri="{FF2B5EF4-FFF2-40B4-BE49-F238E27FC236}">
                <a16:creationId xmlns:a16="http://schemas.microsoft.com/office/drawing/2014/main" id="{631B7A61-6B49-493A-ABA8-615036426FC6}"/>
              </a:ext>
            </a:extLst>
          </p:cNvPr>
          <p:cNvSpPr txBox="1"/>
          <p:nvPr/>
        </p:nvSpPr>
        <p:spPr>
          <a:xfrm>
            <a:off x="8073639" y="4673475"/>
            <a:ext cx="889291" cy="276999"/>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Integrate</a:t>
            </a:r>
            <a:endParaRPr lang="en-GB" sz="1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74" name="テキスト ボックス 73">
                <a:extLst>
                  <a:ext uri="{FF2B5EF4-FFF2-40B4-BE49-F238E27FC236}">
                    <a16:creationId xmlns:a16="http://schemas.microsoft.com/office/drawing/2014/main" id="{02A60184-FB92-4280-BB52-5864EEAD0832}"/>
                  </a:ext>
                </a:extLst>
              </p:cNvPr>
              <p:cNvSpPr txBox="1"/>
              <p:nvPr/>
            </p:nvSpPr>
            <p:spPr>
              <a:xfrm>
                <a:off x="6041273" y="5421021"/>
                <a:ext cx="2343527" cy="39934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𝑥</m:t>
                      </m:r>
                      <m:r>
                        <a:rPr lang="en-US" sz="1400" b="0" i="1" smtClean="0">
                          <a:latin typeface="Cambria Math" panose="02040503050406030204" pitchFamily="18" charset="0"/>
                        </a:rPr>
                        <m:t>=40(100+</m:t>
                      </m:r>
                      <m:r>
                        <a:rPr lang="en-US" sz="1400" b="0" i="1" smtClean="0">
                          <a:latin typeface="Cambria Math" panose="02040503050406030204" pitchFamily="18" charset="0"/>
                        </a:rPr>
                        <m:t>𝑡</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𝑐</m:t>
                          </m:r>
                        </m:num>
                        <m:den>
                          <m:sSup>
                            <m:sSupPr>
                              <m:ctrlPr>
                                <a:rPr lang="en-US" sz="1400" i="1">
                                  <a:latin typeface="Cambria Math" panose="02040503050406030204" pitchFamily="18" charset="0"/>
                                </a:rPr>
                              </m:ctrlPr>
                            </m:sSupPr>
                            <m:e>
                              <m:d>
                                <m:dPr>
                                  <m:ctrlPr>
                                    <a:rPr lang="en-US" sz="1400" i="1">
                                      <a:latin typeface="Cambria Math" panose="02040503050406030204" pitchFamily="18" charset="0"/>
                                    </a:rPr>
                                  </m:ctrlPr>
                                </m:dPr>
                                <m:e>
                                  <m:r>
                                    <a:rPr lang="en-US" sz="1400" i="1">
                                      <a:latin typeface="Cambria Math" panose="02040503050406030204" pitchFamily="18" charset="0"/>
                                    </a:rPr>
                                    <m:t>100+</m:t>
                                  </m:r>
                                  <m:r>
                                    <a:rPr lang="en-US" sz="1400" i="1">
                                      <a:latin typeface="Cambria Math" panose="02040503050406030204" pitchFamily="18" charset="0"/>
                                    </a:rPr>
                                    <m:t>𝑡</m:t>
                                  </m:r>
                                </m:e>
                              </m:d>
                            </m:e>
                            <m:sup>
                              <m:r>
                                <a:rPr lang="en-US" sz="1400" i="1">
                                  <a:latin typeface="Cambria Math" panose="02040503050406030204" pitchFamily="18" charset="0"/>
                                </a:rPr>
                                <m:t>3</m:t>
                              </m:r>
                            </m:sup>
                          </m:sSup>
                        </m:den>
                      </m:f>
                    </m:oMath>
                  </m:oMathPara>
                </a14:m>
                <a:endParaRPr lang="en-GB" sz="1400" dirty="0"/>
              </a:p>
            </p:txBody>
          </p:sp>
        </mc:Choice>
        <mc:Fallback xmlns="">
          <p:sp>
            <p:nvSpPr>
              <p:cNvPr id="74" name="テキスト ボックス 73">
                <a:extLst>
                  <a:ext uri="{FF2B5EF4-FFF2-40B4-BE49-F238E27FC236}">
                    <a16:creationId xmlns:a16="http://schemas.microsoft.com/office/drawing/2014/main" id="{02A60184-FB92-4280-BB52-5864EEAD0832}"/>
                  </a:ext>
                </a:extLst>
              </p:cNvPr>
              <p:cNvSpPr txBox="1">
                <a:spLocks noRot="1" noChangeAspect="1" noMove="1" noResize="1" noEditPoints="1" noAdjustHandles="1" noChangeArrowheads="1" noChangeShapeType="1" noTextEdit="1"/>
              </p:cNvSpPr>
              <p:nvPr/>
            </p:nvSpPr>
            <p:spPr>
              <a:xfrm>
                <a:off x="6041273" y="5421021"/>
                <a:ext cx="2343527" cy="399340"/>
              </a:xfrm>
              <a:prstGeom prst="rect">
                <a:avLst/>
              </a:prstGeom>
              <a:blipFill>
                <a:blip r:embed="rId13"/>
                <a:stretch>
                  <a:fillRect l="-521" r="-260" b="-6061"/>
                </a:stretch>
              </a:blipFill>
            </p:spPr>
            <p:txBody>
              <a:bodyPr/>
              <a:lstStyle/>
              <a:p>
                <a:r>
                  <a:rPr lang="en-GB">
                    <a:noFill/>
                  </a:rPr>
                  <a:t> </a:t>
                </a:r>
              </a:p>
            </p:txBody>
          </p:sp>
        </mc:Fallback>
      </mc:AlternateContent>
      <p:sp>
        <p:nvSpPr>
          <p:cNvPr id="75" name="円弧 74">
            <a:extLst>
              <a:ext uri="{FF2B5EF4-FFF2-40B4-BE49-F238E27FC236}">
                <a16:creationId xmlns:a16="http://schemas.microsoft.com/office/drawing/2014/main" id="{D0AFAF1D-F538-4FD3-A20D-1153C5E9DAAC}"/>
              </a:ext>
            </a:extLst>
          </p:cNvPr>
          <p:cNvSpPr/>
          <p:nvPr/>
        </p:nvSpPr>
        <p:spPr>
          <a:xfrm>
            <a:off x="8234596" y="5061940"/>
            <a:ext cx="294472" cy="535122"/>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76" name="テキスト ボックス 75">
                <a:extLst>
                  <a:ext uri="{FF2B5EF4-FFF2-40B4-BE49-F238E27FC236}">
                    <a16:creationId xmlns:a16="http://schemas.microsoft.com/office/drawing/2014/main" id="{AEFD58BC-5EB4-415F-8EA0-0DC07039FC06}"/>
                  </a:ext>
                </a:extLst>
              </p:cNvPr>
              <p:cNvSpPr txBox="1"/>
              <p:nvPr/>
            </p:nvSpPr>
            <p:spPr>
              <a:xfrm>
                <a:off x="8526316" y="5008454"/>
                <a:ext cx="635794" cy="577081"/>
              </a:xfrm>
              <a:prstGeom prst="rect">
                <a:avLst/>
              </a:prstGeom>
              <a:noFill/>
            </p:spPr>
            <p:txBody>
              <a:bodyPr wrap="square" rtlCol="0">
                <a:spAutoFit/>
              </a:bodyPr>
              <a:lstStyle/>
              <a:p>
                <a:pPr algn="ctr"/>
                <a:r>
                  <a:rPr lang="en-US" sz="1050" dirty="0">
                    <a:solidFill>
                      <a:srgbClr val="FF0000"/>
                    </a:solidFill>
                    <a:latin typeface="Comic Sans MS" panose="030F0702030302020204" pitchFamily="66" charset="0"/>
                  </a:rPr>
                  <a:t>Divide by</a:t>
                </a:r>
                <a14:m>
                  <m:oMath xmlns:m="http://schemas.openxmlformats.org/officeDocument/2006/math">
                    <m:sSup>
                      <m:sSupPr>
                        <m:ctrlPr>
                          <a:rPr lang="en-US" sz="1050" i="1" smtClean="0">
                            <a:solidFill>
                              <a:srgbClr val="FF0000"/>
                            </a:solidFill>
                            <a:latin typeface="Cambria Math" panose="02040503050406030204" pitchFamily="18" charset="0"/>
                          </a:rPr>
                        </m:ctrlPr>
                      </m:sSupPr>
                      <m:e>
                        <m:r>
                          <a:rPr lang="en-US" sz="1050" b="0" i="1" smtClean="0">
                            <a:solidFill>
                              <a:srgbClr val="FF0000"/>
                            </a:solidFill>
                            <a:latin typeface="Cambria Math" panose="02040503050406030204" pitchFamily="18" charset="0"/>
                          </a:rPr>
                          <m:t>(100+</m:t>
                        </m:r>
                        <m:r>
                          <a:rPr lang="en-US" sz="1050" b="0" i="1" smtClean="0">
                            <a:solidFill>
                              <a:srgbClr val="FF0000"/>
                            </a:solidFill>
                            <a:latin typeface="Cambria Math" panose="02040503050406030204" pitchFamily="18" charset="0"/>
                          </a:rPr>
                          <m:t>𝑡</m:t>
                        </m:r>
                        <m:r>
                          <a:rPr lang="en-US" sz="1050" b="0" i="1" smtClean="0">
                            <a:solidFill>
                              <a:srgbClr val="FF0000"/>
                            </a:solidFill>
                            <a:latin typeface="Cambria Math" panose="02040503050406030204" pitchFamily="18" charset="0"/>
                          </a:rPr>
                          <m:t>)</m:t>
                        </m:r>
                      </m:e>
                      <m:sup>
                        <m:r>
                          <a:rPr lang="en-US" sz="1050" b="0" i="1" smtClean="0">
                            <a:solidFill>
                              <a:srgbClr val="FF0000"/>
                            </a:solidFill>
                            <a:latin typeface="Cambria Math" panose="02040503050406030204" pitchFamily="18" charset="0"/>
                          </a:rPr>
                          <m:t>3</m:t>
                        </m:r>
                      </m:sup>
                    </m:sSup>
                  </m:oMath>
                </a14:m>
                <a:endParaRPr lang="en-GB" sz="1050" dirty="0">
                  <a:solidFill>
                    <a:srgbClr val="FF0000"/>
                  </a:solidFill>
                  <a:latin typeface="Comic Sans MS" panose="030F0702030302020204" pitchFamily="66" charset="0"/>
                </a:endParaRPr>
              </a:p>
            </p:txBody>
          </p:sp>
        </mc:Choice>
        <mc:Fallback xmlns="">
          <p:sp>
            <p:nvSpPr>
              <p:cNvPr id="76" name="テキスト ボックス 75">
                <a:extLst>
                  <a:ext uri="{FF2B5EF4-FFF2-40B4-BE49-F238E27FC236}">
                    <a16:creationId xmlns:a16="http://schemas.microsoft.com/office/drawing/2014/main" id="{AEFD58BC-5EB4-415F-8EA0-0DC07039FC06}"/>
                  </a:ext>
                </a:extLst>
              </p:cNvPr>
              <p:cNvSpPr txBox="1">
                <a:spLocks noRot="1" noChangeAspect="1" noMove="1" noResize="1" noEditPoints="1" noAdjustHandles="1" noChangeArrowheads="1" noChangeShapeType="1" noTextEdit="1"/>
              </p:cNvSpPr>
              <p:nvPr/>
            </p:nvSpPr>
            <p:spPr>
              <a:xfrm>
                <a:off x="8526316" y="5008454"/>
                <a:ext cx="635794" cy="577081"/>
              </a:xfrm>
              <a:prstGeom prst="rect">
                <a:avLst/>
              </a:prstGeom>
              <a:blipFill>
                <a:blip r:embed="rId14"/>
                <a:stretch>
                  <a:fillRect l="-8654" r="-1923" b="-212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テキスト ボックス 76">
                <a:extLst>
                  <a:ext uri="{FF2B5EF4-FFF2-40B4-BE49-F238E27FC236}">
                    <a16:creationId xmlns:a16="http://schemas.microsoft.com/office/drawing/2014/main" id="{74F48793-B919-4216-8F86-85A3D838478C}"/>
                  </a:ext>
                </a:extLst>
              </p:cNvPr>
              <p:cNvSpPr txBox="1"/>
              <p:nvPr/>
            </p:nvSpPr>
            <p:spPr>
              <a:xfrm>
                <a:off x="4785721" y="6029986"/>
                <a:ext cx="3869391" cy="338554"/>
              </a:xfrm>
              <a:prstGeom prst="rect">
                <a:avLst/>
              </a:prstGeom>
              <a:noFill/>
            </p:spPr>
            <p:txBody>
              <a:bodyPr wrap="square" rtlCol="0">
                <a:spAutoFit/>
              </a:bodyPr>
              <a:lstStyle/>
              <a:p>
                <a:pPr algn="ctr"/>
                <a:r>
                  <a:rPr lang="en-US" sz="1600" dirty="0">
                    <a:solidFill>
                      <a:srgbClr val="FF0000"/>
                    </a:solidFill>
                    <a:latin typeface="Comic Sans MS" panose="030F0702030302020204" pitchFamily="66" charset="0"/>
                  </a:rPr>
                  <a:t>Now we need to find the value of </a:t>
                </a:r>
                <a14:m>
                  <m:oMath xmlns:m="http://schemas.openxmlformats.org/officeDocument/2006/math">
                    <m:r>
                      <a:rPr lang="en-US" sz="1600" i="1" dirty="0" smtClean="0">
                        <a:solidFill>
                          <a:srgbClr val="FF0000"/>
                        </a:solidFill>
                        <a:latin typeface="Cambria Math" panose="02040503050406030204" pitchFamily="18" charset="0"/>
                      </a:rPr>
                      <m:t>𝑐</m:t>
                    </m:r>
                  </m:oMath>
                </a14:m>
                <a:r>
                  <a:rPr lang="en-US" sz="1600" dirty="0">
                    <a:solidFill>
                      <a:srgbClr val="FF0000"/>
                    </a:solidFill>
                    <a:latin typeface="Comic Sans MS" panose="030F0702030302020204" pitchFamily="66" charset="0"/>
                  </a:rPr>
                  <a:t>…</a:t>
                </a:r>
                <a:endParaRPr lang="en-GB" sz="1600" dirty="0">
                  <a:solidFill>
                    <a:srgbClr val="FF0000"/>
                  </a:solidFill>
                  <a:latin typeface="Comic Sans MS" panose="030F0702030302020204" pitchFamily="66" charset="0"/>
                </a:endParaRPr>
              </a:p>
            </p:txBody>
          </p:sp>
        </mc:Choice>
        <mc:Fallback xmlns="">
          <p:sp>
            <p:nvSpPr>
              <p:cNvPr id="77" name="テキスト ボックス 76">
                <a:extLst>
                  <a:ext uri="{FF2B5EF4-FFF2-40B4-BE49-F238E27FC236}">
                    <a16:creationId xmlns:a16="http://schemas.microsoft.com/office/drawing/2014/main" id="{74F48793-B919-4216-8F86-85A3D838478C}"/>
                  </a:ext>
                </a:extLst>
              </p:cNvPr>
              <p:cNvSpPr txBox="1">
                <a:spLocks noRot="1" noChangeAspect="1" noMove="1" noResize="1" noEditPoints="1" noAdjustHandles="1" noChangeArrowheads="1" noChangeShapeType="1" noTextEdit="1"/>
              </p:cNvSpPr>
              <p:nvPr/>
            </p:nvSpPr>
            <p:spPr>
              <a:xfrm>
                <a:off x="4785721" y="6029986"/>
                <a:ext cx="3869391" cy="338554"/>
              </a:xfrm>
              <a:prstGeom prst="rect">
                <a:avLst/>
              </a:prstGeom>
              <a:blipFill>
                <a:blip r:embed="rId15"/>
                <a:stretch>
                  <a:fillRect t="-3571" b="-23214"/>
                </a:stretch>
              </a:blipFill>
            </p:spPr>
            <p:txBody>
              <a:bodyPr/>
              <a:lstStyle/>
              <a:p>
                <a:r>
                  <a:rPr lang="en-GB">
                    <a:noFill/>
                  </a:rPr>
                  <a:t> </a:t>
                </a:r>
              </a:p>
            </p:txBody>
          </p:sp>
        </mc:Fallback>
      </mc:AlternateContent>
    </p:spTree>
    <p:extLst>
      <p:ext uri="{BB962C8B-B14F-4D97-AF65-F5344CB8AC3E}">
        <p14:creationId xmlns:p14="http://schemas.microsoft.com/office/powerpoint/2010/main" val="214276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blinds(horizontal)">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blinds(horizontal)">
                                      <p:cBhvr>
                                        <p:cTn id="12" dur="500"/>
                                        <p:tgtEl>
                                          <p:spTgt spid="5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blinds(horizontal)">
                                      <p:cBhvr>
                                        <p:cTn id="17" dur="500"/>
                                        <p:tgtEl>
                                          <p:spTgt spid="5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6"/>
                                        </p:tgtEl>
                                        <p:attrNameLst>
                                          <p:attrName>style.visibility</p:attrName>
                                        </p:attrNameLst>
                                      </p:cBhvr>
                                      <p:to>
                                        <p:strVal val="visible"/>
                                      </p:to>
                                    </p:set>
                                    <p:animEffect transition="in" filter="blinds(horizontal)">
                                      <p:cBhvr>
                                        <p:cTn id="22" dur="500"/>
                                        <p:tgtEl>
                                          <p:spTgt spid="6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7"/>
                                        </p:tgtEl>
                                        <p:attrNameLst>
                                          <p:attrName>style.visibility</p:attrName>
                                        </p:attrNameLst>
                                      </p:cBhvr>
                                      <p:to>
                                        <p:strVal val="visible"/>
                                      </p:to>
                                    </p:set>
                                    <p:animEffect transition="in" filter="blinds(horizontal)">
                                      <p:cBhvr>
                                        <p:cTn id="27" dur="500"/>
                                        <p:tgtEl>
                                          <p:spTgt spid="6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5"/>
                                        </p:tgtEl>
                                        <p:attrNameLst>
                                          <p:attrName>style.visibility</p:attrName>
                                        </p:attrNameLst>
                                      </p:cBhvr>
                                      <p:to>
                                        <p:strVal val="visible"/>
                                      </p:to>
                                    </p:set>
                                    <p:animEffect transition="in" filter="blinds(horizontal)">
                                      <p:cBhvr>
                                        <p:cTn id="32" dur="500"/>
                                        <p:tgtEl>
                                          <p:spTgt spid="6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0"/>
                                        </p:tgtEl>
                                        <p:attrNameLst>
                                          <p:attrName>style.visibility</p:attrName>
                                        </p:attrNameLst>
                                      </p:cBhvr>
                                      <p:to>
                                        <p:strVal val="visible"/>
                                      </p:to>
                                    </p:set>
                                    <p:animEffect transition="in" filter="blinds(horizontal)">
                                      <p:cBhvr>
                                        <p:cTn id="37" dur="500"/>
                                        <p:tgtEl>
                                          <p:spTgt spid="7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9"/>
                                        </p:tgtEl>
                                        <p:attrNameLst>
                                          <p:attrName>style.visibility</p:attrName>
                                        </p:attrNameLst>
                                      </p:cBhvr>
                                      <p:to>
                                        <p:strVal val="visible"/>
                                      </p:to>
                                    </p:set>
                                    <p:animEffect transition="in" filter="blinds(horizontal)">
                                      <p:cBhvr>
                                        <p:cTn id="42" dur="500"/>
                                        <p:tgtEl>
                                          <p:spTgt spid="6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8"/>
                                        </p:tgtEl>
                                        <p:attrNameLst>
                                          <p:attrName>style.visibility</p:attrName>
                                        </p:attrNameLst>
                                      </p:cBhvr>
                                      <p:to>
                                        <p:strVal val="visible"/>
                                      </p:to>
                                    </p:set>
                                    <p:animEffect transition="in" filter="blinds(horizontal)">
                                      <p:cBhvr>
                                        <p:cTn id="47" dur="500"/>
                                        <p:tgtEl>
                                          <p:spTgt spid="6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72"/>
                                        </p:tgtEl>
                                        <p:attrNameLst>
                                          <p:attrName>style.visibility</p:attrName>
                                        </p:attrNameLst>
                                      </p:cBhvr>
                                      <p:to>
                                        <p:strVal val="visible"/>
                                      </p:to>
                                    </p:set>
                                    <p:animEffect transition="in" filter="blinds(horizontal)">
                                      <p:cBhvr>
                                        <p:cTn id="52" dur="500"/>
                                        <p:tgtEl>
                                          <p:spTgt spid="7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73"/>
                                        </p:tgtEl>
                                        <p:attrNameLst>
                                          <p:attrName>style.visibility</p:attrName>
                                        </p:attrNameLst>
                                      </p:cBhvr>
                                      <p:to>
                                        <p:strVal val="visible"/>
                                      </p:to>
                                    </p:set>
                                    <p:animEffect transition="in" filter="blinds(horizontal)">
                                      <p:cBhvr>
                                        <p:cTn id="57" dur="500"/>
                                        <p:tgtEl>
                                          <p:spTgt spid="7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71"/>
                                        </p:tgtEl>
                                        <p:attrNameLst>
                                          <p:attrName>style.visibility</p:attrName>
                                        </p:attrNameLst>
                                      </p:cBhvr>
                                      <p:to>
                                        <p:strVal val="visible"/>
                                      </p:to>
                                    </p:set>
                                    <p:animEffect transition="in" filter="blinds(horizontal)">
                                      <p:cBhvr>
                                        <p:cTn id="62" dur="500"/>
                                        <p:tgtEl>
                                          <p:spTgt spid="71"/>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75"/>
                                        </p:tgtEl>
                                        <p:attrNameLst>
                                          <p:attrName>style.visibility</p:attrName>
                                        </p:attrNameLst>
                                      </p:cBhvr>
                                      <p:to>
                                        <p:strVal val="visible"/>
                                      </p:to>
                                    </p:set>
                                    <p:animEffect transition="in" filter="blinds(horizontal)">
                                      <p:cBhvr>
                                        <p:cTn id="67" dur="500"/>
                                        <p:tgtEl>
                                          <p:spTgt spid="75"/>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76"/>
                                        </p:tgtEl>
                                        <p:attrNameLst>
                                          <p:attrName>style.visibility</p:attrName>
                                        </p:attrNameLst>
                                      </p:cBhvr>
                                      <p:to>
                                        <p:strVal val="visible"/>
                                      </p:to>
                                    </p:set>
                                    <p:animEffect transition="in" filter="blinds(horizontal)">
                                      <p:cBhvr>
                                        <p:cTn id="72" dur="500"/>
                                        <p:tgtEl>
                                          <p:spTgt spid="76"/>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74"/>
                                        </p:tgtEl>
                                        <p:attrNameLst>
                                          <p:attrName>style.visibility</p:attrName>
                                        </p:attrNameLst>
                                      </p:cBhvr>
                                      <p:to>
                                        <p:strVal val="visible"/>
                                      </p:to>
                                    </p:set>
                                    <p:animEffect transition="in" filter="blinds(horizontal)">
                                      <p:cBhvr>
                                        <p:cTn id="77" dur="500"/>
                                        <p:tgtEl>
                                          <p:spTgt spid="74"/>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77"/>
                                        </p:tgtEl>
                                        <p:attrNameLst>
                                          <p:attrName>style.visibility</p:attrName>
                                        </p:attrNameLst>
                                      </p:cBhvr>
                                      <p:to>
                                        <p:strVal val="visible"/>
                                      </p:to>
                                    </p:set>
                                    <p:animEffect transition="in" filter="blinds(horizontal)">
                                      <p:cBhvr>
                                        <p:cTn id="82"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p:bldP spid="55" grpId="0"/>
      <p:bldP spid="65" grpId="0"/>
      <p:bldP spid="66" grpId="0" animBg="1"/>
      <p:bldP spid="67" grpId="0"/>
      <p:bldP spid="68" grpId="0"/>
      <p:bldP spid="69" grpId="0"/>
      <p:bldP spid="70" grpId="0" animBg="1"/>
      <p:bldP spid="71" grpId="0"/>
      <p:bldP spid="72" grpId="0" animBg="1"/>
      <p:bldP spid="73" grpId="0"/>
      <p:bldP spid="74" grpId="0"/>
      <p:bldP spid="75" grpId="0" animBg="1"/>
      <p:bldP spid="76" grpId="0"/>
      <p:bldP spid="7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431" y="1600199"/>
            <a:ext cx="3373515" cy="4889377"/>
          </a:xfrm>
        </p:spPr>
        <p:txBody>
          <a:bodyPr>
            <a:normAutofit/>
          </a:bodyPr>
          <a:lstStyle/>
          <a:p>
            <a:pPr marL="0" indent="0" algn="ctr">
              <a:buNone/>
            </a:pPr>
            <a:r>
              <a:rPr lang="en-US" sz="1400" b="1" dirty="0">
                <a:latin typeface="Comic Sans MS" pitchFamily="66" charset="0"/>
              </a:rPr>
              <a:t>You need to be able to model and work with first-order differential equations in practical situations </a:t>
            </a:r>
            <a:endParaRPr lang="en-US" sz="1400" dirty="0">
              <a:latin typeface="Comic Sans MS" pitchFamily="66" charset="0"/>
            </a:endParaRP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A storage tank initially contains 1000 </a:t>
            </a:r>
            <a:r>
              <a:rPr lang="en-US" sz="1200" dirty="0" err="1">
                <a:latin typeface="Comic Sans MS" pitchFamily="66" charset="0"/>
              </a:rPr>
              <a:t>litres</a:t>
            </a:r>
            <a:r>
              <a:rPr lang="en-US" sz="1200" dirty="0">
                <a:latin typeface="Comic Sans MS" pitchFamily="66" charset="0"/>
              </a:rPr>
              <a:t> of pure water. Liquid is removed from the tank at a constant rate of 30 </a:t>
            </a:r>
            <a:r>
              <a:rPr lang="en-US" sz="1200" dirty="0" err="1">
                <a:latin typeface="Comic Sans MS" pitchFamily="66" charset="0"/>
              </a:rPr>
              <a:t>litres</a:t>
            </a:r>
            <a:r>
              <a:rPr lang="en-US" sz="1200" dirty="0">
                <a:latin typeface="Comic Sans MS" pitchFamily="66" charset="0"/>
              </a:rPr>
              <a:t> per hour and a chemical solution is added at a constant rate of 40 </a:t>
            </a:r>
            <a:r>
              <a:rPr lang="en-US" sz="1200" dirty="0" err="1">
                <a:latin typeface="Comic Sans MS" pitchFamily="66" charset="0"/>
              </a:rPr>
              <a:t>litres</a:t>
            </a:r>
            <a:r>
              <a:rPr lang="en-US" sz="1200" dirty="0">
                <a:latin typeface="Comic Sans MS" pitchFamily="66" charset="0"/>
              </a:rPr>
              <a:t> per hour. The chemical solution contains 4 grams of copper sulphate per </a:t>
            </a:r>
            <a:r>
              <a:rPr lang="en-US" sz="1200" dirty="0" err="1">
                <a:latin typeface="Comic Sans MS" pitchFamily="66" charset="0"/>
              </a:rPr>
              <a:t>litre</a:t>
            </a:r>
            <a:r>
              <a:rPr lang="en-US" sz="1200" dirty="0">
                <a:latin typeface="Comic Sans MS" pitchFamily="66" charset="0"/>
              </a:rPr>
              <a:t> of water.</a:t>
            </a:r>
          </a:p>
          <a:p>
            <a:pPr marL="0" indent="0" algn="ctr">
              <a:buNone/>
            </a:pPr>
            <a:endParaRPr lang="en-US" sz="1200" dirty="0">
              <a:latin typeface="Comic Sans MS" pitchFamily="66" charset="0"/>
            </a:endParaRPr>
          </a:p>
          <a:p>
            <a:pPr marL="0" indent="0" algn="ctr">
              <a:buNone/>
            </a:pPr>
            <a:endParaRPr lang="en-US" sz="1200" dirty="0">
              <a:latin typeface="Comic Sans MS" pitchFamily="66" charset="0"/>
            </a:endParaRP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Hence, find the number of grams of copper sulphate in the tank after 6 hours.</a:t>
            </a:r>
          </a:p>
          <a:p>
            <a:pPr marL="0" indent="0" algn="ctr">
              <a:buNone/>
            </a:pPr>
            <a:endParaRPr lang="en-US" sz="1200" dirty="0">
              <a:latin typeface="Comic Sans MS" pitchFamily="66" charset="0"/>
            </a:endParaRPr>
          </a:p>
          <a:p>
            <a:pPr marL="0" indent="0" algn="ctr">
              <a:buNone/>
            </a:pPr>
            <a:r>
              <a:rPr lang="en-US" sz="1200" dirty="0">
                <a:latin typeface="Comic Sans MS" pitchFamily="66" charset="0"/>
                <a:sym typeface="Wingdings" panose="05000000000000000000" pitchFamily="2" charset="2"/>
              </a:rPr>
              <a:t> When you have the variables mixed up like above, you will often need to use an integrating factor to create the product rule pattern (as in the previous question)</a:t>
            </a:r>
            <a:endParaRPr lang="en-US" sz="1200" dirty="0">
              <a:latin typeface="Comic Sans MS" pitchFamily="66" charset="0"/>
            </a:endParaRPr>
          </a:p>
          <a:p>
            <a:pPr marL="0" indent="0" algn="ctr">
              <a:buNone/>
            </a:pPr>
            <a:endParaRPr lang="en-US" sz="1200" dirty="0">
              <a:latin typeface="Comic Sans MS" pitchFamily="66" charset="0"/>
            </a:endParaRPr>
          </a:p>
          <a:p>
            <a:pPr marL="0" indent="0" algn="ctr">
              <a:buNone/>
            </a:pPr>
            <a:endParaRPr lang="en-US" sz="1400" dirty="0">
              <a:latin typeface="Comic Sans MS" pitchFamily="66" charset="0"/>
            </a:endParaRPr>
          </a:p>
        </p:txBody>
      </p:sp>
      <p:sp>
        <p:nvSpPr>
          <p:cNvPr id="17" name="タイトル 1">
            <a:extLst>
              <a:ext uri="{FF2B5EF4-FFF2-40B4-BE49-F238E27FC236}">
                <a16:creationId xmlns:a16="http://schemas.microsoft.com/office/drawing/2014/main" id="{BF9952A8-88E0-4294-967B-061546A2D97C}"/>
              </a:ext>
            </a:extLst>
          </p:cNvPr>
          <p:cNvSpPr>
            <a:spLocks noGrp="1"/>
          </p:cNvSpPr>
          <p:nvPr>
            <p:ph type="title"/>
          </p:nvPr>
        </p:nvSpPr>
        <p:spPr>
          <a:xfrm>
            <a:off x="628650" y="215503"/>
            <a:ext cx="7886700" cy="994172"/>
          </a:xfrm>
        </p:spPr>
        <p:txBody>
          <a:bodyPr>
            <a:normAutofit/>
          </a:bodyPr>
          <a:lstStyle/>
          <a:p>
            <a:pPr algn="ctr"/>
            <a:r>
              <a:rPr lang="en-US" sz="3200" dirty="0">
                <a:latin typeface="Comic Sans MS" panose="030F0702030302020204" pitchFamily="66" charset="0"/>
              </a:rPr>
              <a:t>Modelling with Differential Equations</a:t>
            </a:r>
            <a:endParaRPr lang="en-GB" sz="3200" dirty="0">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12EE350F-E77E-4733-9475-8FFECDA575BF}"/>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8A</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5E928F33-4A0A-449C-8303-7A349D8B1DCA}"/>
                  </a:ext>
                </a:extLst>
              </p:cNvPr>
              <p:cNvSpPr txBox="1"/>
              <p:nvPr/>
            </p:nvSpPr>
            <p:spPr>
              <a:xfrm>
                <a:off x="878889" y="4070411"/>
                <a:ext cx="2085827" cy="4126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=160−</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r>
                            <a:rPr lang="en-US" sz="1400" b="0" i="1" smtClean="0">
                              <a:latin typeface="Cambria Math" panose="02040503050406030204" pitchFamily="18" charset="0"/>
                            </a:rPr>
                            <m:t>𝑥</m:t>
                          </m:r>
                        </m:num>
                        <m:den>
                          <m:r>
                            <a:rPr lang="en-US" sz="1400" b="0" i="1" smtClean="0">
                              <a:latin typeface="Cambria Math" panose="02040503050406030204" pitchFamily="18" charset="0"/>
                            </a:rPr>
                            <m:t>100+</m:t>
                          </m:r>
                          <m:r>
                            <a:rPr lang="en-US" sz="1400" b="0" i="1" smtClean="0">
                              <a:latin typeface="Cambria Math" panose="02040503050406030204" pitchFamily="18" charset="0"/>
                            </a:rPr>
                            <m:t>𝑡</m:t>
                          </m:r>
                        </m:den>
                      </m:f>
                      <m:r>
                        <a:rPr lang="en-US" sz="1400" b="0" i="1" smtClean="0">
                          <a:latin typeface="Cambria Math" panose="02040503050406030204" pitchFamily="18" charset="0"/>
                        </a:rPr>
                        <m:t>, </m:t>
                      </m:r>
                      <m:r>
                        <a:rPr lang="en-US" sz="1400" b="0" i="1" smtClean="0">
                          <a:latin typeface="Cambria Math" panose="02040503050406030204" pitchFamily="18" charset="0"/>
                        </a:rPr>
                        <m:t>𝑡</m:t>
                      </m:r>
                      <m:r>
                        <a:rPr lang="en-US" sz="1400" b="0" i="1" smtClean="0">
                          <a:latin typeface="Cambria Math" panose="02040503050406030204" pitchFamily="18" charset="0"/>
                          <a:ea typeface="Cambria Math" panose="02040503050406030204" pitchFamily="18" charset="0"/>
                        </a:rPr>
                        <m:t>≥0</m:t>
                      </m:r>
                    </m:oMath>
                  </m:oMathPara>
                </a14:m>
                <a:endParaRPr lang="en-GB" sz="1400" dirty="0"/>
              </a:p>
            </p:txBody>
          </p:sp>
        </mc:Choice>
        <mc:Fallback xmlns="">
          <p:sp>
            <p:nvSpPr>
              <p:cNvPr id="2" name="テキスト ボックス 1">
                <a:extLst>
                  <a:ext uri="{FF2B5EF4-FFF2-40B4-BE49-F238E27FC236}">
                    <a16:creationId xmlns:a16="http://schemas.microsoft.com/office/drawing/2014/main" id="{5E928F33-4A0A-449C-8303-7A349D8B1DCA}"/>
                  </a:ext>
                </a:extLst>
              </p:cNvPr>
              <p:cNvSpPr txBox="1">
                <a:spLocks noRot="1" noChangeAspect="1" noMove="1" noResize="1" noEditPoints="1" noAdjustHandles="1" noChangeArrowheads="1" noChangeShapeType="1" noTextEdit="1"/>
              </p:cNvSpPr>
              <p:nvPr/>
            </p:nvSpPr>
            <p:spPr>
              <a:xfrm>
                <a:off x="878889" y="4070411"/>
                <a:ext cx="2085827" cy="412613"/>
              </a:xfrm>
              <a:prstGeom prst="rect">
                <a:avLst/>
              </a:prstGeom>
              <a:blipFill>
                <a:blip r:embed="rId2"/>
                <a:stretch>
                  <a:fillRect l="-1462" t="-1493" r="-1462" b="-134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4" name="テキスト ボックス 73">
                <a:extLst>
                  <a:ext uri="{FF2B5EF4-FFF2-40B4-BE49-F238E27FC236}">
                    <a16:creationId xmlns:a16="http://schemas.microsoft.com/office/drawing/2014/main" id="{02A60184-FB92-4280-BB52-5864EEAD0832}"/>
                  </a:ext>
                </a:extLst>
              </p:cNvPr>
              <p:cNvSpPr txBox="1"/>
              <p:nvPr/>
            </p:nvSpPr>
            <p:spPr>
              <a:xfrm>
                <a:off x="4579182" y="1563892"/>
                <a:ext cx="2343527" cy="39934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𝑥</m:t>
                      </m:r>
                      <m:r>
                        <a:rPr lang="en-US" sz="1400" b="0" i="1" smtClean="0">
                          <a:latin typeface="Cambria Math" panose="02040503050406030204" pitchFamily="18" charset="0"/>
                        </a:rPr>
                        <m:t>=40(100+</m:t>
                      </m:r>
                      <m:r>
                        <a:rPr lang="en-US" sz="1400" b="0" i="1" smtClean="0">
                          <a:latin typeface="Cambria Math" panose="02040503050406030204" pitchFamily="18" charset="0"/>
                        </a:rPr>
                        <m:t>𝑡</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𝑐</m:t>
                          </m:r>
                        </m:num>
                        <m:den>
                          <m:sSup>
                            <m:sSupPr>
                              <m:ctrlPr>
                                <a:rPr lang="en-US" sz="1400" i="1">
                                  <a:latin typeface="Cambria Math" panose="02040503050406030204" pitchFamily="18" charset="0"/>
                                </a:rPr>
                              </m:ctrlPr>
                            </m:sSupPr>
                            <m:e>
                              <m:d>
                                <m:dPr>
                                  <m:ctrlPr>
                                    <a:rPr lang="en-US" sz="1400" i="1">
                                      <a:latin typeface="Cambria Math" panose="02040503050406030204" pitchFamily="18" charset="0"/>
                                    </a:rPr>
                                  </m:ctrlPr>
                                </m:dPr>
                                <m:e>
                                  <m:r>
                                    <a:rPr lang="en-US" sz="1400" i="1">
                                      <a:latin typeface="Cambria Math" panose="02040503050406030204" pitchFamily="18" charset="0"/>
                                    </a:rPr>
                                    <m:t>100+</m:t>
                                  </m:r>
                                  <m:r>
                                    <a:rPr lang="en-US" sz="1400" i="1">
                                      <a:latin typeface="Cambria Math" panose="02040503050406030204" pitchFamily="18" charset="0"/>
                                    </a:rPr>
                                    <m:t>𝑡</m:t>
                                  </m:r>
                                </m:e>
                              </m:d>
                            </m:e>
                            <m:sup>
                              <m:r>
                                <a:rPr lang="en-US" sz="1400" i="1">
                                  <a:latin typeface="Cambria Math" panose="02040503050406030204" pitchFamily="18" charset="0"/>
                                </a:rPr>
                                <m:t>3</m:t>
                              </m:r>
                            </m:sup>
                          </m:sSup>
                        </m:den>
                      </m:f>
                    </m:oMath>
                  </m:oMathPara>
                </a14:m>
                <a:endParaRPr lang="en-GB" sz="1400" dirty="0"/>
              </a:p>
            </p:txBody>
          </p:sp>
        </mc:Choice>
        <mc:Fallback xmlns="">
          <p:sp>
            <p:nvSpPr>
              <p:cNvPr id="74" name="テキスト ボックス 73">
                <a:extLst>
                  <a:ext uri="{FF2B5EF4-FFF2-40B4-BE49-F238E27FC236}">
                    <a16:creationId xmlns:a16="http://schemas.microsoft.com/office/drawing/2014/main" id="{02A60184-FB92-4280-BB52-5864EEAD0832}"/>
                  </a:ext>
                </a:extLst>
              </p:cNvPr>
              <p:cNvSpPr txBox="1">
                <a:spLocks noRot="1" noChangeAspect="1" noMove="1" noResize="1" noEditPoints="1" noAdjustHandles="1" noChangeArrowheads="1" noChangeShapeType="1" noTextEdit="1"/>
              </p:cNvSpPr>
              <p:nvPr/>
            </p:nvSpPr>
            <p:spPr>
              <a:xfrm>
                <a:off x="4579182" y="1563892"/>
                <a:ext cx="2343527" cy="399340"/>
              </a:xfrm>
              <a:prstGeom prst="rect">
                <a:avLst/>
              </a:prstGeom>
              <a:blipFill>
                <a:blip r:embed="rId3"/>
                <a:stretch>
                  <a:fillRect l="-519" b="-6154"/>
                </a:stretch>
              </a:blipFill>
            </p:spPr>
            <p:txBody>
              <a:bodyPr/>
              <a:lstStyle/>
              <a:p>
                <a:r>
                  <a:rPr lang="en-GB">
                    <a:noFill/>
                  </a:rPr>
                  <a:t> </a:t>
                </a:r>
              </a:p>
            </p:txBody>
          </p:sp>
        </mc:Fallback>
      </mc:AlternateContent>
      <p:sp>
        <p:nvSpPr>
          <p:cNvPr id="75" name="円弧 74">
            <a:extLst>
              <a:ext uri="{FF2B5EF4-FFF2-40B4-BE49-F238E27FC236}">
                <a16:creationId xmlns:a16="http://schemas.microsoft.com/office/drawing/2014/main" id="{D0AFAF1D-F538-4FD3-A20D-1153C5E9DAAC}"/>
              </a:ext>
            </a:extLst>
          </p:cNvPr>
          <p:cNvSpPr/>
          <p:nvPr/>
        </p:nvSpPr>
        <p:spPr>
          <a:xfrm>
            <a:off x="6863039" y="1748020"/>
            <a:ext cx="294472" cy="535122"/>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76" name="テキスト ボックス 75">
                <a:extLst>
                  <a:ext uri="{FF2B5EF4-FFF2-40B4-BE49-F238E27FC236}">
                    <a16:creationId xmlns:a16="http://schemas.microsoft.com/office/drawing/2014/main" id="{AEFD58BC-5EB4-415F-8EA0-0DC07039FC06}"/>
                  </a:ext>
                </a:extLst>
              </p:cNvPr>
              <p:cNvSpPr txBox="1"/>
              <p:nvPr/>
            </p:nvSpPr>
            <p:spPr>
              <a:xfrm>
                <a:off x="7128769" y="1670450"/>
                <a:ext cx="2015231" cy="646331"/>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At the start there is no copper sulphate in the tank </a:t>
                </a:r>
                <a:r>
                  <a:rPr lang="en-US" sz="1200" dirty="0" err="1">
                    <a:solidFill>
                      <a:srgbClr val="FF0000"/>
                    </a:solidFill>
                    <a:latin typeface="Comic Sans MS" panose="030F0702030302020204" pitchFamily="66" charset="0"/>
                  </a:rPr>
                  <a:t>ie</a:t>
                </a:r>
                <a:r>
                  <a:rPr lang="en-US" sz="1200" dirty="0">
                    <a:solidFill>
                      <a:srgbClr val="FF0000"/>
                    </a:solidFill>
                    <a:latin typeface="Comic Sans MS" panose="030F0702030302020204" pitchFamily="66" charset="0"/>
                  </a:rPr>
                  <a:t>) when </a:t>
                </a:r>
                <a14:m>
                  <m:oMath xmlns:m="http://schemas.openxmlformats.org/officeDocument/2006/math">
                    <m:r>
                      <a:rPr lang="en-US" sz="1200" b="0" i="1" smtClean="0">
                        <a:solidFill>
                          <a:srgbClr val="FF0000"/>
                        </a:solidFill>
                        <a:latin typeface="Cambria Math" panose="02040503050406030204" pitchFamily="18" charset="0"/>
                      </a:rPr>
                      <m:t>𝑡</m:t>
                    </m:r>
                    <m:r>
                      <a:rPr lang="en-US" sz="1200" b="0" i="1" smtClean="0">
                        <a:solidFill>
                          <a:srgbClr val="FF0000"/>
                        </a:solidFill>
                        <a:latin typeface="Cambria Math" panose="02040503050406030204" pitchFamily="18" charset="0"/>
                      </a:rPr>
                      <m:t>=0</m:t>
                    </m:r>
                  </m:oMath>
                </a14:m>
                <a:r>
                  <a:rPr lang="en-GB" sz="1200" dirty="0">
                    <a:solidFill>
                      <a:srgbClr val="FF0000"/>
                    </a:solidFill>
                    <a:latin typeface="Comic Sans MS" panose="030F0702030302020204" pitchFamily="66" charset="0"/>
                  </a:rPr>
                  <a:t>, </a:t>
                </a:r>
                <a14:m>
                  <m:oMath xmlns:m="http://schemas.openxmlformats.org/officeDocument/2006/math">
                    <m:r>
                      <a:rPr lang="en-US" sz="1200" b="0" i="1" smtClean="0">
                        <a:solidFill>
                          <a:srgbClr val="FF0000"/>
                        </a:solidFill>
                        <a:latin typeface="Cambria Math" panose="02040503050406030204" pitchFamily="18" charset="0"/>
                      </a:rPr>
                      <m:t>𝑥</m:t>
                    </m:r>
                    <m:r>
                      <a:rPr lang="en-US" sz="1200" b="0" i="1" smtClean="0">
                        <a:solidFill>
                          <a:srgbClr val="FF0000"/>
                        </a:solidFill>
                        <a:latin typeface="Cambria Math" panose="02040503050406030204" pitchFamily="18" charset="0"/>
                      </a:rPr>
                      <m:t>=0</m:t>
                    </m:r>
                  </m:oMath>
                </a14:m>
                <a:endParaRPr lang="en-GB" sz="1200" dirty="0">
                  <a:solidFill>
                    <a:srgbClr val="FF0000"/>
                  </a:solidFill>
                  <a:latin typeface="Comic Sans MS" panose="030F0702030302020204" pitchFamily="66" charset="0"/>
                </a:endParaRPr>
              </a:p>
            </p:txBody>
          </p:sp>
        </mc:Choice>
        <mc:Fallback xmlns="">
          <p:sp>
            <p:nvSpPr>
              <p:cNvPr id="76" name="テキスト ボックス 75">
                <a:extLst>
                  <a:ext uri="{FF2B5EF4-FFF2-40B4-BE49-F238E27FC236}">
                    <a16:creationId xmlns:a16="http://schemas.microsoft.com/office/drawing/2014/main" id="{AEFD58BC-5EB4-415F-8EA0-0DC07039FC06}"/>
                  </a:ext>
                </a:extLst>
              </p:cNvPr>
              <p:cNvSpPr txBox="1">
                <a:spLocks noRot="1" noChangeAspect="1" noMove="1" noResize="1" noEditPoints="1" noAdjustHandles="1" noChangeArrowheads="1" noChangeShapeType="1" noTextEdit="1"/>
              </p:cNvSpPr>
              <p:nvPr/>
            </p:nvSpPr>
            <p:spPr>
              <a:xfrm>
                <a:off x="7128769" y="1670450"/>
                <a:ext cx="2015231" cy="646331"/>
              </a:xfrm>
              <a:prstGeom prst="rect">
                <a:avLst/>
              </a:prstGeom>
              <a:blipFill>
                <a:blip r:embed="rId4"/>
                <a:stretch>
                  <a:fillRect b="-6604"/>
                </a:stretch>
              </a:blipFill>
            </p:spPr>
            <p:txBody>
              <a:bodyPr/>
              <a:lstStyle/>
              <a:p>
                <a:r>
                  <a:rPr lang="en-GB">
                    <a:noFill/>
                  </a:rPr>
                  <a:t> </a:t>
                </a:r>
              </a:p>
            </p:txBody>
          </p:sp>
        </mc:Fallback>
      </mc:AlternateContent>
      <p:sp>
        <p:nvSpPr>
          <p:cNvPr id="77" name="テキスト ボックス 76">
            <a:extLst>
              <a:ext uri="{FF2B5EF4-FFF2-40B4-BE49-F238E27FC236}">
                <a16:creationId xmlns:a16="http://schemas.microsoft.com/office/drawing/2014/main" id="{74F48793-B919-4216-8F86-85A3D838478C}"/>
              </a:ext>
            </a:extLst>
          </p:cNvPr>
          <p:cNvSpPr txBox="1"/>
          <p:nvPr/>
        </p:nvSpPr>
        <p:spPr>
          <a:xfrm>
            <a:off x="6658911" y="2514429"/>
            <a:ext cx="967008" cy="276999"/>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Calculate</a:t>
            </a:r>
            <a:endParaRPr lang="en-GB" sz="1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9" name="テキスト ボックス 28">
                <a:extLst>
                  <a:ext uri="{FF2B5EF4-FFF2-40B4-BE49-F238E27FC236}">
                    <a16:creationId xmlns:a16="http://schemas.microsoft.com/office/drawing/2014/main" id="{3D5BA009-9C38-4FE3-B5A7-572DF9C60E0D}"/>
                  </a:ext>
                </a:extLst>
              </p:cNvPr>
              <p:cNvSpPr txBox="1"/>
              <p:nvPr/>
            </p:nvSpPr>
            <p:spPr>
              <a:xfrm>
                <a:off x="4598416" y="2195687"/>
                <a:ext cx="1762662" cy="39934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0=40(100)+</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𝑐</m:t>
                          </m:r>
                        </m:num>
                        <m:den>
                          <m:sSup>
                            <m:sSupPr>
                              <m:ctrlPr>
                                <a:rPr lang="en-US" sz="1400" i="1">
                                  <a:latin typeface="Cambria Math" panose="02040503050406030204" pitchFamily="18" charset="0"/>
                                </a:rPr>
                              </m:ctrlPr>
                            </m:sSupPr>
                            <m:e>
                              <m:d>
                                <m:dPr>
                                  <m:ctrlPr>
                                    <a:rPr lang="en-US" sz="1400" i="1">
                                      <a:latin typeface="Cambria Math" panose="02040503050406030204" pitchFamily="18" charset="0"/>
                                    </a:rPr>
                                  </m:ctrlPr>
                                </m:dPr>
                                <m:e>
                                  <m:r>
                                    <a:rPr lang="en-US" sz="1400" i="1">
                                      <a:latin typeface="Cambria Math" panose="02040503050406030204" pitchFamily="18" charset="0"/>
                                    </a:rPr>
                                    <m:t>100</m:t>
                                  </m:r>
                                </m:e>
                              </m:d>
                            </m:e>
                            <m:sup>
                              <m:r>
                                <a:rPr lang="en-US" sz="1400" i="1">
                                  <a:latin typeface="Cambria Math" panose="02040503050406030204" pitchFamily="18" charset="0"/>
                                </a:rPr>
                                <m:t>3</m:t>
                              </m:r>
                            </m:sup>
                          </m:sSup>
                        </m:den>
                      </m:f>
                    </m:oMath>
                  </m:oMathPara>
                </a14:m>
                <a:endParaRPr lang="en-GB" sz="1400" dirty="0"/>
              </a:p>
            </p:txBody>
          </p:sp>
        </mc:Choice>
        <mc:Fallback xmlns="">
          <p:sp>
            <p:nvSpPr>
              <p:cNvPr id="29" name="テキスト ボックス 28">
                <a:extLst>
                  <a:ext uri="{FF2B5EF4-FFF2-40B4-BE49-F238E27FC236}">
                    <a16:creationId xmlns:a16="http://schemas.microsoft.com/office/drawing/2014/main" id="{3D5BA009-9C38-4FE3-B5A7-572DF9C60E0D}"/>
                  </a:ext>
                </a:extLst>
              </p:cNvPr>
              <p:cNvSpPr txBox="1">
                <a:spLocks noRot="1" noChangeAspect="1" noMove="1" noResize="1" noEditPoints="1" noAdjustHandles="1" noChangeArrowheads="1" noChangeShapeType="1" noTextEdit="1"/>
              </p:cNvSpPr>
              <p:nvPr/>
            </p:nvSpPr>
            <p:spPr>
              <a:xfrm>
                <a:off x="4598416" y="2195687"/>
                <a:ext cx="1762662" cy="399340"/>
              </a:xfrm>
              <a:prstGeom prst="rect">
                <a:avLst/>
              </a:prstGeom>
              <a:blipFill>
                <a:blip r:embed="rId5"/>
                <a:stretch>
                  <a:fillRect l="-1730" r="-346" b="-454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テキスト ボックス 29">
                <a:extLst>
                  <a:ext uri="{FF2B5EF4-FFF2-40B4-BE49-F238E27FC236}">
                    <a16:creationId xmlns:a16="http://schemas.microsoft.com/office/drawing/2014/main" id="{236AC4B5-1439-4FF2-89BE-1E81663E6568}"/>
                  </a:ext>
                </a:extLst>
              </p:cNvPr>
              <p:cNvSpPr txBox="1"/>
              <p:nvPr/>
            </p:nvSpPr>
            <p:spPr>
              <a:xfrm>
                <a:off x="4607294" y="2861512"/>
                <a:ext cx="1602683"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𝑐</m:t>
                      </m:r>
                      <m:r>
                        <a:rPr lang="en-US" sz="1400" b="0" i="1" smtClean="0">
                          <a:latin typeface="Cambria Math" panose="02040503050406030204" pitchFamily="18" charset="0"/>
                        </a:rPr>
                        <m:t>=−4,000,000,000</m:t>
                      </m:r>
                    </m:oMath>
                  </m:oMathPara>
                </a14:m>
                <a:endParaRPr lang="en-GB" sz="1400" dirty="0"/>
              </a:p>
            </p:txBody>
          </p:sp>
        </mc:Choice>
        <mc:Fallback xmlns="">
          <p:sp>
            <p:nvSpPr>
              <p:cNvPr id="30" name="テキスト ボックス 29">
                <a:extLst>
                  <a:ext uri="{FF2B5EF4-FFF2-40B4-BE49-F238E27FC236}">
                    <a16:creationId xmlns:a16="http://schemas.microsoft.com/office/drawing/2014/main" id="{236AC4B5-1439-4FF2-89BE-1E81663E6568}"/>
                  </a:ext>
                </a:extLst>
              </p:cNvPr>
              <p:cNvSpPr txBox="1">
                <a:spLocks noRot="1" noChangeAspect="1" noMove="1" noResize="1" noEditPoints="1" noAdjustHandles="1" noChangeArrowheads="1" noChangeShapeType="1" noTextEdit="1"/>
              </p:cNvSpPr>
              <p:nvPr/>
            </p:nvSpPr>
            <p:spPr>
              <a:xfrm>
                <a:off x="4607294" y="2861512"/>
                <a:ext cx="1602683" cy="215444"/>
              </a:xfrm>
              <a:prstGeom prst="rect">
                <a:avLst/>
              </a:prstGeom>
              <a:blipFill>
                <a:blip r:embed="rId6"/>
                <a:stretch>
                  <a:fillRect l="-1521" r="-1901" b="-2778"/>
                </a:stretch>
              </a:blipFill>
            </p:spPr>
            <p:txBody>
              <a:bodyPr/>
              <a:lstStyle/>
              <a:p>
                <a:r>
                  <a:rPr lang="en-GB">
                    <a:noFill/>
                  </a:rPr>
                  <a:t> </a:t>
                </a:r>
              </a:p>
            </p:txBody>
          </p:sp>
        </mc:Fallback>
      </mc:AlternateContent>
      <p:sp>
        <p:nvSpPr>
          <p:cNvPr id="31" name="円弧 30">
            <a:extLst>
              <a:ext uri="{FF2B5EF4-FFF2-40B4-BE49-F238E27FC236}">
                <a16:creationId xmlns:a16="http://schemas.microsoft.com/office/drawing/2014/main" id="{14636A88-4362-4643-9D04-FD49CD2BA9FA}"/>
              </a:ext>
            </a:extLst>
          </p:cNvPr>
          <p:cNvSpPr/>
          <p:nvPr/>
        </p:nvSpPr>
        <p:spPr>
          <a:xfrm>
            <a:off x="6429512" y="2362059"/>
            <a:ext cx="299762" cy="576450"/>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2" name="テキスト ボックス 31">
                <a:extLst>
                  <a:ext uri="{FF2B5EF4-FFF2-40B4-BE49-F238E27FC236}">
                    <a16:creationId xmlns:a16="http://schemas.microsoft.com/office/drawing/2014/main" id="{329925CD-DBE1-4BCE-967D-ACF04302E2EE}"/>
                  </a:ext>
                </a:extLst>
              </p:cNvPr>
              <p:cNvSpPr txBox="1"/>
              <p:nvPr/>
            </p:nvSpPr>
            <p:spPr>
              <a:xfrm>
                <a:off x="4589539" y="3367538"/>
                <a:ext cx="2630272" cy="4351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𝑥</m:t>
                      </m:r>
                      <m:r>
                        <a:rPr lang="en-US" sz="1400" b="0" i="1" smtClean="0">
                          <a:latin typeface="Cambria Math" panose="02040503050406030204" pitchFamily="18" charset="0"/>
                        </a:rPr>
                        <m:t>=40</m:t>
                      </m:r>
                      <m:d>
                        <m:dPr>
                          <m:ctrlPr>
                            <a:rPr lang="en-US" sz="1400" b="0" i="1" smtClean="0">
                              <a:latin typeface="Cambria Math" panose="02040503050406030204" pitchFamily="18" charset="0"/>
                            </a:rPr>
                          </m:ctrlPr>
                        </m:dPr>
                        <m:e>
                          <m:r>
                            <a:rPr lang="en-US" sz="1400" b="0" i="1" smtClean="0">
                              <a:latin typeface="Cambria Math" panose="02040503050406030204" pitchFamily="18" charset="0"/>
                            </a:rPr>
                            <m:t>100+</m:t>
                          </m:r>
                          <m:r>
                            <a:rPr lang="en-US" sz="1400" b="0" i="1" smtClean="0">
                              <a:latin typeface="Cambria Math" panose="02040503050406030204" pitchFamily="18" charset="0"/>
                            </a:rPr>
                            <m:t>𝑡</m:t>
                          </m:r>
                        </m:e>
                      </m:d>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4,000,000,000</m:t>
                          </m:r>
                        </m:num>
                        <m:den>
                          <m:sSup>
                            <m:sSupPr>
                              <m:ctrlPr>
                                <a:rPr lang="en-US" sz="1400" i="1">
                                  <a:latin typeface="Cambria Math" panose="02040503050406030204" pitchFamily="18" charset="0"/>
                                </a:rPr>
                              </m:ctrlPr>
                            </m:sSupPr>
                            <m:e>
                              <m:d>
                                <m:dPr>
                                  <m:ctrlPr>
                                    <a:rPr lang="en-US" sz="1400" i="1">
                                      <a:latin typeface="Cambria Math" panose="02040503050406030204" pitchFamily="18" charset="0"/>
                                    </a:rPr>
                                  </m:ctrlPr>
                                </m:dPr>
                                <m:e>
                                  <m:r>
                                    <a:rPr lang="en-US" sz="1400" i="1">
                                      <a:latin typeface="Cambria Math" panose="02040503050406030204" pitchFamily="18" charset="0"/>
                                    </a:rPr>
                                    <m:t>100+</m:t>
                                  </m:r>
                                  <m:r>
                                    <a:rPr lang="en-US" sz="1400" i="1">
                                      <a:latin typeface="Cambria Math" panose="02040503050406030204" pitchFamily="18" charset="0"/>
                                    </a:rPr>
                                    <m:t>𝑡</m:t>
                                  </m:r>
                                </m:e>
                              </m:d>
                            </m:e>
                            <m:sup>
                              <m:r>
                                <a:rPr lang="en-US" sz="1400" i="1">
                                  <a:latin typeface="Cambria Math" panose="02040503050406030204" pitchFamily="18" charset="0"/>
                                </a:rPr>
                                <m:t>3</m:t>
                              </m:r>
                            </m:sup>
                          </m:sSup>
                        </m:den>
                      </m:f>
                    </m:oMath>
                  </m:oMathPara>
                </a14:m>
                <a:endParaRPr lang="en-GB" sz="1400" dirty="0"/>
              </a:p>
            </p:txBody>
          </p:sp>
        </mc:Choice>
        <mc:Fallback xmlns="">
          <p:sp>
            <p:nvSpPr>
              <p:cNvPr id="32" name="テキスト ボックス 31">
                <a:extLst>
                  <a:ext uri="{FF2B5EF4-FFF2-40B4-BE49-F238E27FC236}">
                    <a16:creationId xmlns:a16="http://schemas.microsoft.com/office/drawing/2014/main" id="{329925CD-DBE1-4BCE-967D-ACF04302E2EE}"/>
                  </a:ext>
                </a:extLst>
              </p:cNvPr>
              <p:cNvSpPr txBox="1">
                <a:spLocks noRot="1" noChangeAspect="1" noMove="1" noResize="1" noEditPoints="1" noAdjustHandles="1" noChangeArrowheads="1" noChangeShapeType="1" noTextEdit="1"/>
              </p:cNvSpPr>
              <p:nvPr/>
            </p:nvSpPr>
            <p:spPr>
              <a:xfrm>
                <a:off x="4589539" y="3367538"/>
                <a:ext cx="2630272" cy="435184"/>
              </a:xfrm>
              <a:prstGeom prst="rect">
                <a:avLst/>
              </a:prstGeom>
              <a:blipFill>
                <a:blip r:embed="rId7"/>
                <a:stretch>
                  <a:fillRect l="-696" r="-1160" b="-5556"/>
                </a:stretch>
              </a:blipFill>
            </p:spPr>
            <p:txBody>
              <a:bodyPr/>
              <a:lstStyle/>
              <a:p>
                <a:r>
                  <a:rPr lang="en-GB">
                    <a:noFill/>
                  </a:rPr>
                  <a:t> </a:t>
                </a:r>
              </a:p>
            </p:txBody>
          </p:sp>
        </mc:Fallback>
      </mc:AlternateContent>
      <p:sp>
        <p:nvSpPr>
          <p:cNvPr id="33" name="円弧 32">
            <a:extLst>
              <a:ext uri="{FF2B5EF4-FFF2-40B4-BE49-F238E27FC236}">
                <a16:creationId xmlns:a16="http://schemas.microsoft.com/office/drawing/2014/main" id="{47FCFEC7-3AE2-4856-A831-97A233D96D35}"/>
              </a:ext>
            </a:extLst>
          </p:cNvPr>
          <p:cNvSpPr/>
          <p:nvPr/>
        </p:nvSpPr>
        <p:spPr>
          <a:xfrm>
            <a:off x="7157481" y="2992374"/>
            <a:ext cx="299762" cy="576450"/>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4" name="テキスト ボックス 33">
            <a:extLst>
              <a:ext uri="{FF2B5EF4-FFF2-40B4-BE49-F238E27FC236}">
                <a16:creationId xmlns:a16="http://schemas.microsoft.com/office/drawing/2014/main" id="{758EFE4C-1250-44E9-9916-6B9D7A73260E}"/>
              </a:ext>
            </a:extLst>
          </p:cNvPr>
          <p:cNvSpPr txBox="1"/>
          <p:nvPr/>
        </p:nvSpPr>
        <p:spPr>
          <a:xfrm>
            <a:off x="7466779" y="3047088"/>
            <a:ext cx="1330992"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We now have the full formula</a:t>
            </a:r>
            <a:endParaRPr lang="en-GB" sz="1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5" name="テキスト ボックス 34">
                <a:extLst>
                  <a:ext uri="{FF2B5EF4-FFF2-40B4-BE49-F238E27FC236}">
                    <a16:creationId xmlns:a16="http://schemas.microsoft.com/office/drawing/2014/main" id="{057F9A49-2BCD-465D-95B4-B32BBA18E9DB}"/>
                  </a:ext>
                </a:extLst>
              </p:cNvPr>
              <p:cNvSpPr txBox="1"/>
              <p:nvPr/>
            </p:nvSpPr>
            <p:spPr>
              <a:xfrm>
                <a:off x="4599896" y="3972700"/>
                <a:ext cx="2654766" cy="4351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𝑥</m:t>
                      </m:r>
                      <m:r>
                        <a:rPr lang="en-US" sz="1400" b="0" i="1" smtClean="0">
                          <a:latin typeface="Cambria Math" panose="02040503050406030204" pitchFamily="18" charset="0"/>
                        </a:rPr>
                        <m:t>=40</m:t>
                      </m:r>
                      <m:d>
                        <m:dPr>
                          <m:ctrlPr>
                            <a:rPr lang="en-US" sz="1400" b="0" i="1" smtClean="0">
                              <a:latin typeface="Cambria Math" panose="02040503050406030204" pitchFamily="18" charset="0"/>
                            </a:rPr>
                          </m:ctrlPr>
                        </m:dPr>
                        <m:e>
                          <m:r>
                            <a:rPr lang="en-US" sz="1400" b="0" i="1" smtClean="0">
                              <a:latin typeface="Cambria Math" panose="02040503050406030204" pitchFamily="18" charset="0"/>
                            </a:rPr>
                            <m:t>100+6</m:t>
                          </m:r>
                        </m:e>
                      </m:d>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4,000,000,000</m:t>
                          </m:r>
                        </m:num>
                        <m:den>
                          <m:sSup>
                            <m:sSupPr>
                              <m:ctrlPr>
                                <a:rPr lang="en-US" sz="1400" i="1">
                                  <a:latin typeface="Cambria Math" panose="02040503050406030204" pitchFamily="18" charset="0"/>
                                </a:rPr>
                              </m:ctrlPr>
                            </m:sSupPr>
                            <m:e>
                              <m:d>
                                <m:dPr>
                                  <m:ctrlPr>
                                    <a:rPr lang="en-US" sz="1400" i="1">
                                      <a:latin typeface="Cambria Math" panose="02040503050406030204" pitchFamily="18" charset="0"/>
                                    </a:rPr>
                                  </m:ctrlPr>
                                </m:dPr>
                                <m:e>
                                  <m:r>
                                    <a:rPr lang="en-US" sz="1400" i="1">
                                      <a:latin typeface="Cambria Math" panose="02040503050406030204" pitchFamily="18" charset="0"/>
                                    </a:rPr>
                                    <m:t>100+</m:t>
                                  </m:r>
                                  <m:r>
                                    <a:rPr lang="en-US" sz="1400" b="0" i="1" smtClean="0">
                                      <a:latin typeface="Cambria Math" panose="02040503050406030204" pitchFamily="18" charset="0"/>
                                    </a:rPr>
                                    <m:t>6</m:t>
                                  </m:r>
                                </m:e>
                              </m:d>
                            </m:e>
                            <m:sup>
                              <m:r>
                                <a:rPr lang="en-US" sz="1400" i="1">
                                  <a:latin typeface="Cambria Math" panose="02040503050406030204" pitchFamily="18" charset="0"/>
                                </a:rPr>
                                <m:t>3</m:t>
                              </m:r>
                            </m:sup>
                          </m:sSup>
                        </m:den>
                      </m:f>
                    </m:oMath>
                  </m:oMathPara>
                </a14:m>
                <a:endParaRPr lang="en-GB" sz="1400" dirty="0"/>
              </a:p>
            </p:txBody>
          </p:sp>
        </mc:Choice>
        <mc:Fallback xmlns="">
          <p:sp>
            <p:nvSpPr>
              <p:cNvPr id="35" name="テキスト ボックス 34">
                <a:extLst>
                  <a:ext uri="{FF2B5EF4-FFF2-40B4-BE49-F238E27FC236}">
                    <a16:creationId xmlns:a16="http://schemas.microsoft.com/office/drawing/2014/main" id="{057F9A49-2BCD-465D-95B4-B32BBA18E9DB}"/>
                  </a:ext>
                </a:extLst>
              </p:cNvPr>
              <p:cNvSpPr txBox="1">
                <a:spLocks noRot="1" noChangeAspect="1" noMove="1" noResize="1" noEditPoints="1" noAdjustHandles="1" noChangeArrowheads="1" noChangeShapeType="1" noTextEdit="1"/>
              </p:cNvSpPr>
              <p:nvPr/>
            </p:nvSpPr>
            <p:spPr>
              <a:xfrm>
                <a:off x="4599896" y="3972700"/>
                <a:ext cx="2654766" cy="435184"/>
              </a:xfrm>
              <a:prstGeom prst="rect">
                <a:avLst/>
              </a:prstGeom>
              <a:blipFill>
                <a:blip r:embed="rId8"/>
                <a:stretch>
                  <a:fillRect l="-690" t="-1408" r="-1149" b="-5634"/>
                </a:stretch>
              </a:blipFill>
            </p:spPr>
            <p:txBody>
              <a:bodyPr/>
              <a:lstStyle/>
              <a:p>
                <a:r>
                  <a:rPr lang="en-GB">
                    <a:noFill/>
                  </a:rPr>
                  <a:t> </a:t>
                </a:r>
              </a:p>
            </p:txBody>
          </p:sp>
        </mc:Fallback>
      </mc:AlternateContent>
      <p:sp>
        <p:nvSpPr>
          <p:cNvPr id="36" name="円弧 35">
            <a:extLst>
              <a:ext uri="{FF2B5EF4-FFF2-40B4-BE49-F238E27FC236}">
                <a16:creationId xmlns:a16="http://schemas.microsoft.com/office/drawing/2014/main" id="{0207D00E-A09A-4168-971B-AAE06BE1C2A4}"/>
              </a:ext>
            </a:extLst>
          </p:cNvPr>
          <p:cNvSpPr/>
          <p:nvPr/>
        </p:nvSpPr>
        <p:spPr>
          <a:xfrm>
            <a:off x="7185594" y="3624168"/>
            <a:ext cx="299762" cy="576450"/>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7" name="テキスト ボックス 36">
                <a:extLst>
                  <a:ext uri="{FF2B5EF4-FFF2-40B4-BE49-F238E27FC236}">
                    <a16:creationId xmlns:a16="http://schemas.microsoft.com/office/drawing/2014/main" id="{5B09E38D-D49B-4B75-803C-2D585F074F89}"/>
                  </a:ext>
                </a:extLst>
              </p:cNvPr>
              <p:cNvSpPr txBox="1"/>
              <p:nvPr/>
            </p:nvSpPr>
            <p:spPr>
              <a:xfrm>
                <a:off x="7431269" y="3748424"/>
                <a:ext cx="940374" cy="276999"/>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Let </a:t>
                </a:r>
                <a14:m>
                  <m:oMath xmlns:m="http://schemas.openxmlformats.org/officeDocument/2006/math">
                    <m:r>
                      <a:rPr lang="en-US" sz="1200" i="1" dirty="0" smtClean="0">
                        <a:solidFill>
                          <a:srgbClr val="FF0000"/>
                        </a:solidFill>
                        <a:latin typeface="Cambria Math" panose="02040503050406030204" pitchFamily="18" charset="0"/>
                      </a:rPr>
                      <m:t>𝑡</m:t>
                    </m:r>
                    <m:r>
                      <a:rPr lang="en-US" sz="1200" i="1" dirty="0" smtClean="0">
                        <a:solidFill>
                          <a:srgbClr val="FF0000"/>
                        </a:solidFill>
                        <a:latin typeface="Cambria Math" panose="02040503050406030204" pitchFamily="18" charset="0"/>
                      </a:rPr>
                      <m:t>=6</m:t>
                    </m:r>
                  </m:oMath>
                </a14:m>
                <a:endParaRPr lang="en-GB" sz="1200" dirty="0">
                  <a:solidFill>
                    <a:srgbClr val="FF0000"/>
                  </a:solidFill>
                  <a:latin typeface="Comic Sans MS" panose="030F0702030302020204" pitchFamily="66" charset="0"/>
                </a:endParaRPr>
              </a:p>
            </p:txBody>
          </p:sp>
        </mc:Choice>
        <mc:Fallback xmlns="">
          <p:sp>
            <p:nvSpPr>
              <p:cNvPr id="37" name="テキスト ボックス 36">
                <a:extLst>
                  <a:ext uri="{FF2B5EF4-FFF2-40B4-BE49-F238E27FC236}">
                    <a16:creationId xmlns:a16="http://schemas.microsoft.com/office/drawing/2014/main" id="{5B09E38D-D49B-4B75-803C-2D585F074F89}"/>
                  </a:ext>
                </a:extLst>
              </p:cNvPr>
              <p:cNvSpPr txBox="1">
                <a:spLocks noRot="1" noChangeAspect="1" noMove="1" noResize="1" noEditPoints="1" noAdjustHandles="1" noChangeArrowheads="1" noChangeShapeType="1" noTextEdit="1"/>
              </p:cNvSpPr>
              <p:nvPr/>
            </p:nvSpPr>
            <p:spPr>
              <a:xfrm>
                <a:off x="7431269" y="3748424"/>
                <a:ext cx="940374" cy="276999"/>
              </a:xfrm>
              <a:prstGeom prst="rect">
                <a:avLst/>
              </a:prstGeom>
              <a:blipFill>
                <a:blip r:embed="rId9"/>
                <a:stretch>
                  <a:fillRect t="-2222" b="-1777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テキスト ボックス 37">
                <a:extLst>
                  <a:ext uri="{FF2B5EF4-FFF2-40B4-BE49-F238E27FC236}">
                    <a16:creationId xmlns:a16="http://schemas.microsoft.com/office/drawing/2014/main" id="{E97B1F3E-599F-41E1-9B50-FDC51F6E9381}"/>
                  </a:ext>
                </a:extLst>
              </p:cNvPr>
              <p:cNvSpPr txBox="1"/>
              <p:nvPr/>
            </p:nvSpPr>
            <p:spPr>
              <a:xfrm>
                <a:off x="4619131" y="4666639"/>
                <a:ext cx="1247008"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𝑥</m:t>
                      </m:r>
                      <m:r>
                        <a:rPr lang="en-US" sz="1400" b="0" i="1" smtClean="0">
                          <a:latin typeface="Cambria Math" panose="02040503050406030204" pitchFamily="18" charset="0"/>
                        </a:rPr>
                        <m:t>=882 </m:t>
                      </m:r>
                      <m:r>
                        <a:rPr lang="en-US" sz="1400" b="0" i="1" smtClean="0">
                          <a:latin typeface="Cambria Math" panose="02040503050406030204" pitchFamily="18" charset="0"/>
                        </a:rPr>
                        <m:t>𝑔𝑟𝑎𝑚𝑠</m:t>
                      </m:r>
                    </m:oMath>
                  </m:oMathPara>
                </a14:m>
                <a:endParaRPr lang="en-GB" sz="1400" dirty="0"/>
              </a:p>
            </p:txBody>
          </p:sp>
        </mc:Choice>
        <mc:Fallback xmlns="">
          <p:sp>
            <p:nvSpPr>
              <p:cNvPr id="38" name="テキスト ボックス 37">
                <a:extLst>
                  <a:ext uri="{FF2B5EF4-FFF2-40B4-BE49-F238E27FC236}">
                    <a16:creationId xmlns:a16="http://schemas.microsoft.com/office/drawing/2014/main" id="{E97B1F3E-599F-41E1-9B50-FDC51F6E9381}"/>
                  </a:ext>
                </a:extLst>
              </p:cNvPr>
              <p:cNvSpPr txBox="1">
                <a:spLocks noRot="1" noChangeAspect="1" noMove="1" noResize="1" noEditPoints="1" noAdjustHandles="1" noChangeArrowheads="1" noChangeShapeType="1" noTextEdit="1"/>
              </p:cNvSpPr>
              <p:nvPr/>
            </p:nvSpPr>
            <p:spPr>
              <a:xfrm>
                <a:off x="4619131" y="4666639"/>
                <a:ext cx="1247008" cy="215444"/>
              </a:xfrm>
              <a:prstGeom prst="rect">
                <a:avLst/>
              </a:prstGeom>
              <a:blipFill>
                <a:blip r:embed="rId10"/>
                <a:stretch>
                  <a:fillRect l="-1961" r="-2451" b="-22857"/>
                </a:stretch>
              </a:blipFill>
            </p:spPr>
            <p:txBody>
              <a:bodyPr/>
              <a:lstStyle/>
              <a:p>
                <a:r>
                  <a:rPr lang="en-GB">
                    <a:noFill/>
                  </a:rPr>
                  <a:t> </a:t>
                </a:r>
              </a:p>
            </p:txBody>
          </p:sp>
        </mc:Fallback>
      </mc:AlternateContent>
      <p:sp>
        <p:nvSpPr>
          <p:cNvPr id="39" name="円弧 38">
            <a:extLst>
              <a:ext uri="{FF2B5EF4-FFF2-40B4-BE49-F238E27FC236}">
                <a16:creationId xmlns:a16="http://schemas.microsoft.com/office/drawing/2014/main" id="{5D9E7F5E-5DE0-415C-B78F-F505975BAC9D}"/>
              </a:ext>
            </a:extLst>
          </p:cNvPr>
          <p:cNvSpPr/>
          <p:nvPr/>
        </p:nvSpPr>
        <p:spPr>
          <a:xfrm>
            <a:off x="7116053" y="4229329"/>
            <a:ext cx="299762" cy="576450"/>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0" name="テキスト ボックス 39">
            <a:extLst>
              <a:ext uri="{FF2B5EF4-FFF2-40B4-BE49-F238E27FC236}">
                <a16:creationId xmlns:a16="http://schemas.microsoft.com/office/drawing/2014/main" id="{0B357E42-888B-468A-8021-95F4F5816263}"/>
              </a:ext>
            </a:extLst>
          </p:cNvPr>
          <p:cNvSpPr txBox="1"/>
          <p:nvPr/>
        </p:nvSpPr>
        <p:spPr>
          <a:xfrm>
            <a:off x="7369125" y="4378739"/>
            <a:ext cx="940374" cy="276999"/>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Calculate</a:t>
            </a:r>
            <a:endParaRPr lang="en-GB" sz="12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25478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blinds(horizontal)">
                                      <p:cBhvr>
                                        <p:cTn id="7" dur="500"/>
                                        <p:tgtEl>
                                          <p:spTgt spid="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blinds(horizontal)">
                                      <p:cBhvr>
                                        <p:cTn id="12" dur="500"/>
                                        <p:tgtEl>
                                          <p:spTgt spid="7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blinds(horizontal)">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blinds(horizontal)">
                                      <p:cBhvr>
                                        <p:cTn id="22" dur="5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blinds(horizontal)">
                                      <p:cBhvr>
                                        <p:cTn id="27" dur="500"/>
                                        <p:tgtEl>
                                          <p:spTgt spid="7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linds(horizontal)">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blinds(horizontal)">
                                      <p:cBhvr>
                                        <p:cTn id="37" dur="500"/>
                                        <p:tgtEl>
                                          <p:spTgt spid="3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blinds(horizontal)">
                                      <p:cBhvr>
                                        <p:cTn id="42" dur="500"/>
                                        <p:tgtEl>
                                          <p:spTgt spid="3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blinds(horizontal)">
                                      <p:cBhvr>
                                        <p:cTn id="47" dur="5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blinds(horizontal)">
                                      <p:cBhvr>
                                        <p:cTn id="52" dur="500"/>
                                        <p:tgtEl>
                                          <p:spTgt spid="3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blinds(horizontal)">
                                      <p:cBhvr>
                                        <p:cTn id="57" dur="500"/>
                                        <p:tgtEl>
                                          <p:spTgt spid="3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blinds(horizontal)">
                                      <p:cBhvr>
                                        <p:cTn id="62" dur="500"/>
                                        <p:tgtEl>
                                          <p:spTgt spid="35"/>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blinds(horizontal)">
                                      <p:cBhvr>
                                        <p:cTn id="67" dur="500"/>
                                        <p:tgtEl>
                                          <p:spTgt spid="39"/>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40"/>
                                        </p:tgtEl>
                                        <p:attrNameLst>
                                          <p:attrName>style.visibility</p:attrName>
                                        </p:attrNameLst>
                                      </p:cBhvr>
                                      <p:to>
                                        <p:strVal val="visible"/>
                                      </p:to>
                                    </p:set>
                                    <p:animEffect transition="in" filter="blinds(horizontal)">
                                      <p:cBhvr>
                                        <p:cTn id="72" dur="500"/>
                                        <p:tgtEl>
                                          <p:spTgt spid="40"/>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8"/>
                                        </p:tgtEl>
                                        <p:attrNameLst>
                                          <p:attrName>style.visibility</p:attrName>
                                        </p:attrNameLst>
                                      </p:cBhvr>
                                      <p:to>
                                        <p:strVal val="visible"/>
                                      </p:to>
                                    </p:set>
                                    <p:animEffect transition="in" filter="blinds(horizontal)">
                                      <p:cBhvr>
                                        <p:cTn id="7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6" grpId="0"/>
      <p:bldP spid="77" grpId="0"/>
      <p:bldP spid="29" grpId="0"/>
      <p:bldP spid="30" grpId="0"/>
      <p:bldP spid="31" grpId="0" animBg="1"/>
      <p:bldP spid="32" grpId="0"/>
      <p:bldP spid="33" grpId="0" animBg="1"/>
      <p:bldP spid="34" grpId="0"/>
      <p:bldP spid="35" grpId="0"/>
      <p:bldP spid="36" grpId="0" animBg="1"/>
      <p:bldP spid="37" grpId="0"/>
      <p:bldP spid="38" grpId="0"/>
      <p:bldP spid="39" grpId="0" animBg="1"/>
      <p:bldP spid="4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431" y="1600199"/>
            <a:ext cx="3373515" cy="4889377"/>
          </a:xfrm>
        </p:spPr>
        <p:txBody>
          <a:bodyPr>
            <a:normAutofit/>
          </a:bodyPr>
          <a:lstStyle/>
          <a:p>
            <a:pPr marL="0" indent="0" algn="ctr">
              <a:buNone/>
            </a:pPr>
            <a:r>
              <a:rPr lang="en-US" sz="1400" b="1" dirty="0">
                <a:latin typeface="Comic Sans MS" pitchFamily="66" charset="0"/>
              </a:rPr>
              <a:t>You need to be able to model and work with first-order differential equations in practical situations </a:t>
            </a:r>
            <a:endParaRPr lang="en-US" sz="1400" dirty="0">
              <a:latin typeface="Comic Sans MS" pitchFamily="66" charset="0"/>
            </a:endParaRP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A storage tank initially contains 1000 </a:t>
            </a:r>
            <a:r>
              <a:rPr lang="en-US" sz="1200" dirty="0" err="1">
                <a:latin typeface="Comic Sans MS" pitchFamily="66" charset="0"/>
              </a:rPr>
              <a:t>litres</a:t>
            </a:r>
            <a:r>
              <a:rPr lang="en-US" sz="1200" dirty="0">
                <a:latin typeface="Comic Sans MS" pitchFamily="66" charset="0"/>
              </a:rPr>
              <a:t> of pure water. Liquid is removed from the tank at a constant rate of 30 </a:t>
            </a:r>
            <a:r>
              <a:rPr lang="en-US" sz="1200" dirty="0" err="1">
                <a:latin typeface="Comic Sans MS" pitchFamily="66" charset="0"/>
              </a:rPr>
              <a:t>litres</a:t>
            </a:r>
            <a:r>
              <a:rPr lang="en-US" sz="1200" dirty="0">
                <a:latin typeface="Comic Sans MS" pitchFamily="66" charset="0"/>
              </a:rPr>
              <a:t> per hour and a chemical solution is added at a constant rate of 40 </a:t>
            </a:r>
            <a:r>
              <a:rPr lang="en-US" sz="1200" dirty="0" err="1">
                <a:latin typeface="Comic Sans MS" pitchFamily="66" charset="0"/>
              </a:rPr>
              <a:t>litres</a:t>
            </a:r>
            <a:r>
              <a:rPr lang="en-US" sz="1200" dirty="0">
                <a:latin typeface="Comic Sans MS" pitchFamily="66" charset="0"/>
              </a:rPr>
              <a:t> per hour. The chemical solution contains 4 grams of copper sulphate per </a:t>
            </a:r>
            <a:r>
              <a:rPr lang="en-US" sz="1200" dirty="0" err="1">
                <a:latin typeface="Comic Sans MS" pitchFamily="66" charset="0"/>
              </a:rPr>
              <a:t>litre</a:t>
            </a:r>
            <a:r>
              <a:rPr lang="en-US" sz="1200" dirty="0">
                <a:latin typeface="Comic Sans MS" pitchFamily="66" charset="0"/>
              </a:rPr>
              <a:t> of water.</a:t>
            </a:r>
          </a:p>
          <a:p>
            <a:pPr marL="0" indent="0" algn="ctr">
              <a:buNone/>
            </a:pPr>
            <a:endParaRPr lang="en-US" sz="1200" dirty="0">
              <a:latin typeface="Comic Sans MS" pitchFamily="66" charset="0"/>
            </a:endParaRPr>
          </a:p>
          <a:p>
            <a:pPr marL="0" indent="0" algn="ctr">
              <a:buNone/>
            </a:pPr>
            <a:endParaRPr lang="en-US" sz="1200" dirty="0">
              <a:latin typeface="Comic Sans MS" pitchFamily="66" charset="0"/>
            </a:endParaRPr>
          </a:p>
          <a:p>
            <a:pPr marL="0" indent="0" algn="ctr">
              <a:buNone/>
            </a:pPr>
            <a:endParaRPr lang="en-US" sz="1200" dirty="0">
              <a:latin typeface="Comic Sans MS" pitchFamily="66" charset="0"/>
            </a:endParaRPr>
          </a:p>
          <a:p>
            <a:pPr marL="0" indent="0" algn="ctr">
              <a:buNone/>
            </a:pPr>
            <a:r>
              <a:rPr lang="en-US" sz="1200" dirty="0">
                <a:latin typeface="Comic Sans MS" pitchFamily="66" charset="0"/>
              </a:rPr>
              <a:t>Suggest a possible refinement for the model</a:t>
            </a:r>
          </a:p>
          <a:p>
            <a:pPr marL="0" indent="0" algn="ctr">
              <a:buNone/>
            </a:pPr>
            <a:endParaRPr lang="en-US" sz="1200" dirty="0">
              <a:latin typeface="Comic Sans MS" pitchFamily="66" charset="0"/>
            </a:endParaRPr>
          </a:p>
          <a:p>
            <a:pPr marL="0" indent="0" algn="ctr">
              <a:buNone/>
            </a:pPr>
            <a:r>
              <a:rPr lang="en-US" sz="1200" dirty="0">
                <a:latin typeface="Comic Sans MS" pitchFamily="66" charset="0"/>
                <a:sym typeface="Wingdings" panose="05000000000000000000" pitchFamily="2" charset="2"/>
              </a:rPr>
              <a:t> The model could be refined so that the copper sulphate does not immediately disperse upon entering the tank (which is unrealistic)</a:t>
            </a:r>
            <a:endParaRPr lang="en-US" sz="1200" dirty="0">
              <a:latin typeface="Comic Sans MS" pitchFamily="66" charset="0"/>
            </a:endParaRPr>
          </a:p>
          <a:p>
            <a:pPr marL="0" indent="0" algn="ctr">
              <a:buNone/>
            </a:pPr>
            <a:endParaRPr lang="en-US" sz="1200" dirty="0">
              <a:latin typeface="Comic Sans MS" pitchFamily="66" charset="0"/>
            </a:endParaRPr>
          </a:p>
          <a:p>
            <a:pPr marL="0" indent="0" algn="ctr">
              <a:buNone/>
            </a:pPr>
            <a:endParaRPr lang="en-US" sz="1400" dirty="0">
              <a:latin typeface="Comic Sans MS" pitchFamily="66" charset="0"/>
            </a:endParaRPr>
          </a:p>
        </p:txBody>
      </p:sp>
      <p:sp>
        <p:nvSpPr>
          <p:cNvPr id="17" name="タイトル 1">
            <a:extLst>
              <a:ext uri="{FF2B5EF4-FFF2-40B4-BE49-F238E27FC236}">
                <a16:creationId xmlns:a16="http://schemas.microsoft.com/office/drawing/2014/main" id="{BF9952A8-88E0-4294-967B-061546A2D97C}"/>
              </a:ext>
            </a:extLst>
          </p:cNvPr>
          <p:cNvSpPr>
            <a:spLocks noGrp="1"/>
          </p:cNvSpPr>
          <p:nvPr>
            <p:ph type="title"/>
          </p:nvPr>
        </p:nvSpPr>
        <p:spPr>
          <a:xfrm>
            <a:off x="628650" y="215503"/>
            <a:ext cx="7886700" cy="994172"/>
          </a:xfrm>
        </p:spPr>
        <p:txBody>
          <a:bodyPr>
            <a:normAutofit/>
          </a:bodyPr>
          <a:lstStyle/>
          <a:p>
            <a:pPr algn="ctr"/>
            <a:r>
              <a:rPr lang="en-US" sz="3200" dirty="0">
                <a:latin typeface="Comic Sans MS" panose="030F0702030302020204" pitchFamily="66" charset="0"/>
              </a:rPr>
              <a:t>Modelling with Differential Equations</a:t>
            </a:r>
            <a:endParaRPr lang="en-GB" sz="3200" dirty="0">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12EE350F-E77E-4733-9475-8FFECDA575BF}"/>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8A</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5E928F33-4A0A-449C-8303-7A349D8B1DCA}"/>
                  </a:ext>
                </a:extLst>
              </p:cNvPr>
              <p:cNvSpPr txBox="1"/>
              <p:nvPr/>
            </p:nvSpPr>
            <p:spPr>
              <a:xfrm>
                <a:off x="878889" y="4070411"/>
                <a:ext cx="2085827" cy="4126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US" sz="1400" b="0" i="1" smtClean="0">
                              <a:latin typeface="Cambria Math" panose="02040503050406030204" pitchFamily="18" charset="0"/>
                            </a:rPr>
                            <m:t>𝑑𝑥</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=160−</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r>
                            <a:rPr lang="en-US" sz="1400" b="0" i="1" smtClean="0">
                              <a:latin typeface="Cambria Math" panose="02040503050406030204" pitchFamily="18" charset="0"/>
                            </a:rPr>
                            <m:t>𝑥</m:t>
                          </m:r>
                        </m:num>
                        <m:den>
                          <m:r>
                            <a:rPr lang="en-US" sz="1400" b="0" i="1" smtClean="0">
                              <a:latin typeface="Cambria Math" panose="02040503050406030204" pitchFamily="18" charset="0"/>
                            </a:rPr>
                            <m:t>100+</m:t>
                          </m:r>
                          <m:r>
                            <a:rPr lang="en-US" sz="1400" b="0" i="1" smtClean="0">
                              <a:latin typeface="Cambria Math" panose="02040503050406030204" pitchFamily="18" charset="0"/>
                            </a:rPr>
                            <m:t>𝑡</m:t>
                          </m:r>
                        </m:den>
                      </m:f>
                      <m:r>
                        <a:rPr lang="en-US" sz="1400" b="0" i="1" smtClean="0">
                          <a:latin typeface="Cambria Math" panose="02040503050406030204" pitchFamily="18" charset="0"/>
                        </a:rPr>
                        <m:t>, </m:t>
                      </m:r>
                      <m:r>
                        <a:rPr lang="en-US" sz="1400" b="0" i="1" smtClean="0">
                          <a:latin typeface="Cambria Math" panose="02040503050406030204" pitchFamily="18" charset="0"/>
                        </a:rPr>
                        <m:t>𝑡</m:t>
                      </m:r>
                      <m:r>
                        <a:rPr lang="en-US" sz="1400" b="0" i="1" smtClean="0">
                          <a:latin typeface="Cambria Math" panose="02040503050406030204" pitchFamily="18" charset="0"/>
                          <a:ea typeface="Cambria Math" panose="02040503050406030204" pitchFamily="18" charset="0"/>
                        </a:rPr>
                        <m:t>≥0</m:t>
                      </m:r>
                    </m:oMath>
                  </m:oMathPara>
                </a14:m>
                <a:endParaRPr lang="en-GB" sz="1400" dirty="0"/>
              </a:p>
            </p:txBody>
          </p:sp>
        </mc:Choice>
        <mc:Fallback xmlns="">
          <p:sp>
            <p:nvSpPr>
              <p:cNvPr id="2" name="テキスト ボックス 1">
                <a:extLst>
                  <a:ext uri="{FF2B5EF4-FFF2-40B4-BE49-F238E27FC236}">
                    <a16:creationId xmlns:a16="http://schemas.microsoft.com/office/drawing/2014/main" id="{5E928F33-4A0A-449C-8303-7A349D8B1DCA}"/>
                  </a:ext>
                </a:extLst>
              </p:cNvPr>
              <p:cNvSpPr txBox="1">
                <a:spLocks noRot="1" noChangeAspect="1" noMove="1" noResize="1" noEditPoints="1" noAdjustHandles="1" noChangeArrowheads="1" noChangeShapeType="1" noTextEdit="1"/>
              </p:cNvSpPr>
              <p:nvPr/>
            </p:nvSpPr>
            <p:spPr>
              <a:xfrm>
                <a:off x="878889" y="4070411"/>
                <a:ext cx="2085827" cy="412613"/>
              </a:xfrm>
              <a:prstGeom prst="rect">
                <a:avLst/>
              </a:prstGeom>
              <a:blipFill>
                <a:blip r:embed="rId2"/>
                <a:stretch>
                  <a:fillRect l="-1462" t="-1493" r="-1462" b="-13433"/>
                </a:stretch>
              </a:blipFill>
            </p:spPr>
            <p:txBody>
              <a:bodyPr/>
              <a:lstStyle/>
              <a:p>
                <a:r>
                  <a:rPr lang="en-GB">
                    <a:noFill/>
                  </a:rPr>
                  <a:t> </a:t>
                </a:r>
              </a:p>
            </p:txBody>
          </p:sp>
        </mc:Fallback>
      </mc:AlternateContent>
    </p:spTree>
    <p:extLst>
      <p:ext uri="{BB962C8B-B14F-4D97-AF65-F5344CB8AC3E}">
        <p14:creationId xmlns:p14="http://schemas.microsoft.com/office/powerpoint/2010/main" val="201008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linds(horizontal)">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blinds(horizontal)">
                                      <p:cBhvr>
                                        <p:cTn id="1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0"/>
            <a:ext cx="7886700" cy="1325563"/>
          </a:xfrm>
        </p:spPr>
        <p:txBody>
          <a:bodyPr>
            <a:normAutofit/>
          </a:bodyPr>
          <a:lstStyle/>
          <a:p>
            <a:pPr algn="ctr"/>
            <a:r>
              <a:rPr lang="en-US" sz="4050" dirty="0">
                <a:latin typeface="Comic Sans MS" panose="030F0702030302020204" pitchFamily="66" charset="0"/>
              </a:rPr>
              <a:t>Prior Knowledge Check</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515C0BBC-6439-4EE1-815E-5D9D3AA7A170}"/>
                  </a:ext>
                </a:extLst>
              </p:cNvPr>
              <p:cNvSpPr txBox="1"/>
              <p:nvPr/>
            </p:nvSpPr>
            <p:spPr>
              <a:xfrm>
                <a:off x="339638" y="1624526"/>
                <a:ext cx="3797796" cy="939616"/>
              </a:xfrm>
              <a:prstGeom prst="rect">
                <a:avLst/>
              </a:prstGeom>
              <a:noFill/>
            </p:spPr>
            <p:txBody>
              <a:bodyPr wrap="square" rtlCol="0">
                <a:spAutoFit/>
              </a:bodyPr>
              <a:lstStyle/>
              <a:p>
                <a:r>
                  <a:rPr lang="en-US" sz="1600" dirty="0">
                    <a:latin typeface="Comic Sans MS" panose="030F0702030302020204" pitchFamily="66" charset="0"/>
                  </a:rPr>
                  <a:t>1) Find the particular solution to the differential equation </a:t>
                </a:r>
                <a14:m>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𝑑𝑦</m:t>
                        </m:r>
                      </m:num>
                      <m:den>
                        <m:r>
                          <a:rPr lang="en-US" sz="1600" b="0" i="1" smtClean="0">
                            <a:latin typeface="Cambria Math" panose="02040503050406030204" pitchFamily="18" charset="0"/>
                          </a:rPr>
                          <m:t>𝑑𝑥</m:t>
                        </m:r>
                      </m:den>
                    </m:f>
                    <m:r>
                      <a:rPr lang="en-US" sz="1600" b="0" i="1" smtClean="0">
                        <a:latin typeface="Cambria Math" panose="02040503050406030204" pitchFamily="18" charset="0"/>
                      </a:rPr>
                      <m:t>=40−</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𝑦</m:t>
                        </m:r>
                      </m:num>
                      <m:den>
                        <m:r>
                          <a:rPr lang="en-US" sz="1600" b="0" i="1" smtClean="0">
                            <a:latin typeface="Cambria Math" panose="02040503050406030204" pitchFamily="18" charset="0"/>
                          </a:rPr>
                          <m:t>50+</m:t>
                        </m:r>
                        <m:r>
                          <a:rPr lang="en-US" sz="1600" b="0" i="1" smtClean="0">
                            <a:latin typeface="Cambria Math" panose="02040503050406030204" pitchFamily="18" charset="0"/>
                          </a:rPr>
                          <m:t>𝑥</m:t>
                        </m:r>
                      </m:den>
                    </m:f>
                  </m:oMath>
                </a14:m>
                <a:r>
                  <a:rPr lang="en-GB" sz="1600" dirty="0">
                    <a:latin typeface="Comic Sans MS" panose="030F0702030302020204" pitchFamily="66" charset="0"/>
                  </a:rPr>
                  <a:t> given that </a:t>
                </a:r>
                <a14:m>
                  <m:oMath xmlns:m="http://schemas.openxmlformats.org/officeDocument/2006/math">
                    <m:r>
                      <a:rPr lang="en-US" sz="1600" b="0" i="1" smtClean="0">
                        <a:latin typeface="Cambria Math" panose="02040503050406030204" pitchFamily="18" charset="0"/>
                      </a:rPr>
                      <m:t>𝑦</m:t>
                    </m:r>
                    <m:r>
                      <a:rPr lang="en-US" sz="1600" b="0" i="1" smtClean="0">
                        <a:latin typeface="Cambria Math" panose="02040503050406030204" pitchFamily="18" charset="0"/>
                      </a:rPr>
                      <m:t>=0</m:t>
                    </m:r>
                  </m:oMath>
                </a14:m>
                <a:r>
                  <a:rPr lang="en-GB" sz="1600" dirty="0">
                    <a:latin typeface="Comic Sans MS" panose="030F0702030302020204" pitchFamily="66" charset="0"/>
                  </a:rPr>
                  <a:t> when </a:t>
                </a:r>
                <a14:m>
                  <m:oMath xmlns:m="http://schemas.openxmlformats.org/officeDocument/2006/math">
                    <m:r>
                      <a:rPr lang="en-US" sz="1600" b="0" i="1" smtClean="0">
                        <a:latin typeface="Cambria Math" panose="02040503050406030204" pitchFamily="18" charset="0"/>
                      </a:rPr>
                      <m:t>𝑥</m:t>
                    </m:r>
                    <m:r>
                      <a:rPr lang="en-US" sz="1600" b="0" i="1" smtClean="0">
                        <a:latin typeface="Cambria Math" panose="02040503050406030204" pitchFamily="18" charset="0"/>
                      </a:rPr>
                      <m:t>=0</m:t>
                    </m:r>
                  </m:oMath>
                </a14:m>
                <a:r>
                  <a:rPr lang="en-GB" sz="1600" dirty="0">
                    <a:latin typeface="Comic Sans MS" panose="030F0702030302020204" pitchFamily="66" charset="0"/>
                  </a:rPr>
                  <a:t>.</a:t>
                </a:r>
              </a:p>
            </p:txBody>
          </p:sp>
        </mc:Choice>
        <mc:Fallback xmlns="">
          <p:sp>
            <p:nvSpPr>
              <p:cNvPr id="3" name="テキスト ボックス 2">
                <a:extLst>
                  <a:ext uri="{FF2B5EF4-FFF2-40B4-BE49-F238E27FC236}">
                    <a16:creationId xmlns:a16="http://schemas.microsoft.com/office/drawing/2014/main" id="{515C0BBC-6439-4EE1-815E-5D9D3AA7A170}"/>
                  </a:ext>
                </a:extLst>
              </p:cNvPr>
              <p:cNvSpPr txBox="1">
                <a:spLocks noRot="1" noChangeAspect="1" noMove="1" noResize="1" noEditPoints="1" noAdjustHandles="1" noChangeArrowheads="1" noChangeShapeType="1" noTextEdit="1"/>
              </p:cNvSpPr>
              <p:nvPr/>
            </p:nvSpPr>
            <p:spPr>
              <a:xfrm>
                <a:off x="339638" y="1624526"/>
                <a:ext cx="3797796" cy="939616"/>
              </a:xfrm>
              <a:prstGeom prst="rect">
                <a:avLst/>
              </a:prstGeom>
              <a:blipFill>
                <a:blip r:embed="rId2"/>
                <a:stretch>
                  <a:fillRect l="-963" t="-1290" b="-709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7D78E28F-CA01-4B8F-92F5-8E239FAF1417}"/>
                  </a:ext>
                </a:extLst>
              </p:cNvPr>
              <p:cNvSpPr txBox="1"/>
              <p:nvPr/>
            </p:nvSpPr>
            <p:spPr>
              <a:xfrm>
                <a:off x="338129" y="4022185"/>
                <a:ext cx="3944159" cy="722442"/>
              </a:xfrm>
              <a:prstGeom prst="rect">
                <a:avLst/>
              </a:prstGeom>
              <a:noFill/>
            </p:spPr>
            <p:txBody>
              <a:bodyPr wrap="square" rtlCol="0">
                <a:spAutoFit/>
              </a:bodyPr>
              <a:lstStyle/>
              <a:p>
                <a:r>
                  <a:rPr lang="en-US" sz="1600" dirty="0">
                    <a:latin typeface="Comic Sans MS" panose="030F0702030302020204" pitchFamily="66" charset="0"/>
                  </a:rPr>
                  <a:t>2) Find the general solution to the differential equation </a:t>
                </a:r>
                <a14:m>
                  <m:oMath xmlns:m="http://schemas.openxmlformats.org/officeDocument/2006/math">
                    <m:f>
                      <m:fPr>
                        <m:ctrlPr>
                          <a:rPr lang="en-US" sz="1600" i="1" smtClean="0">
                            <a:latin typeface="Cambria Math" panose="02040503050406030204" pitchFamily="18" charset="0"/>
                          </a:rPr>
                        </m:ctrlPr>
                      </m:fPr>
                      <m:num>
                        <m:sSup>
                          <m:sSupPr>
                            <m:ctrlPr>
                              <a:rPr lang="en-US" sz="1600" i="1" smtClean="0">
                                <a:latin typeface="Cambria Math" panose="02040503050406030204" pitchFamily="18" charset="0"/>
                              </a:rPr>
                            </m:ctrlPr>
                          </m:sSupPr>
                          <m:e>
                            <m:r>
                              <a:rPr lang="en-US" sz="1600" b="0" i="1" smtClean="0">
                                <a:latin typeface="Cambria Math" panose="02040503050406030204" pitchFamily="18" charset="0"/>
                              </a:rPr>
                              <m:t>𝑑</m:t>
                            </m:r>
                          </m:e>
                          <m:sup>
                            <m:r>
                              <a:rPr lang="en-US" sz="1600" b="0" i="1" smtClean="0">
                                <a:latin typeface="Cambria Math" panose="02040503050406030204" pitchFamily="18" charset="0"/>
                              </a:rPr>
                              <m:t>2</m:t>
                            </m:r>
                          </m:sup>
                        </m:sSup>
                        <m:r>
                          <a:rPr lang="en-US" sz="1600" b="0" i="1" smtClean="0">
                            <a:latin typeface="Cambria Math" panose="02040503050406030204" pitchFamily="18" charset="0"/>
                          </a:rPr>
                          <m:t>𝑦</m:t>
                        </m:r>
                      </m:num>
                      <m:den>
                        <m:sSup>
                          <m:sSupPr>
                            <m:ctrlPr>
                              <a:rPr lang="en-US" sz="1600" i="1" smtClean="0">
                                <a:latin typeface="Cambria Math" panose="02040503050406030204" pitchFamily="18" charset="0"/>
                              </a:rPr>
                            </m:ctrlPr>
                          </m:sSupPr>
                          <m:e>
                            <m:r>
                              <a:rPr lang="en-US" sz="1600" b="0" i="1" smtClean="0">
                                <a:latin typeface="Cambria Math" panose="02040503050406030204" pitchFamily="18" charset="0"/>
                              </a:rPr>
                              <m:t>𝑑𝑥</m:t>
                            </m:r>
                          </m:e>
                          <m:sup>
                            <m:r>
                              <a:rPr lang="en-US" sz="1600" b="0" i="1" smtClean="0">
                                <a:latin typeface="Cambria Math" panose="02040503050406030204" pitchFamily="18" charset="0"/>
                              </a:rPr>
                              <m:t>2</m:t>
                            </m:r>
                          </m:sup>
                        </m:sSup>
                      </m:den>
                    </m:f>
                    <m:r>
                      <a:rPr lang="en-US" sz="1600" b="0" i="1" smtClean="0">
                        <a:latin typeface="Cambria Math" panose="02040503050406030204" pitchFamily="18" charset="0"/>
                      </a:rPr>
                      <m:t>+5</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𝑑𝑦</m:t>
                        </m:r>
                      </m:num>
                      <m:den>
                        <m:r>
                          <a:rPr lang="en-US" sz="1600" b="0" i="1" smtClean="0">
                            <a:latin typeface="Cambria Math" panose="02040503050406030204" pitchFamily="18" charset="0"/>
                          </a:rPr>
                          <m:t>𝑑𝑥</m:t>
                        </m:r>
                      </m:den>
                    </m:f>
                    <m:r>
                      <a:rPr lang="en-US" sz="1600" b="0" i="1" smtClean="0">
                        <a:latin typeface="Cambria Math" panose="02040503050406030204" pitchFamily="18" charset="0"/>
                      </a:rPr>
                      <m:t>−6</m:t>
                    </m:r>
                    <m:r>
                      <a:rPr lang="en-US" sz="1600" b="0" i="1" smtClean="0">
                        <a:latin typeface="Cambria Math" panose="02040503050406030204" pitchFamily="18" charset="0"/>
                      </a:rPr>
                      <m:t>𝑥</m:t>
                    </m:r>
                    <m:r>
                      <a:rPr lang="en-US" sz="1600" b="0" i="0" smtClean="0">
                        <a:latin typeface="Cambria Math" panose="02040503050406030204" pitchFamily="18" charset="0"/>
                      </a:rPr>
                      <m:t>=0</m:t>
                    </m:r>
                  </m:oMath>
                </a14:m>
                <a:endParaRPr lang="en-GB" sz="1600" dirty="0">
                  <a:latin typeface="Comic Sans MS" panose="030F0702030302020204" pitchFamily="66" charset="0"/>
                </a:endParaRPr>
              </a:p>
            </p:txBody>
          </p:sp>
        </mc:Choice>
        <mc:Fallback xmlns="">
          <p:sp>
            <p:nvSpPr>
              <p:cNvPr id="4" name="テキスト ボックス 3">
                <a:extLst>
                  <a:ext uri="{FF2B5EF4-FFF2-40B4-BE49-F238E27FC236}">
                    <a16:creationId xmlns:a16="http://schemas.microsoft.com/office/drawing/2014/main" id="{7D78E28F-CA01-4B8F-92F5-8E239FAF1417}"/>
                  </a:ext>
                </a:extLst>
              </p:cNvPr>
              <p:cNvSpPr txBox="1">
                <a:spLocks noRot="1" noChangeAspect="1" noMove="1" noResize="1" noEditPoints="1" noAdjustHandles="1" noChangeArrowheads="1" noChangeShapeType="1" noTextEdit="1"/>
              </p:cNvSpPr>
              <p:nvPr/>
            </p:nvSpPr>
            <p:spPr>
              <a:xfrm>
                <a:off x="338129" y="4022185"/>
                <a:ext cx="3944159" cy="722442"/>
              </a:xfrm>
              <a:prstGeom prst="rect">
                <a:avLst/>
              </a:prstGeom>
              <a:blipFill>
                <a:blip r:embed="rId3"/>
                <a:stretch>
                  <a:fillRect l="-773" t="-1695" b="-339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EC650E1A-7C8F-4628-ABED-75398A123CBB}"/>
                  </a:ext>
                </a:extLst>
              </p:cNvPr>
              <p:cNvSpPr txBox="1"/>
              <p:nvPr/>
            </p:nvSpPr>
            <p:spPr>
              <a:xfrm>
                <a:off x="4439348" y="1595856"/>
                <a:ext cx="4704652" cy="1077026"/>
              </a:xfrm>
              <a:prstGeom prst="rect">
                <a:avLst/>
              </a:prstGeom>
              <a:noFill/>
            </p:spPr>
            <p:txBody>
              <a:bodyPr wrap="square" rtlCol="0">
                <a:spAutoFit/>
              </a:bodyPr>
              <a:lstStyle/>
              <a:p>
                <a:r>
                  <a:rPr lang="en-US" sz="1600" dirty="0">
                    <a:latin typeface="Comic Sans MS" panose="030F0702030302020204" pitchFamily="66" charset="0"/>
                  </a:rPr>
                  <a:t>3) Find the particular solution to the differential equation </a:t>
                </a:r>
                <a14:m>
                  <m:oMath xmlns:m="http://schemas.openxmlformats.org/officeDocument/2006/math">
                    <m:f>
                      <m:fPr>
                        <m:ctrlPr>
                          <a:rPr lang="en-US" sz="1600" i="1" smtClean="0">
                            <a:latin typeface="Cambria Math" panose="02040503050406030204" pitchFamily="18" charset="0"/>
                          </a:rPr>
                        </m:ctrlPr>
                      </m:fPr>
                      <m:num>
                        <m:sSup>
                          <m:sSupPr>
                            <m:ctrlPr>
                              <a:rPr lang="en-US" sz="1600" i="1" smtClean="0">
                                <a:latin typeface="Cambria Math" panose="02040503050406030204" pitchFamily="18" charset="0"/>
                              </a:rPr>
                            </m:ctrlPr>
                          </m:sSupPr>
                          <m:e>
                            <m:r>
                              <a:rPr lang="en-US" sz="1600" b="0" i="1" smtClean="0">
                                <a:latin typeface="Cambria Math" panose="02040503050406030204" pitchFamily="18" charset="0"/>
                              </a:rPr>
                              <m:t>𝑑</m:t>
                            </m:r>
                          </m:e>
                          <m:sup>
                            <m:r>
                              <a:rPr lang="en-US" sz="1600" b="0" i="1" smtClean="0">
                                <a:latin typeface="Cambria Math" panose="02040503050406030204" pitchFamily="18" charset="0"/>
                              </a:rPr>
                              <m:t>2</m:t>
                            </m:r>
                          </m:sup>
                        </m:sSup>
                        <m:r>
                          <a:rPr lang="en-US" sz="1600" b="0" i="1" smtClean="0">
                            <a:latin typeface="Cambria Math" panose="02040503050406030204" pitchFamily="18" charset="0"/>
                          </a:rPr>
                          <m:t>𝑦</m:t>
                        </m:r>
                      </m:num>
                      <m:den>
                        <m:sSup>
                          <m:sSupPr>
                            <m:ctrlPr>
                              <a:rPr lang="en-US" sz="1600" i="1" smtClean="0">
                                <a:latin typeface="Cambria Math" panose="02040503050406030204" pitchFamily="18" charset="0"/>
                              </a:rPr>
                            </m:ctrlPr>
                          </m:sSupPr>
                          <m:e>
                            <m:r>
                              <a:rPr lang="en-US" sz="1600" b="0" i="1" smtClean="0">
                                <a:latin typeface="Cambria Math" panose="02040503050406030204" pitchFamily="18" charset="0"/>
                              </a:rPr>
                              <m:t>𝑑𝑥</m:t>
                            </m:r>
                          </m:e>
                          <m:sup>
                            <m:r>
                              <a:rPr lang="en-US" sz="1600" b="0" i="1" smtClean="0">
                                <a:latin typeface="Cambria Math" panose="02040503050406030204" pitchFamily="18" charset="0"/>
                              </a:rPr>
                              <m:t>2</m:t>
                            </m:r>
                          </m:sup>
                        </m:sSup>
                      </m:den>
                    </m:f>
                    <m:r>
                      <a:rPr lang="en-US" sz="1600" b="0" i="1" smtClean="0">
                        <a:latin typeface="Cambria Math" panose="02040503050406030204" pitchFamily="18" charset="0"/>
                      </a:rPr>
                      <m:t>+2</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𝑑𝑦</m:t>
                        </m:r>
                      </m:num>
                      <m:den>
                        <m:r>
                          <a:rPr lang="en-US" sz="1600" b="0" i="1" smtClean="0">
                            <a:latin typeface="Cambria Math" panose="02040503050406030204" pitchFamily="18" charset="0"/>
                          </a:rPr>
                          <m:t>𝑑𝑥</m:t>
                        </m:r>
                      </m:den>
                    </m:f>
                    <m:r>
                      <a:rPr lang="en-US" sz="1600" b="0" i="1" smtClean="0">
                        <a:latin typeface="Cambria Math" panose="02040503050406030204" pitchFamily="18" charset="0"/>
                      </a:rPr>
                      <m:t>+2</m:t>
                    </m:r>
                    <m:r>
                      <a:rPr lang="en-US" sz="1600" b="0" i="1" smtClean="0">
                        <a:latin typeface="Cambria Math" panose="02040503050406030204" pitchFamily="18" charset="0"/>
                      </a:rPr>
                      <m:t>𝑦</m:t>
                    </m:r>
                    <m:r>
                      <a:rPr lang="en-US" sz="1600" b="0" i="1" smtClean="0">
                        <a:latin typeface="Cambria Math" panose="02040503050406030204" pitchFamily="18" charset="0"/>
                      </a:rPr>
                      <m:t>=10</m:t>
                    </m:r>
                    <m:r>
                      <a:rPr lang="en-US" sz="1600" b="0" i="1" smtClean="0">
                        <a:latin typeface="Cambria Math" panose="02040503050406030204" pitchFamily="18" charset="0"/>
                      </a:rPr>
                      <m:t>𝑐𝑜𝑠𝑥</m:t>
                    </m:r>
                  </m:oMath>
                </a14:m>
                <a:r>
                  <a:rPr lang="en-GB" sz="1600" dirty="0">
                    <a:latin typeface="Comic Sans MS" panose="030F0702030302020204" pitchFamily="66" charset="0"/>
                  </a:rPr>
                  <a:t> given that </a:t>
                </a:r>
                <a14:m>
                  <m:oMath xmlns:m="http://schemas.openxmlformats.org/officeDocument/2006/math">
                    <m:f>
                      <m:fPr>
                        <m:ctrlPr>
                          <a:rPr lang="en-GB" sz="1600" i="1" smtClean="0">
                            <a:latin typeface="Cambria Math" panose="02040503050406030204" pitchFamily="18" charset="0"/>
                          </a:rPr>
                        </m:ctrlPr>
                      </m:fPr>
                      <m:num>
                        <m:r>
                          <a:rPr lang="en-US" sz="1600" b="0" i="1" smtClean="0">
                            <a:latin typeface="Cambria Math" panose="02040503050406030204" pitchFamily="18" charset="0"/>
                          </a:rPr>
                          <m:t>𝑑𝑦</m:t>
                        </m:r>
                      </m:num>
                      <m:den>
                        <m:r>
                          <a:rPr lang="en-US" sz="1600" b="0" i="1" smtClean="0">
                            <a:latin typeface="Cambria Math" panose="02040503050406030204" pitchFamily="18" charset="0"/>
                          </a:rPr>
                          <m:t>𝑑𝑥</m:t>
                        </m:r>
                      </m:den>
                    </m:f>
                    <m:r>
                      <a:rPr lang="en-US" sz="1600" b="0" i="1" smtClean="0">
                        <a:latin typeface="Cambria Math" panose="02040503050406030204" pitchFamily="18" charset="0"/>
                      </a:rPr>
                      <m:t>=0</m:t>
                    </m:r>
                  </m:oMath>
                </a14:m>
                <a:r>
                  <a:rPr lang="en-GB" sz="1600" dirty="0">
                    <a:latin typeface="Comic Sans MS" panose="030F0702030302020204" pitchFamily="66" charset="0"/>
                  </a:rPr>
                  <a:t> and </a:t>
                </a:r>
                <a14:m>
                  <m:oMath xmlns:m="http://schemas.openxmlformats.org/officeDocument/2006/math">
                    <m:r>
                      <a:rPr lang="en-US" sz="1600" b="0" i="1" smtClean="0">
                        <a:latin typeface="Cambria Math" panose="02040503050406030204" pitchFamily="18" charset="0"/>
                      </a:rPr>
                      <m:t>𝑦</m:t>
                    </m:r>
                    <m:r>
                      <a:rPr lang="en-US" sz="1600" b="0" i="1" smtClean="0">
                        <a:latin typeface="Cambria Math" panose="02040503050406030204" pitchFamily="18" charset="0"/>
                      </a:rPr>
                      <m:t>=0</m:t>
                    </m:r>
                  </m:oMath>
                </a14:m>
                <a:r>
                  <a:rPr lang="en-GB" sz="1600" dirty="0">
                    <a:latin typeface="Comic Sans MS" panose="030F0702030302020204" pitchFamily="66" charset="0"/>
                  </a:rPr>
                  <a:t> when </a:t>
                </a:r>
                <a14:m>
                  <m:oMath xmlns:m="http://schemas.openxmlformats.org/officeDocument/2006/math">
                    <m:r>
                      <a:rPr lang="en-US" sz="1600" b="0" i="1" smtClean="0">
                        <a:latin typeface="Cambria Math" panose="02040503050406030204" pitchFamily="18" charset="0"/>
                      </a:rPr>
                      <m:t>𝑥</m:t>
                    </m:r>
                    <m:r>
                      <a:rPr lang="en-US" sz="1600" b="0" i="1" smtClean="0">
                        <a:latin typeface="Cambria Math" panose="02040503050406030204" pitchFamily="18" charset="0"/>
                      </a:rPr>
                      <m:t>=0</m:t>
                    </m:r>
                  </m:oMath>
                </a14:m>
                <a:r>
                  <a:rPr lang="en-GB" sz="1600" dirty="0">
                    <a:latin typeface="Comic Sans MS" panose="030F0702030302020204" pitchFamily="66" charset="0"/>
                  </a:rPr>
                  <a:t>.</a:t>
                </a:r>
              </a:p>
            </p:txBody>
          </p:sp>
        </mc:Choice>
        <mc:Fallback xmlns="">
          <p:sp>
            <p:nvSpPr>
              <p:cNvPr id="5" name="テキスト ボックス 4">
                <a:extLst>
                  <a:ext uri="{FF2B5EF4-FFF2-40B4-BE49-F238E27FC236}">
                    <a16:creationId xmlns:a16="http://schemas.microsoft.com/office/drawing/2014/main" id="{EC650E1A-7C8F-4628-ABED-75398A123CBB}"/>
                  </a:ext>
                </a:extLst>
              </p:cNvPr>
              <p:cNvSpPr txBox="1">
                <a:spLocks noRot="1" noChangeAspect="1" noMove="1" noResize="1" noEditPoints="1" noAdjustHandles="1" noChangeArrowheads="1" noChangeShapeType="1" noTextEdit="1"/>
              </p:cNvSpPr>
              <p:nvPr/>
            </p:nvSpPr>
            <p:spPr>
              <a:xfrm>
                <a:off x="4439348" y="1595856"/>
                <a:ext cx="4704652" cy="1077026"/>
              </a:xfrm>
              <a:prstGeom prst="rect">
                <a:avLst/>
              </a:prstGeom>
              <a:blipFill>
                <a:blip r:embed="rId4"/>
                <a:stretch>
                  <a:fillRect l="-648" t="-1136" b="-227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0A55D955-4105-43E1-A4F4-7B7F26B2E8A8}"/>
                  </a:ext>
                </a:extLst>
              </p:cNvPr>
              <p:cNvSpPr txBox="1"/>
              <p:nvPr/>
            </p:nvSpPr>
            <p:spPr>
              <a:xfrm>
                <a:off x="1290119" y="2774887"/>
                <a:ext cx="1907061" cy="56041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𝑦</m:t>
                      </m:r>
                      <m:r>
                        <a:rPr lang="en-US" b="0" i="1" smtClean="0">
                          <a:solidFill>
                            <a:srgbClr val="FF0000"/>
                          </a:solidFill>
                          <a:latin typeface="Cambria Math" panose="02040503050406030204" pitchFamily="18" charset="0"/>
                        </a:rPr>
                        <m:t>=</m:t>
                      </m:r>
                      <m:f>
                        <m:fPr>
                          <m:ctrlPr>
                            <a:rPr lang="en-US" b="0" i="1" smtClean="0">
                              <a:solidFill>
                                <a:srgbClr val="FF0000"/>
                              </a:solidFill>
                              <a:latin typeface="Cambria Math" panose="02040503050406030204" pitchFamily="18" charset="0"/>
                            </a:rPr>
                          </m:ctrlPr>
                        </m:fPr>
                        <m:num>
                          <m:r>
                            <a:rPr lang="en-US" b="0" i="1" smtClean="0">
                              <a:solidFill>
                                <a:srgbClr val="FF0000"/>
                              </a:solidFill>
                              <a:latin typeface="Cambria Math" panose="02040503050406030204" pitchFamily="18" charset="0"/>
                            </a:rPr>
                            <m:t>20</m:t>
                          </m:r>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𝑥</m:t>
                              </m:r>
                            </m:e>
                            <m:sup>
                              <m:r>
                                <a:rPr lang="en-US" b="0" i="1" smtClean="0">
                                  <a:solidFill>
                                    <a:srgbClr val="FF0000"/>
                                  </a:solidFill>
                                  <a:latin typeface="Cambria Math" panose="02040503050406030204" pitchFamily="18" charset="0"/>
                                </a:rPr>
                                <m:t>2</m:t>
                              </m:r>
                            </m:sup>
                          </m:sSup>
                          <m:r>
                            <a:rPr lang="en-US" b="0" i="1" smtClean="0">
                              <a:solidFill>
                                <a:srgbClr val="FF0000"/>
                              </a:solidFill>
                              <a:latin typeface="Cambria Math" panose="02040503050406030204" pitchFamily="18" charset="0"/>
                            </a:rPr>
                            <m:t>+2000</m:t>
                          </m:r>
                          <m:r>
                            <a:rPr lang="en-US" b="0" i="1" smtClean="0">
                              <a:solidFill>
                                <a:srgbClr val="FF0000"/>
                              </a:solidFill>
                              <a:latin typeface="Cambria Math" panose="02040503050406030204" pitchFamily="18" charset="0"/>
                            </a:rPr>
                            <m:t>𝑥</m:t>
                          </m:r>
                        </m:num>
                        <m:den>
                          <m:r>
                            <a:rPr lang="en-US" b="0" i="1" smtClean="0">
                              <a:solidFill>
                                <a:srgbClr val="FF0000"/>
                              </a:solidFill>
                              <a:latin typeface="Cambria Math" panose="02040503050406030204" pitchFamily="18" charset="0"/>
                            </a:rPr>
                            <m:t>𝑥</m:t>
                          </m:r>
                          <m:r>
                            <a:rPr lang="en-US" b="0" i="1" smtClean="0">
                              <a:solidFill>
                                <a:srgbClr val="FF0000"/>
                              </a:solidFill>
                              <a:latin typeface="Cambria Math" panose="02040503050406030204" pitchFamily="18" charset="0"/>
                            </a:rPr>
                            <m:t>+50</m:t>
                          </m:r>
                        </m:den>
                      </m:f>
                    </m:oMath>
                  </m:oMathPara>
                </a14:m>
                <a:endParaRPr lang="en-GB" dirty="0">
                  <a:solidFill>
                    <a:srgbClr val="FF0000"/>
                  </a:solidFill>
                </a:endParaRPr>
              </a:p>
            </p:txBody>
          </p:sp>
        </mc:Choice>
        <mc:Fallback xmlns="">
          <p:sp>
            <p:nvSpPr>
              <p:cNvPr id="6" name="テキスト ボックス 5">
                <a:extLst>
                  <a:ext uri="{FF2B5EF4-FFF2-40B4-BE49-F238E27FC236}">
                    <a16:creationId xmlns:a16="http://schemas.microsoft.com/office/drawing/2014/main" id="{0A55D955-4105-43E1-A4F4-7B7F26B2E8A8}"/>
                  </a:ext>
                </a:extLst>
              </p:cNvPr>
              <p:cNvSpPr txBox="1">
                <a:spLocks noRot="1" noChangeAspect="1" noMove="1" noResize="1" noEditPoints="1" noAdjustHandles="1" noChangeArrowheads="1" noChangeShapeType="1" noTextEdit="1"/>
              </p:cNvSpPr>
              <p:nvPr/>
            </p:nvSpPr>
            <p:spPr>
              <a:xfrm>
                <a:off x="1290119" y="2774887"/>
                <a:ext cx="1907061" cy="560410"/>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4990C374-28A4-4078-8AE7-36920011DFF6}"/>
                  </a:ext>
                </a:extLst>
              </p:cNvPr>
              <p:cNvSpPr txBox="1"/>
              <p:nvPr/>
            </p:nvSpPr>
            <p:spPr>
              <a:xfrm>
                <a:off x="1507403" y="5002040"/>
                <a:ext cx="152740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𝑦</m:t>
                      </m:r>
                      <m:r>
                        <a:rPr lang="en-US" b="0" i="1" smtClean="0">
                          <a:solidFill>
                            <a:srgbClr val="FF0000"/>
                          </a:solidFill>
                          <a:latin typeface="Cambria Math" panose="02040503050406030204" pitchFamily="18" charset="0"/>
                        </a:rPr>
                        <m:t>=</m:t>
                      </m:r>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𝐴𝑒</m:t>
                          </m:r>
                        </m:e>
                        <m:sup>
                          <m:r>
                            <a:rPr lang="en-US" b="0" i="1" smtClean="0">
                              <a:solidFill>
                                <a:srgbClr val="FF0000"/>
                              </a:solidFill>
                              <a:latin typeface="Cambria Math" panose="02040503050406030204" pitchFamily="18" charset="0"/>
                            </a:rPr>
                            <m:t>−6</m:t>
                          </m:r>
                          <m:r>
                            <a:rPr lang="en-US" b="0" i="1" smtClean="0">
                              <a:solidFill>
                                <a:srgbClr val="FF0000"/>
                              </a:solidFill>
                              <a:latin typeface="Cambria Math" panose="02040503050406030204" pitchFamily="18" charset="0"/>
                            </a:rPr>
                            <m:t>𝑥</m:t>
                          </m:r>
                        </m:sup>
                      </m:sSup>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𝐵</m:t>
                      </m:r>
                    </m:oMath>
                  </m:oMathPara>
                </a14:m>
                <a:endParaRPr lang="en-GB" dirty="0">
                  <a:solidFill>
                    <a:srgbClr val="FF0000"/>
                  </a:solidFill>
                </a:endParaRPr>
              </a:p>
            </p:txBody>
          </p:sp>
        </mc:Choice>
        <mc:Fallback xmlns="">
          <p:sp>
            <p:nvSpPr>
              <p:cNvPr id="7" name="テキスト ボックス 6">
                <a:extLst>
                  <a:ext uri="{FF2B5EF4-FFF2-40B4-BE49-F238E27FC236}">
                    <a16:creationId xmlns:a16="http://schemas.microsoft.com/office/drawing/2014/main" id="{4990C374-28A4-4078-8AE7-36920011DFF6}"/>
                  </a:ext>
                </a:extLst>
              </p:cNvPr>
              <p:cNvSpPr txBox="1">
                <a:spLocks noRot="1" noChangeAspect="1" noMove="1" noResize="1" noEditPoints="1" noAdjustHandles="1" noChangeArrowheads="1" noChangeShapeType="1" noTextEdit="1"/>
              </p:cNvSpPr>
              <p:nvPr/>
            </p:nvSpPr>
            <p:spPr>
              <a:xfrm>
                <a:off x="1507403" y="5002040"/>
                <a:ext cx="1527406" cy="276999"/>
              </a:xfrm>
              <a:prstGeom prst="rect">
                <a:avLst/>
              </a:prstGeom>
              <a:blipFill>
                <a:blip r:embed="rId6"/>
                <a:stretch>
                  <a:fillRect l="-3586" t="-4444" r="-2789" b="-26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2B8BE69B-8701-42D4-879C-B4644000C57D}"/>
                  </a:ext>
                </a:extLst>
              </p:cNvPr>
              <p:cNvSpPr txBox="1"/>
              <p:nvPr/>
            </p:nvSpPr>
            <p:spPr>
              <a:xfrm>
                <a:off x="4603688" y="2774888"/>
                <a:ext cx="437767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𝑦</m:t>
                      </m:r>
                      <m:r>
                        <a:rPr lang="en-US" b="0" i="1" smtClean="0">
                          <a:solidFill>
                            <a:srgbClr val="FF0000"/>
                          </a:solidFill>
                          <a:latin typeface="Cambria Math" panose="02040503050406030204" pitchFamily="18" charset="0"/>
                        </a:rPr>
                        <m:t>=4</m:t>
                      </m:r>
                      <m:r>
                        <a:rPr lang="en-US" b="0" i="1" smtClean="0">
                          <a:solidFill>
                            <a:srgbClr val="FF0000"/>
                          </a:solidFill>
                          <a:latin typeface="Cambria Math" panose="02040503050406030204" pitchFamily="18" charset="0"/>
                        </a:rPr>
                        <m:t>𝑠𝑖𝑛𝑥</m:t>
                      </m:r>
                      <m:r>
                        <a:rPr lang="en-US" b="0" i="1" smtClean="0">
                          <a:solidFill>
                            <a:srgbClr val="FF0000"/>
                          </a:solidFill>
                          <a:latin typeface="Cambria Math" panose="02040503050406030204" pitchFamily="18" charset="0"/>
                        </a:rPr>
                        <m:t>+2</m:t>
                      </m:r>
                      <m:r>
                        <a:rPr lang="en-US" b="0" i="1" smtClean="0">
                          <a:solidFill>
                            <a:srgbClr val="FF0000"/>
                          </a:solidFill>
                          <a:latin typeface="Cambria Math" panose="02040503050406030204" pitchFamily="18" charset="0"/>
                        </a:rPr>
                        <m:t>𝑐𝑜𝑠𝑥</m:t>
                      </m:r>
                      <m:r>
                        <a:rPr lang="en-US" b="0" i="1" smtClean="0">
                          <a:solidFill>
                            <a:srgbClr val="FF0000"/>
                          </a:solidFill>
                          <a:latin typeface="Cambria Math" panose="02040503050406030204" pitchFamily="18" charset="0"/>
                        </a:rPr>
                        <m:t>+</m:t>
                      </m:r>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𝑒</m:t>
                          </m:r>
                        </m:e>
                        <m:sup>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𝑥</m:t>
                          </m:r>
                        </m:sup>
                      </m:sSup>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−2</m:t>
                          </m:r>
                          <m:r>
                            <a:rPr lang="en-US" b="0" i="1" smtClean="0">
                              <a:solidFill>
                                <a:srgbClr val="FF0000"/>
                              </a:solidFill>
                              <a:latin typeface="Cambria Math" panose="02040503050406030204" pitchFamily="18" charset="0"/>
                            </a:rPr>
                            <m:t>𝑐𝑜𝑠𝑥</m:t>
                          </m:r>
                          <m:r>
                            <a:rPr lang="en-US" b="0" i="1" smtClean="0">
                              <a:solidFill>
                                <a:srgbClr val="FF0000"/>
                              </a:solidFill>
                              <a:latin typeface="Cambria Math" panose="02040503050406030204" pitchFamily="18" charset="0"/>
                            </a:rPr>
                            <m:t>−6</m:t>
                          </m:r>
                          <m:r>
                            <a:rPr lang="en-US" b="0" i="1" smtClean="0">
                              <a:solidFill>
                                <a:srgbClr val="FF0000"/>
                              </a:solidFill>
                              <a:latin typeface="Cambria Math" panose="02040503050406030204" pitchFamily="18" charset="0"/>
                            </a:rPr>
                            <m:t>𝑠𝑖𝑛𝑥</m:t>
                          </m:r>
                        </m:e>
                      </m:d>
                    </m:oMath>
                  </m:oMathPara>
                </a14:m>
                <a:endParaRPr lang="en-GB" dirty="0">
                  <a:solidFill>
                    <a:srgbClr val="FF0000"/>
                  </a:solidFill>
                </a:endParaRPr>
              </a:p>
            </p:txBody>
          </p:sp>
        </mc:Choice>
        <mc:Fallback xmlns="">
          <p:sp>
            <p:nvSpPr>
              <p:cNvPr id="8" name="テキスト ボックス 7">
                <a:extLst>
                  <a:ext uri="{FF2B5EF4-FFF2-40B4-BE49-F238E27FC236}">
                    <a16:creationId xmlns:a16="http://schemas.microsoft.com/office/drawing/2014/main" id="{2B8BE69B-8701-42D4-879C-B4644000C57D}"/>
                  </a:ext>
                </a:extLst>
              </p:cNvPr>
              <p:cNvSpPr txBox="1">
                <a:spLocks noRot="1" noChangeAspect="1" noMove="1" noResize="1" noEditPoints="1" noAdjustHandles="1" noChangeArrowheads="1" noChangeShapeType="1" noTextEdit="1"/>
              </p:cNvSpPr>
              <p:nvPr/>
            </p:nvSpPr>
            <p:spPr>
              <a:xfrm>
                <a:off x="4603688" y="2774888"/>
                <a:ext cx="4377673" cy="276999"/>
              </a:xfrm>
              <a:prstGeom prst="rect">
                <a:avLst/>
              </a:prstGeom>
              <a:blipFill>
                <a:blip r:embed="rId7"/>
                <a:stretch>
                  <a:fillRect l="-836" b="-23913"/>
                </a:stretch>
              </a:blipFill>
            </p:spPr>
            <p:txBody>
              <a:bodyPr/>
              <a:lstStyle/>
              <a:p>
                <a:r>
                  <a:rPr lang="en-GB">
                    <a:noFill/>
                  </a:rPr>
                  <a:t> </a:t>
                </a:r>
              </a:p>
            </p:txBody>
          </p:sp>
        </mc:Fallback>
      </mc:AlternateContent>
    </p:spTree>
    <p:extLst>
      <p:ext uri="{BB962C8B-B14F-4D97-AF65-F5344CB8AC3E}">
        <p14:creationId xmlns:p14="http://schemas.microsoft.com/office/powerpoint/2010/main" val="185370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B9E49D45-5CE5-48F9-887D-8DD1819E011A}"/>
              </a:ext>
            </a:extLst>
          </p:cNvPr>
          <p:cNvSpPr/>
          <p:nvPr/>
        </p:nvSpPr>
        <p:spPr>
          <a:xfrm>
            <a:off x="1940966" y="2230495"/>
            <a:ext cx="5191165" cy="2531462"/>
          </a:xfrm>
          <a:prstGeom prst="rect">
            <a:avLst/>
          </a:prstGeom>
          <a:noFill/>
        </p:spPr>
        <p:txBody>
          <a:bodyPr wrap="none" lIns="68580" tIns="34290" rIns="68580" bIns="34290">
            <a:spAutoFit/>
          </a:bodyPr>
          <a:lstStyle/>
          <a:p>
            <a:pPr algn="ctr"/>
            <a:r>
              <a:rPr lang="en-US" altLang="ja-JP" sz="8000" b="1" dirty="0">
                <a:ln w="38100">
                  <a:solidFill>
                    <a:schemeClr val="tx1"/>
                  </a:solidFill>
                  <a:prstDash val="solid"/>
                </a:ln>
                <a:solidFill>
                  <a:schemeClr val="accent3">
                    <a:lumMod val="60000"/>
                    <a:lumOff val="40000"/>
                  </a:schemeClr>
                </a:solidFill>
                <a:effectLst>
                  <a:outerShdw blurRad="50800" dist="38100" dir="16200000" rotWithShape="0">
                    <a:prstClr val="black">
                      <a:alpha val="40000"/>
                    </a:prstClr>
                  </a:outerShdw>
                </a:effectLst>
                <a:latin typeface="Monotype Corsiva" panose="03010101010201010101" pitchFamily="66" charset="0"/>
                <a:ea typeface="HGGyoshotai" panose="03000609000000000000" pitchFamily="65" charset="-128"/>
                <a:cs typeface="Segoe UI Black" panose="020B0A02040204020203" pitchFamily="34" charset="0"/>
              </a:rPr>
              <a:t>Teachings for </a:t>
            </a:r>
          </a:p>
          <a:p>
            <a:pPr algn="ctr"/>
            <a:r>
              <a:rPr lang="en-US" altLang="ja-JP" sz="8000" b="1" dirty="0">
                <a:ln w="38100">
                  <a:solidFill>
                    <a:schemeClr val="tx1"/>
                  </a:solidFill>
                  <a:prstDash val="solid"/>
                </a:ln>
                <a:solidFill>
                  <a:schemeClr val="accent3">
                    <a:lumMod val="60000"/>
                    <a:lumOff val="40000"/>
                  </a:schemeClr>
                </a:solidFill>
                <a:effectLst>
                  <a:outerShdw blurRad="50800" dist="38100" dir="16200000" rotWithShape="0">
                    <a:prstClr val="black">
                      <a:alpha val="40000"/>
                    </a:prstClr>
                  </a:outerShdw>
                </a:effectLst>
                <a:latin typeface="Monotype Corsiva" panose="03010101010201010101" pitchFamily="66" charset="0"/>
                <a:ea typeface="HGGyoshotai" panose="03000609000000000000" pitchFamily="65" charset="-128"/>
                <a:cs typeface="Segoe UI Black" panose="020B0A02040204020203" pitchFamily="34" charset="0"/>
              </a:rPr>
              <a:t>Exercise 8A</a:t>
            </a:r>
            <a:endParaRPr lang="ja-JP" altLang="en-US" sz="8000" b="1" dirty="0">
              <a:ln w="38100">
                <a:solidFill>
                  <a:schemeClr val="tx1"/>
                </a:solidFill>
                <a:prstDash val="solid"/>
              </a:ln>
              <a:solidFill>
                <a:schemeClr val="accent3">
                  <a:lumMod val="60000"/>
                  <a:lumOff val="40000"/>
                </a:schemeClr>
              </a:solidFill>
              <a:effectLst>
                <a:outerShdw blurRad="50800" dist="38100" dir="16200000" rotWithShape="0">
                  <a:prstClr val="black">
                    <a:alpha val="40000"/>
                  </a:prstClr>
                </a:outerShdw>
              </a:effectLst>
              <a:latin typeface="Monotype Corsiva" panose="03010101010201010101" pitchFamily="66" charset="0"/>
              <a:ea typeface="HGGyoshotai" panose="03000609000000000000" pitchFamily="65" charset="-128"/>
              <a:cs typeface="Segoe UI Black" panose="020B0A02040204020203" pitchFamily="34" charset="0"/>
            </a:endParaRPr>
          </a:p>
        </p:txBody>
      </p:sp>
    </p:spTree>
    <p:extLst>
      <p:ext uri="{BB962C8B-B14F-4D97-AF65-F5344CB8AC3E}">
        <p14:creationId xmlns:p14="http://schemas.microsoft.com/office/powerpoint/2010/main" val="1782619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431" y="1600200"/>
            <a:ext cx="3373515" cy="4724400"/>
          </a:xfrm>
        </p:spPr>
        <p:txBody>
          <a:bodyPr>
            <a:normAutofit/>
          </a:bodyPr>
          <a:lstStyle/>
          <a:p>
            <a:pPr marL="0" indent="0" algn="ctr">
              <a:buNone/>
            </a:pPr>
            <a:r>
              <a:rPr lang="en-US" sz="1400" b="1" dirty="0">
                <a:latin typeface="Comic Sans MS" pitchFamily="66" charset="0"/>
              </a:rPr>
              <a:t>You need to be able to model and work with first-order differential equations in practical situations </a:t>
            </a:r>
            <a:endParaRPr lang="en-US" sz="1400" dirty="0">
              <a:latin typeface="Comic Sans MS" pitchFamily="66" charset="0"/>
            </a:endParaRPr>
          </a:p>
          <a:p>
            <a:pPr marL="0" indent="0" algn="ctr">
              <a:buNone/>
            </a:pPr>
            <a:endParaRPr lang="en-US" sz="1400" b="1" dirty="0">
              <a:latin typeface="Comic Sans MS" pitchFamily="66" charset="0"/>
            </a:endParaRPr>
          </a:p>
          <a:p>
            <a:pPr algn="ctr">
              <a:buFont typeface="Wingdings" panose="05000000000000000000" pitchFamily="2" charset="2"/>
              <a:buChar char="à"/>
            </a:pPr>
            <a:r>
              <a:rPr lang="en-US" sz="1400" dirty="0">
                <a:latin typeface="Comic Sans MS" pitchFamily="66" charset="0"/>
                <a:sym typeface="Wingdings" panose="05000000000000000000" pitchFamily="2" charset="2"/>
              </a:rPr>
              <a:t>Most of this chapter you will be answering questions related to mechanics</a:t>
            </a:r>
          </a:p>
          <a:p>
            <a:pPr algn="ctr">
              <a:buFont typeface="Wingdings" panose="05000000000000000000" pitchFamily="2" charset="2"/>
              <a:buChar char="à"/>
            </a:pPr>
            <a:endParaRPr lang="en-US" sz="1400" dirty="0">
              <a:latin typeface="Comic Sans MS" pitchFamily="66" charset="0"/>
              <a:sym typeface="Wingdings" panose="05000000000000000000" pitchFamily="2" charset="2"/>
            </a:endParaRPr>
          </a:p>
          <a:p>
            <a:pPr algn="ctr">
              <a:buFont typeface="Wingdings" panose="05000000000000000000" pitchFamily="2" charset="2"/>
              <a:buChar char="à"/>
            </a:pPr>
            <a:r>
              <a:rPr lang="en-US" sz="1400" dirty="0">
                <a:latin typeface="Comic Sans MS" pitchFamily="66" charset="0"/>
                <a:sym typeface="Wingdings" panose="05000000000000000000" pitchFamily="2" charset="2"/>
              </a:rPr>
              <a:t>Some of the problems in this section you may also be able to solve using processes you have already seen, but it is important to see the link to differential equations</a:t>
            </a:r>
          </a:p>
          <a:p>
            <a:pPr marL="0" indent="0" algn="ctr">
              <a:buNone/>
            </a:pPr>
            <a:endParaRPr lang="en-US" sz="1400" dirty="0">
              <a:latin typeface="Comic Sans MS" pitchFamily="66" charset="0"/>
            </a:endParaRPr>
          </a:p>
          <a:p>
            <a:pPr marL="0" indent="0" algn="ctr">
              <a:buNone/>
            </a:pPr>
            <a:endParaRPr lang="en-US" sz="1400" dirty="0">
              <a:latin typeface="Comic Sans MS" pitchFamily="66" charset="0"/>
            </a:endParaRPr>
          </a:p>
        </p:txBody>
      </p:sp>
      <p:sp>
        <p:nvSpPr>
          <p:cNvPr id="17" name="タイトル 1">
            <a:extLst>
              <a:ext uri="{FF2B5EF4-FFF2-40B4-BE49-F238E27FC236}">
                <a16:creationId xmlns:a16="http://schemas.microsoft.com/office/drawing/2014/main" id="{BF9952A8-88E0-4294-967B-061546A2D97C}"/>
              </a:ext>
            </a:extLst>
          </p:cNvPr>
          <p:cNvSpPr>
            <a:spLocks noGrp="1"/>
          </p:cNvSpPr>
          <p:nvPr>
            <p:ph type="title"/>
          </p:nvPr>
        </p:nvSpPr>
        <p:spPr>
          <a:xfrm>
            <a:off x="628650" y="215503"/>
            <a:ext cx="7886700" cy="994172"/>
          </a:xfrm>
        </p:spPr>
        <p:txBody>
          <a:bodyPr>
            <a:normAutofit/>
          </a:bodyPr>
          <a:lstStyle/>
          <a:p>
            <a:pPr algn="ctr"/>
            <a:r>
              <a:rPr lang="en-US" sz="3200" dirty="0">
                <a:latin typeface="Comic Sans MS" panose="030F0702030302020204" pitchFamily="66" charset="0"/>
              </a:rPr>
              <a:t>Modelling with Differential Equations</a:t>
            </a:r>
            <a:endParaRPr lang="en-GB" sz="3200" dirty="0">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12EE350F-E77E-4733-9475-8FFECDA575BF}"/>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8A</a:t>
            </a:r>
            <a:endParaRPr lang="en-GB" dirty="0">
              <a:latin typeface="Comic Sans MS" panose="030F0702030302020204" pitchFamily="66" charset="0"/>
            </a:endParaRPr>
          </a:p>
        </p:txBody>
      </p:sp>
    </p:spTree>
    <p:extLst>
      <p:ext uri="{BB962C8B-B14F-4D97-AF65-F5344CB8AC3E}">
        <p14:creationId xmlns:p14="http://schemas.microsoft.com/office/powerpoint/2010/main" val="173474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6431" y="1600200"/>
                <a:ext cx="3373515" cy="4724400"/>
              </a:xfrm>
            </p:spPr>
            <p:txBody>
              <a:bodyPr>
                <a:normAutofit/>
              </a:bodyPr>
              <a:lstStyle/>
              <a:p>
                <a:pPr marL="0" indent="0" algn="ctr">
                  <a:buNone/>
                </a:pPr>
                <a:r>
                  <a:rPr lang="en-US" sz="1400" b="1" dirty="0">
                    <a:latin typeface="Comic Sans MS" pitchFamily="66" charset="0"/>
                  </a:rPr>
                  <a:t>You need to be able to model and work with first-order differential equations in practical situations </a:t>
                </a:r>
                <a:endParaRPr lang="en-US" sz="1400" dirty="0">
                  <a:latin typeface="Comic Sans MS" pitchFamily="66" charset="0"/>
                </a:endParaRPr>
              </a:p>
              <a:p>
                <a:pPr marL="0" indent="0" algn="ctr">
                  <a:buNone/>
                </a:pPr>
                <a:endParaRPr lang="en-US" sz="1400" b="1" dirty="0">
                  <a:latin typeface="Comic Sans MS" pitchFamily="66" charset="0"/>
                </a:endParaRPr>
              </a:p>
              <a:p>
                <a:pPr marL="0" indent="0" algn="ctr">
                  <a:buNone/>
                </a:pPr>
                <a:r>
                  <a:rPr lang="en-US" sz="1400" dirty="0">
                    <a:latin typeface="Comic Sans MS" pitchFamily="66" charset="0"/>
                  </a:rPr>
                  <a:t>A particle </a:t>
                </a:r>
                <a14:m>
                  <m:oMath xmlns:m="http://schemas.openxmlformats.org/officeDocument/2006/math">
                    <m:r>
                      <a:rPr lang="en-US" sz="1400" i="1" dirty="0" smtClean="0">
                        <a:latin typeface="Cambria Math" panose="02040503050406030204" pitchFamily="18" charset="0"/>
                      </a:rPr>
                      <m:t>𝑃</m:t>
                    </m:r>
                  </m:oMath>
                </a14:m>
                <a:r>
                  <a:rPr lang="en-US" sz="1400" dirty="0">
                    <a:latin typeface="Comic Sans MS" pitchFamily="66" charset="0"/>
                  </a:rPr>
                  <a:t> starts from rest at a given point </a:t>
                </a:r>
                <a14:m>
                  <m:oMath xmlns:m="http://schemas.openxmlformats.org/officeDocument/2006/math">
                    <m:r>
                      <a:rPr lang="en-US" sz="1400" i="1" dirty="0" smtClean="0">
                        <a:latin typeface="Cambria Math" panose="02040503050406030204" pitchFamily="18" charset="0"/>
                      </a:rPr>
                      <m:t>𝑂</m:t>
                    </m:r>
                  </m:oMath>
                </a14:m>
                <a:r>
                  <a:rPr lang="en-US" sz="1400" dirty="0">
                    <a:latin typeface="Comic Sans MS" pitchFamily="66" charset="0"/>
                  </a:rPr>
                  <a:t> and moves along a straight line. At time </a:t>
                </a:r>
                <a14:m>
                  <m:oMath xmlns:m="http://schemas.openxmlformats.org/officeDocument/2006/math">
                    <m:r>
                      <a:rPr lang="en-US" sz="1400" i="1" dirty="0" smtClean="0">
                        <a:latin typeface="Cambria Math" panose="02040503050406030204" pitchFamily="18" charset="0"/>
                      </a:rPr>
                      <m:t>𝑡</m:t>
                    </m:r>
                  </m:oMath>
                </a14:m>
                <a:r>
                  <a:rPr lang="en-US" sz="1400" dirty="0">
                    <a:latin typeface="Comic Sans MS" pitchFamily="66" charset="0"/>
                  </a:rPr>
                  <a:t> seconds, the acceleration, </a:t>
                </a:r>
                <a14:m>
                  <m:oMath xmlns:m="http://schemas.openxmlformats.org/officeDocument/2006/math">
                    <m:r>
                      <a:rPr lang="en-US" sz="1400" i="1" dirty="0" smtClean="0">
                        <a:latin typeface="Cambria Math" panose="02040503050406030204" pitchFamily="18" charset="0"/>
                      </a:rPr>
                      <m:t>𝑎</m:t>
                    </m:r>
                    <m:r>
                      <a:rPr lang="en-US" sz="1400" b="0" i="1" dirty="0" smtClean="0">
                        <a:latin typeface="Cambria Math" panose="02040503050406030204" pitchFamily="18" charset="0"/>
                      </a:rPr>
                      <m:t> </m:t>
                    </m:r>
                    <m:sSup>
                      <m:sSupPr>
                        <m:ctrlPr>
                          <a:rPr lang="en-US" sz="1400" b="0" i="1" dirty="0" smtClean="0">
                            <a:latin typeface="Cambria Math" panose="02040503050406030204" pitchFamily="18" charset="0"/>
                          </a:rPr>
                        </m:ctrlPr>
                      </m:sSupPr>
                      <m:e>
                        <m:r>
                          <a:rPr lang="en-US" sz="1400" b="0" i="1" dirty="0" smtClean="0">
                            <a:latin typeface="Cambria Math" panose="02040503050406030204" pitchFamily="18" charset="0"/>
                          </a:rPr>
                          <m:t>𝑚𝑠</m:t>
                        </m:r>
                      </m:e>
                      <m:sup>
                        <m:r>
                          <a:rPr lang="en-US" sz="1400" b="0" i="1" dirty="0" smtClean="0">
                            <a:latin typeface="Cambria Math" panose="02040503050406030204" pitchFamily="18" charset="0"/>
                          </a:rPr>
                          <m:t>−2</m:t>
                        </m:r>
                      </m:sup>
                    </m:sSup>
                  </m:oMath>
                </a14:m>
                <a:r>
                  <a:rPr lang="en-US" sz="1400" dirty="0">
                    <a:latin typeface="Comic Sans MS" pitchFamily="66" charset="0"/>
                  </a:rPr>
                  <a:t>, of </a:t>
                </a:r>
                <a14:m>
                  <m:oMath xmlns:m="http://schemas.openxmlformats.org/officeDocument/2006/math">
                    <m:r>
                      <a:rPr lang="en-US" sz="1400" i="1" dirty="0" smtClean="0">
                        <a:latin typeface="Cambria Math" panose="02040503050406030204" pitchFamily="18" charset="0"/>
                      </a:rPr>
                      <m:t>𝑃</m:t>
                    </m:r>
                  </m:oMath>
                </a14:m>
                <a:r>
                  <a:rPr lang="en-US" sz="1400" dirty="0">
                    <a:latin typeface="Comic Sans MS" pitchFamily="66" charset="0"/>
                  </a:rPr>
                  <a:t> is given by:</a:t>
                </a:r>
              </a:p>
              <a:p>
                <a:pPr marL="0" indent="0" algn="ctr">
                  <a:buNone/>
                </a:pPr>
                <a:endParaRPr lang="en-US" sz="1400" dirty="0">
                  <a:latin typeface="Comic Sans MS" pitchFamily="66" charset="0"/>
                </a:endParaRPr>
              </a:p>
              <a:p>
                <a:pPr marL="0" indent="0" algn="ctr">
                  <a:buNone/>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𝑎</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6</m:t>
                          </m:r>
                        </m:num>
                        <m:den>
                          <m:sSup>
                            <m:sSupPr>
                              <m:ctrlPr>
                                <a:rPr lang="en-US" sz="1400" b="0" i="1" smtClean="0">
                                  <a:latin typeface="Cambria Math" panose="02040503050406030204" pitchFamily="18" charset="0"/>
                                </a:rPr>
                              </m:ctrlPr>
                            </m:sSupPr>
                            <m:e>
                              <m:d>
                                <m:dPr>
                                  <m:ctrlPr>
                                    <a:rPr lang="en-US" sz="1400" b="0" i="1" smtClean="0">
                                      <a:latin typeface="Cambria Math" panose="02040503050406030204" pitchFamily="18" charset="0"/>
                                    </a:rPr>
                                  </m:ctrlPr>
                                </m:dPr>
                                <m:e>
                                  <m:r>
                                    <a:rPr lang="en-US" sz="1400" b="0" i="1" smtClean="0">
                                      <a:latin typeface="Cambria Math" panose="02040503050406030204" pitchFamily="18" charset="0"/>
                                    </a:rPr>
                                    <m:t>𝑡</m:t>
                                  </m:r>
                                  <m:r>
                                    <a:rPr lang="en-US" sz="1400" b="0" i="1" smtClean="0">
                                      <a:latin typeface="Cambria Math" panose="02040503050406030204" pitchFamily="18" charset="0"/>
                                    </a:rPr>
                                    <m:t>−2</m:t>
                                  </m:r>
                                </m:e>
                              </m:d>
                            </m:e>
                            <m:sup>
                              <m:r>
                                <a:rPr lang="en-US" sz="1400" b="0" i="1" smtClean="0">
                                  <a:latin typeface="Cambria Math" panose="02040503050406030204" pitchFamily="18" charset="0"/>
                                </a:rPr>
                                <m:t>2</m:t>
                              </m:r>
                            </m:sup>
                          </m:sSup>
                        </m:den>
                      </m:f>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ea typeface="Cambria Math" panose="02040503050406030204" pitchFamily="18" charset="0"/>
                        </a:rPr>
                        <m:t>≥0</m:t>
                      </m:r>
                    </m:oMath>
                  </m:oMathPara>
                </a14:m>
                <a:endParaRPr lang="en-US" sz="1400" dirty="0">
                  <a:latin typeface="Comic Sans MS" pitchFamily="66" charset="0"/>
                </a:endParaRPr>
              </a:p>
              <a:p>
                <a:pPr marL="0" indent="0" algn="ctr">
                  <a:buNone/>
                </a:pPr>
                <a:endParaRPr lang="en-US" sz="1400" dirty="0">
                  <a:latin typeface="Comic Sans MS" pitchFamily="66" charset="0"/>
                </a:endParaRPr>
              </a:p>
              <a:p>
                <a:pPr marL="342900" indent="-342900" algn="ctr">
                  <a:buAutoNum type="alphaLcParenR"/>
                </a:pPr>
                <a:r>
                  <a:rPr lang="en-US" sz="1400" dirty="0">
                    <a:latin typeface="Comic Sans MS" pitchFamily="66" charset="0"/>
                  </a:rPr>
                  <a:t>Find the velocity of </a:t>
                </a:r>
                <a14:m>
                  <m:oMath xmlns:m="http://schemas.openxmlformats.org/officeDocument/2006/math">
                    <m:r>
                      <a:rPr lang="en-US" sz="1400" i="1" dirty="0" smtClean="0">
                        <a:latin typeface="Cambria Math" panose="02040503050406030204" pitchFamily="18" charset="0"/>
                      </a:rPr>
                      <m:t>𝑃</m:t>
                    </m:r>
                  </m:oMath>
                </a14:m>
                <a:r>
                  <a:rPr lang="en-US" sz="1400" dirty="0">
                    <a:latin typeface="Comic Sans MS" pitchFamily="66" charset="0"/>
                  </a:rPr>
                  <a:t> at time </a:t>
                </a:r>
                <a14:m>
                  <m:oMath xmlns:m="http://schemas.openxmlformats.org/officeDocument/2006/math">
                    <m:r>
                      <a:rPr lang="en-US" sz="1400" i="1" dirty="0" smtClean="0">
                        <a:latin typeface="Cambria Math" panose="02040503050406030204" pitchFamily="18" charset="0"/>
                      </a:rPr>
                      <m:t>𝑡</m:t>
                    </m:r>
                  </m:oMath>
                </a14:m>
                <a:r>
                  <a:rPr lang="en-US" sz="1400" dirty="0">
                    <a:latin typeface="Comic Sans MS" pitchFamily="66" charset="0"/>
                  </a:rPr>
                  <a:t> seconds</a:t>
                </a:r>
              </a:p>
              <a:p>
                <a:pPr marL="342900" indent="-342900" algn="ctr">
                  <a:buAutoNum type="alphaLcParenR"/>
                </a:pPr>
                <a:r>
                  <a:rPr lang="en-US" sz="1400" dirty="0">
                    <a:latin typeface="Comic Sans MS" pitchFamily="66" charset="0"/>
                  </a:rPr>
                  <a:t>Show that the displacement of </a:t>
                </a:r>
                <a14:m>
                  <m:oMath xmlns:m="http://schemas.openxmlformats.org/officeDocument/2006/math">
                    <m:r>
                      <a:rPr lang="en-US" sz="1400" i="1" dirty="0" smtClean="0">
                        <a:latin typeface="Cambria Math" panose="02040503050406030204" pitchFamily="18" charset="0"/>
                      </a:rPr>
                      <m:t>𝑃</m:t>
                    </m:r>
                  </m:oMath>
                </a14:m>
                <a:r>
                  <a:rPr lang="en-US" sz="1400" dirty="0">
                    <a:latin typeface="Comic Sans MS" pitchFamily="66" charset="0"/>
                  </a:rPr>
                  <a:t> from </a:t>
                </a:r>
                <a14:m>
                  <m:oMath xmlns:m="http://schemas.openxmlformats.org/officeDocument/2006/math">
                    <m:r>
                      <a:rPr lang="en-US" sz="1400" i="1" dirty="0" smtClean="0">
                        <a:latin typeface="Cambria Math" panose="02040503050406030204" pitchFamily="18" charset="0"/>
                      </a:rPr>
                      <m:t>𝑂</m:t>
                    </m:r>
                  </m:oMath>
                </a14:m>
                <a:r>
                  <a:rPr lang="en-US" sz="1400" dirty="0">
                    <a:latin typeface="Comic Sans MS" pitchFamily="66" charset="0"/>
                  </a:rPr>
                  <a:t> when </a:t>
                </a:r>
                <a14:m>
                  <m:oMath xmlns:m="http://schemas.openxmlformats.org/officeDocument/2006/math">
                    <m:r>
                      <a:rPr lang="en-US" sz="1400" i="1" dirty="0" smtClean="0">
                        <a:latin typeface="Cambria Math" panose="02040503050406030204" pitchFamily="18" charset="0"/>
                      </a:rPr>
                      <m:t>𝑡</m:t>
                    </m:r>
                    <m:r>
                      <a:rPr lang="en-US" sz="1400" i="1" dirty="0" smtClean="0">
                        <a:latin typeface="Cambria Math" panose="02040503050406030204" pitchFamily="18" charset="0"/>
                      </a:rPr>
                      <m:t>=6</m:t>
                    </m:r>
                  </m:oMath>
                </a14:m>
                <a:r>
                  <a:rPr lang="en-US" sz="1400" dirty="0">
                    <a:latin typeface="Comic Sans MS" pitchFamily="66" charset="0"/>
                  </a:rPr>
                  <a:t> is given by </a:t>
                </a:r>
                <a14:m>
                  <m:oMath xmlns:m="http://schemas.openxmlformats.org/officeDocument/2006/math">
                    <m:d>
                      <m:dPr>
                        <m:ctrlPr>
                          <a:rPr lang="en-US" sz="1400" b="0" i="1" smtClean="0">
                            <a:latin typeface="Cambria Math" panose="02040503050406030204" pitchFamily="18" charset="0"/>
                          </a:rPr>
                        </m:ctrlPr>
                      </m:dPr>
                      <m:e>
                        <m:r>
                          <a:rPr lang="en-US" sz="1400" b="0" i="1" smtClean="0">
                            <a:latin typeface="Cambria Math" panose="02040503050406030204" pitchFamily="18" charset="0"/>
                          </a:rPr>
                          <m:t>18−12</m:t>
                        </m:r>
                        <m:r>
                          <a:rPr lang="en-US" sz="1400" b="0" i="1" smtClean="0">
                            <a:latin typeface="Cambria Math" panose="02040503050406030204" pitchFamily="18" charset="0"/>
                          </a:rPr>
                          <m:t>𝑙𝑛</m:t>
                        </m:r>
                        <m:r>
                          <a:rPr lang="en-US" sz="1400" b="0" i="1" smtClean="0">
                            <a:latin typeface="Cambria Math" panose="02040503050406030204" pitchFamily="18" charset="0"/>
                          </a:rPr>
                          <m:t>2</m:t>
                        </m:r>
                      </m:e>
                    </m:d>
                    <m:r>
                      <a:rPr lang="en-US" sz="1400" b="0" i="1" smtClean="0">
                        <a:latin typeface="Cambria Math" panose="02040503050406030204" pitchFamily="18" charset="0"/>
                      </a:rPr>
                      <m:t> </m:t>
                    </m:r>
                    <m:r>
                      <a:rPr lang="en-US" sz="1400" b="0" i="1" smtClean="0">
                        <a:latin typeface="Cambria Math" panose="02040503050406030204" pitchFamily="18" charset="0"/>
                      </a:rPr>
                      <m:t>𝑚</m:t>
                    </m:r>
                  </m:oMath>
                </a14:m>
                <a:endParaRPr lang="en-US" sz="1400" dirty="0">
                  <a:latin typeface="Comic Sans MS" pitchFamily="66" charset="0"/>
                </a:endParaRPr>
              </a:p>
              <a:p>
                <a:pPr marL="0" indent="0" algn="ctr">
                  <a:buNone/>
                </a:pPr>
                <a:endParaRPr lang="en-US" sz="1400" dirty="0">
                  <a:latin typeface="Comic Sans MS"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6431" y="1600200"/>
                <a:ext cx="3373515" cy="4724400"/>
              </a:xfrm>
              <a:blipFill>
                <a:blip r:embed="rId2"/>
                <a:stretch>
                  <a:fillRect t="-774"/>
                </a:stretch>
              </a:blipFill>
            </p:spPr>
            <p:txBody>
              <a:bodyPr/>
              <a:lstStyle/>
              <a:p>
                <a:r>
                  <a:rPr lang="en-GB">
                    <a:noFill/>
                  </a:rPr>
                  <a:t> </a:t>
                </a:r>
              </a:p>
            </p:txBody>
          </p:sp>
        </mc:Fallback>
      </mc:AlternateContent>
      <p:sp>
        <p:nvSpPr>
          <p:cNvPr id="17" name="タイトル 1">
            <a:extLst>
              <a:ext uri="{FF2B5EF4-FFF2-40B4-BE49-F238E27FC236}">
                <a16:creationId xmlns:a16="http://schemas.microsoft.com/office/drawing/2014/main" id="{BF9952A8-88E0-4294-967B-061546A2D97C}"/>
              </a:ext>
            </a:extLst>
          </p:cNvPr>
          <p:cNvSpPr>
            <a:spLocks noGrp="1"/>
          </p:cNvSpPr>
          <p:nvPr>
            <p:ph type="title"/>
          </p:nvPr>
        </p:nvSpPr>
        <p:spPr>
          <a:xfrm>
            <a:off x="628650" y="215503"/>
            <a:ext cx="7886700" cy="994172"/>
          </a:xfrm>
        </p:spPr>
        <p:txBody>
          <a:bodyPr>
            <a:normAutofit/>
          </a:bodyPr>
          <a:lstStyle/>
          <a:p>
            <a:pPr algn="ctr"/>
            <a:r>
              <a:rPr lang="en-US" sz="3200" dirty="0">
                <a:latin typeface="Comic Sans MS" panose="030F0702030302020204" pitchFamily="66" charset="0"/>
              </a:rPr>
              <a:t>Modelling with Differential Equations</a:t>
            </a:r>
            <a:endParaRPr lang="en-GB" sz="3200" dirty="0">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12EE350F-E77E-4733-9475-8FFECDA575BF}"/>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8A</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DE16A309-80B5-4050-90C5-E1DB3BBAF828}"/>
                  </a:ext>
                </a:extLst>
              </p:cNvPr>
              <p:cNvSpPr txBox="1"/>
              <p:nvPr/>
            </p:nvSpPr>
            <p:spPr>
              <a:xfrm>
                <a:off x="4383350" y="1405159"/>
                <a:ext cx="1253971" cy="527517"/>
              </a:xfrm>
              <a:prstGeom prst="rect">
                <a:avLst/>
              </a:prstGeom>
              <a:noFill/>
            </p:spPr>
            <p:txBody>
              <a:bodyPr wrap="square">
                <a:spAutoFit/>
              </a:bodyPr>
              <a:lstStyle/>
              <a:p>
                <a:pPr marL="0" indent="0" algn="ctr">
                  <a:buNone/>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𝑎</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6</m:t>
                          </m:r>
                        </m:num>
                        <m:den>
                          <m:sSup>
                            <m:sSupPr>
                              <m:ctrlPr>
                                <a:rPr lang="en-US" sz="1400" b="0" i="1" smtClean="0">
                                  <a:latin typeface="Cambria Math" panose="02040503050406030204" pitchFamily="18" charset="0"/>
                                </a:rPr>
                              </m:ctrlPr>
                            </m:sSupPr>
                            <m:e>
                              <m:d>
                                <m:dPr>
                                  <m:ctrlPr>
                                    <a:rPr lang="en-US" sz="1400" b="0" i="1" smtClean="0">
                                      <a:latin typeface="Cambria Math" panose="02040503050406030204" pitchFamily="18" charset="0"/>
                                    </a:rPr>
                                  </m:ctrlPr>
                                </m:dPr>
                                <m:e>
                                  <m:r>
                                    <a:rPr lang="en-US" sz="1400" b="0" i="1" smtClean="0">
                                      <a:latin typeface="Cambria Math" panose="02040503050406030204" pitchFamily="18" charset="0"/>
                                    </a:rPr>
                                    <m:t>𝑡</m:t>
                                  </m:r>
                                  <m:r>
                                    <a:rPr lang="en-US" sz="1400" b="0" i="1" smtClean="0">
                                      <a:latin typeface="Cambria Math" panose="02040503050406030204" pitchFamily="18" charset="0"/>
                                    </a:rPr>
                                    <m:t>−2</m:t>
                                  </m:r>
                                </m:e>
                              </m:d>
                            </m:e>
                            <m:sup>
                              <m:r>
                                <a:rPr lang="en-US" sz="1400" b="0" i="1" smtClean="0">
                                  <a:latin typeface="Cambria Math" panose="02040503050406030204" pitchFamily="18" charset="0"/>
                                </a:rPr>
                                <m:t>2</m:t>
                              </m:r>
                            </m:sup>
                          </m:sSup>
                        </m:den>
                      </m:f>
                    </m:oMath>
                  </m:oMathPara>
                </a14:m>
                <a:endParaRPr lang="en-US" sz="1400" dirty="0">
                  <a:latin typeface="Comic Sans MS" pitchFamily="66" charset="0"/>
                </a:endParaRPr>
              </a:p>
            </p:txBody>
          </p:sp>
        </mc:Choice>
        <mc:Fallback xmlns="">
          <p:sp>
            <p:nvSpPr>
              <p:cNvPr id="6" name="テキスト ボックス 5">
                <a:extLst>
                  <a:ext uri="{FF2B5EF4-FFF2-40B4-BE49-F238E27FC236}">
                    <a16:creationId xmlns:a16="http://schemas.microsoft.com/office/drawing/2014/main" id="{DE16A309-80B5-4050-90C5-E1DB3BBAF828}"/>
                  </a:ext>
                </a:extLst>
              </p:cNvPr>
              <p:cNvSpPr txBox="1">
                <a:spLocks noRot="1" noChangeAspect="1" noMove="1" noResize="1" noEditPoints="1" noAdjustHandles="1" noChangeArrowheads="1" noChangeShapeType="1" noTextEdit="1"/>
              </p:cNvSpPr>
              <p:nvPr/>
            </p:nvSpPr>
            <p:spPr>
              <a:xfrm>
                <a:off x="4383350" y="1405159"/>
                <a:ext cx="1253971" cy="527517"/>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828C1287-A350-4144-B53F-6BB8774872BB}"/>
                  </a:ext>
                </a:extLst>
              </p:cNvPr>
              <p:cNvSpPr txBox="1"/>
              <p:nvPr/>
            </p:nvSpPr>
            <p:spPr>
              <a:xfrm>
                <a:off x="4322686" y="2036954"/>
                <a:ext cx="1253971" cy="546112"/>
              </a:xfrm>
              <a:prstGeom prst="rect">
                <a:avLst/>
              </a:prstGeom>
              <a:noFill/>
            </p:spPr>
            <p:txBody>
              <a:bodyPr wrap="square">
                <a:spAutoFit/>
              </a:bodyPr>
              <a:lstStyle/>
              <a:p>
                <a:pPr marL="0" indent="0" algn="ctr">
                  <a:buNone/>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𝑑𝑣</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6</m:t>
                          </m:r>
                        </m:num>
                        <m:den>
                          <m:sSup>
                            <m:sSupPr>
                              <m:ctrlPr>
                                <a:rPr lang="en-US" sz="1400" b="0" i="1" smtClean="0">
                                  <a:latin typeface="Cambria Math" panose="02040503050406030204" pitchFamily="18" charset="0"/>
                                </a:rPr>
                              </m:ctrlPr>
                            </m:sSupPr>
                            <m:e>
                              <m:d>
                                <m:dPr>
                                  <m:ctrlPr>
                                    <a:rPr lang="en-US" sz="1400" b="0" i="1" smtClean="0">
                                      <a:latin typeface="Cambria Math" panose="02040503050406030204" pitchFamily="18" charset="0"/>
                                    </a:rPr>
                                  </m:ctrlPr>
                                </m:dPr>
                                <m:e>
                                  <m:r>
                                    <a:rPr lang="en-US" sz="1400" b="0" i="1" smtClean="0">
                                      <a:latin typeface="Cambria Math" panose="02040503050406030204" pitchFamily="18" charset="0"/>
                                    </a:rPr>
                                    <m:t>𝑡</m:t>
                                  </m:r>
                                  <m:r>
                                    <a:rPr lang="en-US" sz="1400" b="0" i="1" smtClean="0">
                                      <a:latin typeface="Cambria Math" panose="02040503050406030204" pitchFamily="18" charset="0"/>
                                    </a:rPr>
                                    <m:t>−2</m:t>
                                  </m:r>
                                </m:e>
                              </m:d>
                            </m:e>
                            <m:sup>
                              <m:r>
                                <a:rPr lang="en-US" sz="1400" b="0" i="1" smtClean="0">
                                  <a:latin typeface="Cambria Math" panose="02040503050406030204" pitchFamily="18" charset="0"/>
                                </a:rPr>
                                <m:t>2</m:t>
                              </m:r>
                            </m:sup>
                          </m:sSup>
                        </m:den>
                      </m:f>
                    </m:oMath>
                  </m:oMathPara>
                </a14:m>
                <a:endParaRPr lang="en-US" sz="1400" dirty="0">
                  <a:latin typeface="Comic Sans MS" pitchFamily="66" charset="0"/>
                </a:endParaRPr>
              </a:p>
            </p:txBody>
          </p:sp>
        </mc:Choice>
        <mc:Fallback xmlns="">
          <p:sp>
            <p:nvSpPr>
              <p:cNvPr id="7" name="テキスト ボックス 6">
                <a:extLst>
                  <a:ext uri="{FF2B5EF4-FFF2-40B4-BE49-F238E27FC236}">
                    <a16:creationId xmlns:a16="http://schemas.microsoft.com/office/drawing/2014/main" id="{828C1287-A350-4144-B53F-6BB8774872BB}"/>
                  </a:ext>
                </a:extLst>
              </p:cNvPr>
              <p:cNvSpPr txBox="1">
                <a:spLocks noRot="1" noChangeAspect="1" noMove="1" noResize="1" noEditPoints="1" noAdjustHandles="1" noChangeArrowheads="1" noChangeShapeType="1" noTextEdit="1"/>
              </p:cNvSpPr>
              <p:nvPr/>
            </p:nvSpPr>
            <p:spPr>
              <a:xfrm>
                <a:off x="4322686" y="2036954"/>
                <a:ext cx="1253971" cy="546112"/>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B27BD0B0-F405-472B-9331-BB7D604A55C3}"/>
                  </a:ext>
                </a:extLst>
              </p:cNvPr>
              <p:cNvSpPr txBox="1"/>
              <p:nvPr/>
            </p:nvSpPr>
            <p:spPr>
              <a:xfrm>
                <a:off x="4412942" y="2650992"/>
                <a:ext cx="1597241" cy="657424"/>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𝑣</m:t>
                      </m:r>
                      <m:r>
                        <a:rPr lang="en-US" sz="1400" b="0" i="1" smtClean="0">
                          <a:latin typeface="Cambria Math" panose="02040503050406030204" pitchFamily="18" charset="0"/>
                        </a:rPr>
                        <m:t>=</m:t>
                      </m:r>
                      <m:nary>
                        <m:naryPr>
                          <m:limLoc m:val="undOvr"/>
                          <m:subHide m:val="on"/>
                          <m:supHide m:val="on"/>
                          <m:ctrlPr>
                            <a:rPr lang="en-US" sz="1400" b="0" i="1" smtClean="0">
                              <a:latin typeface="Cambria Math" panose="02040503050406030204" pitchFamily="18" charset="0"/>
                            </a:rPr>
                          </m:ctrlPr>
                        </m:naryPr>
                        <m:sub/>
                        <m:sup/>
                        <m:e>
                          <m:f>
                            <m:fPr>
                              <m:ctrlPr>
                                <a:rPr lang="en-US" sz="1400" i="1">
                                  <a:latin typeface="Cambria Math" panose="02040503050406030204" pitchFamily="18" charset="0"/>
                                </a:rPr>
                              </m:ctrlPr>
                            </m:fPr>
                            <m:num>
                              <m:r>
                                <a:rPr lang="en-US" sz="1400" i="1">
                                  <a:latin typeface="Cambria Math" panose="02040503050406030204" pitchFamily="18" charset="0"/>
                                </a:rPr>
                                <m:t>6</m:t>
                              </m:r>
                            </m:num>
                            <m:den>
                              <m:sSup>
                                <m:sSupPr>
                                  <m:ctrlPr>
                                    <a:rPr lang="en-US" sz="1400" i="1">
                                      <a:latin typeface="Cambria Math" panose="02040503050406030204" pitchFamily="18" charset="0"/>
                                    </a:rPr>
                                  </m:ctrlPr>
                                </m:sSupPr>
                                <m:e>
                                  <m:d>
                                    <m:dPr>
                                      <m:ctrlPr>
                                        <a:rPr lang="en-US" sz="1400" i="1">
                                          <a:latin typeface="Cambria Math" panose="02040503050406030204" pitchFamily="18" charset="0"/>
                                        </a:rPr>
                                      </m:ctrlPr>
                                    </m:dPr>
                                    <m:e>
                                      <m:r>
                                        <a:rPr lang="en-US" sz="1400" i="1">
                                          <a:latin typeface="Cambria Math" panose="02040503050406030204" pitchFamily="18" charset="0"/>
                                        </a:rPr>
                                        <m:t>𝑡</m:t>
                                      </m:r>
                                      <m:r>
                                        <a:rPr lang="en-US" sz="1400" i="1">
                                          <a:latin typeface="Cambria Math" panose="02040503050406030204" pitchFamily="18" charset="0"/>
                                        </a:rPr>
                                        <m:t>−2</m:t>
                                      </m:r>
                                    </m:e>
                                  </m:d>
                                </m:e>
                                <m:sup>
                                  <m:r>
                                    <a:rPr lang="en-US" sz="1400" i="1">
                                      <a:latin typeface="Cambria Math" panose="02040503050406030204" pitchFamily="18" charset="0"/>
                                    </a:rPr>
                                    <m:t>2</m:t>
                                  </m:r>
                                </m:sup>
                              </m:sSup>
                            </m:den>
                          </m:f>
                        </m:e>
                      </m:nary>
                      <m:r>
                        <a:rPr lang="en-US" sz="1400" b="0" i="1" smtClean="0">
                          <a:latin typeface="Cambria Math" panose="02040503050406030204" pitchFamily="18" charset="0"/>
                        </a:rPr>
                        <m:t> </m:t>
                      </m:r>
                      <m:r>
                        <a:rPr lang="en-US" sz="1400" b="0" i="1" smtClean="0">
                          <a:latin typeface="Cambria Math" panose="02040503050406030204" pitchFamily="18" charset="0"/>
                        </a:rPr>
                        <m:t>𝑑𝑡</m:t>
                      </m:r>
                    </m:oMath>
                  </m:oMathPara>
                </a14:m>
                <a:endParaRPr lang="en-US" sz="1400" dirty="0">
                  <a:latin typeface="Comic Sans MS" pitchFamily="66" charset="0"/>
                </a:endParaRPr>
              </a:p>
            </p:txBody>
          </p:sp>
        </mc:Choice>
        <mc:Fallback xmlns="">
          <p:sp>
            <p:nvSpPr>
              <p:cNvPr id="8" name="テキスト ボックス 7">
                <a:extLst>
                  <a:ext uri="{FF2B5EF4-FFF2-40B4-BE49-F238E27FC236}">
                    <a16:creationId xmlns:a16="http://schemas.microsoft.com/office/drawing/2014/main" id="{B27BD0B0-F405-472B-9331-BB7D604A55C3}"/>
                  </a:ext>
                </a:extLst>
              </p:cNvPr>
              <p:cNvSpPr txBox="1">
                <a:spLocks noRot="1" noChangeAspect="1" noMove="1" noResize="1" noEditPoints="1" noAdjustHandles="1" noChangeArrowheads="1" noChangeShapeType="1" noTextEdit="1"/>
              </p:cNvSpPr>
              <p:nvPr/>
            </p:nvSpPr>
            <p:spPr>
              <a:xfrm>
                <a:off x="4412942" y="2650992"/>
                <a:ext cx="1597241" cy="657424"/>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741C9CBE-0278-4ECE-BC96-CD1503322C30}"/>
                  </a:ext>
                </a:extLst>
              </p:cNvPr>
              <p:cNvSpPr txBox="1"/>
              <p:nvPr/>
            </p:nvSpPr>
            <p:spPr>
              <a:xfrm>
                <a:off x="4429957" y="3265030"/>
                <a:ext cx="1750381" cy="657424"/>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𝑣</m:t>
                      </m:r>
                      <m:r>
                        <a:rPr lang="en-US" sz="1400" b="0" i="1" smtClean="0">
                          <a:latin typeface="Cambria Math" panose="02040503050406030204" pitchFamily="18" charset="0"/>
                        </a:rPr>
                        <m:t>=</m:t>
                      </m:r>
                      <m:nary>
                        <m:naryPr>
                          <m:limLoc m:val="undOvr"/>
                          <m:subHide m:val="on"/>
                          <m:supHide m:val="on"/>
                          <m:ctrlPr>
                            <a:rPr lang="en-US" sz="1400" b="0" i="1" smtClean="0">
                              <a:latin typeface="Cambria Math" panose="02040503050406030204" pitchFamily="18" charset="0"/>
                            </a:rPr>
                          </m:ctrlPr>
                        </m:naryPr>
                        <m:sub/>
                        <m:sup/>
                        <m:e>
                          <m:r>
                            <a:rPr lang="en-US" sz="1400" b="0" i="1" smtClean="0">
                              <a:latin typeface="Cambria Math" panose="02040503050406030204" pitchFamily="18" charset="0"/>
                            </a:rPr>
                            <m:t>6</m:t>
                          </m:r>
                          <m:sSup>
                            <m:sSupPr>
                              <m:ctrlPr>
                                <a:rPr lang="en-US" sz="1400" i="1">
                                  <a:latin typeface="Cambria Math" panose="02040503050406030204" pitchFamily="18" charset="0"/>
                                </a:rPr>
                              </m:ctrlPr>
                            </m:sSupPr>
                            <m:e>
                              <m:d>
                                <m:dPr>
                                  <m:ctrlPr>
                                    <a:rPr lang="en-US" sz="1400" i="1">
                                      <a:latin typeface="Cambria Math" panose="02040503050406030204" pitchFamily="18" charset="0"/>
                                    </a:rPr>
                                  </m:ctrlPr>
                                </m:dPr>
                                <m:e>
                                  <m:r>
                                    <a:rPr lang="en-US" sz="1400" i="1">
                                      <a:latin typeface="Cambria Math" panose="02040503050406030204" pitchFamily="18" charset="0"/>
                                    </a:rPr>
                                    <m:t>𝑡</m:t>
                                  </m:r>
                                  <m:r>
                                    <a:rPr lang="en-US" sz="1400" i="1">
                                      <a:latin typeface="Cambria Math" panose="02040503050406030204" pitchFamily="18" charset="0"/>
                                    </a:rPr>
                                    <m:t>−2</m:t>
                                  </m:r>
                                </m:e>
                              </m:d>
                            </m:e>
                            <m:sup>
                              <m:r>
                                <a:rPr lang="en-US" sz="1400" b="0" i="1" smtClean="0">
                                  <a:latin typeface="Cambria Math" panose="02040503050406030204" pitchFamily="18" charset="0"/>
                                </a:rPr>
                                <m:t>−</m:t>
                              </m:r>
                              <m:r>
                                <a:rPr lang="en-US" sz="1400" i="1">
                                  <a:latin typeface="Cambria Math" panose="02040503050406030204" pitchFamily="18" charset="0"/>
                                </a:rPr>
                                <m:t>2</m:t>
                              </m:r>
                            </m:sup>
                          </m:sSup>
                        </m:e>
                      </m:nary>
                      <m:r>
                        <a:rPr lang="en-US" sz="1400" b="0" i="1" smtClean="0">
                          <a:latin typeface="Cambria Math" panose="02040503050406030204" pitchFamily="18" charset="0"/>
                        </a:rPr>
                        <m:t> </m:t>
                      </m:r>
                      <m:r>
                        <a:rPr lang="en-US" sz="1400" b="0" i="1" smtClean="0">
                          <a:latin typeface="Cambria Math" panose="02040503050406030204" pitchFamily="18" charset="0"/>
                        </a:rPr>
                        <m:t>𝑑𝑡</m:t>
                      </m:r>
                    </m:oMath>
                  </m:oMathPara>
                </a14:m>
                <a:endParaRPr lang="en-US" sz="1400" dirty="0">
                  <a:latin typeface="Comic Sans MS" pitchFamily="66" charset="0"/>
                </a:endParaRPr>
              </a:p>
            </p:txBody>
          </p:sp>
        </mc:Choice>
        <mc:Fallback xmlns="">
          <p:sp>
            <p:nvSpPr>
              <p:cNvPr id="9" name="テキスト ボックス 8">
                <a:extLst>
                  <a:ext uri="{FF2B5EF4-FFF2-40B4-BE49-F238E27FC236}">
                    <a16:creationId xmlns:a16="http://schemas.microsoft.com/office/drawing/2014/main" id="{741C9CBE-0278-4ECE-BC96-CD1503322C30}"/>
                  </a:ext>
                </a:extLst>
              </p:cNvPr>
              <p:cNvSpPr txBox="1">
                <a:spLocks noRot="1" noChangeAspect="1" noMove="1" noResize="1" noEditPoints="1" noAdjustHandles="1" noChangeArrowheads="1" noChangeShapeType="1" noTextEdit="1"/>
              </p:cNvSpPr>
              <p:nvPr/>
            </p:nvSpPr>
            <p:spPr>
              <a:xfrm>
                <a:off x="4429957" y="3265030"/>
                <a:ext cx="1750381" cy="657424"/>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9E264503-EA55-4C47-B792-A51775CD2F61}"/>
                  </a:ext>
                </a:extLst>
              </p:cNvPr>
              <p:cNvSpPr txBox="1"/>
              <p:nvPr/>
            </p:nvSpPr>
            <p:spPr>
              <a:xfrm>
                <a:off x="4380390" y="3879070"/>
                <a:ext cx="1469993" cy="500650"/>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𝑣</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6</m:t>
                          </m:r>
                        </m:num>
                        <m:den>
                          <m:r>
                            <a:rPr lang="en-US" sz="1400" b="0" i="1" smtClean="0">
                              <a:latin typeface="Cambria Math" panose="02040503050406030204" pitchFamily="18" charset="0"/>
                            </a:rPr>
                            <m:t>𝑡</m:t>
                          </m:r>
                          <m:r>
                            <a:rPr lang="en-US" sz="1400" b="0" i="1" smtClean="0">
                              <a:latin typeface="Cambria Math" panose="02040503050406030204" pitchFamily="18" charset="0"/>
                            </a:rPr>
                            <m:t>+2</m:t>
                          </m:r>
                        </m:den>
                      </m:f>
                      <m:r>
                        <a:rPr lang="en-US" sz="1400" b="0" i="1" smtClean="0">
                          <a:latin typeface="Cambria Math" panose="02040503050406030204" pitchFamily="18" charset="0"/>
                        </a:rPr>
                        <m:t>+</m:t>
                      </m:r>
                      <m:r>
                        <a:rPr lang="en-US" sz="1400" b="0" i="1" smtClean="0">
                          <a:latin typeface="Cambria Math" panose="02040503050406030204" pitchFamily="18" charset="0"/>
                        </a:rPr>
                        <m:t>𝑐</m:t>
                      </m:r>
                    </m:oMath>
                  </m:oMathPara>
                </a14:m>
                <a:endParaRPr lang="en-US" sz="1400" dirty="0">
                  <a:latin typeface="Comic Sans MS" pitchFamily="66" charset="0"/>
                </a:endParaRPr>
              </a:p>
            </p:txBody>
          </p:sp>
        </mc:Choice>
        <mc:Fallback xmlns="">
          <p:sp>
            <p:nvSpPr>
              <p:cNvPr id="10" name="テキスト ボックス 9">
                <a:extLst>
                  <a:ext uri="{FF2B5EF4-FFF2-40B4-BE49-F238E27FC236}">
                    <a16:creationId xmlns:a16="http://schemas.microsoft.com/office/drawing/2014/main" id="{9E264503-EA55-4C47-B792-A51775CD2F61}"/>
                  </a:ext>
                </a:extLst>
              </p:cNvPr>
              <p:cNvSpPr txBox="1">
                <a:spLocks noRot="1" noChangeAspect="1" noMove="1" noResize="1" noEditPoints="1" noAdjustHandles="1" noChangeArrowheads="1" noChangeShapeType="1" noTextEdit="1"/>
              </p:cNvSpPr>
              <p:nvPr/>
            </p:nvSpPr>
            <p:spPr>
              <a:xfrm>
                <a:off x="4380390" y="3879070"/>
                <a:ext cx="1469993" cy="500650"/>
              </a:xfrm>
              <a:prstGeom prst="rect">
                <a:avLst/>
              </a:prstGeom>
              <a:blipFill>
                <a:blip r:embed="rId7"/>
                <a:stretch>
                  <a:fillRect b="-122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テキスト ボックス 10">
                <a:extLst>
                  <a:ext uri="{FF2B5EF4-FFF2-40B4-BE49-F238E27FC236}">
                    <a16:creationId xmlns:a16="http://schemas.microsoft.com/office/drawing/2014/main" id="{5A86EF30-61DD-4C01-9678-D5720AC679A9}"/>
                  </a:ext>
                </a:extLst>
              </p:cNvPr>
              <p:cNvSpPr txBox="1"/>
              <p:nvPr/>
            </p:nvSpPr>
            <p:spPr>
              <a:xfrm>
                <a:off x="4390747" y="4475353"/>
                <a:ext cx="1469993" cy="500650"/>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0=−</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6</m:t>
                          </m:r>
                        </m:num>
                        <m:den>
                          <m:r>
                            <a:rPr lang="en-US" sz="1400" b="0" i="1" smtClean="0">
                              <a:latin typeface="Cambria Math" panose="02040503050406030204" pitchFamily="18" charset="0"/>
                            </a:rPr>
                            <m:t>0+2</m:t>
                          </m:r>
                        </m:den>
                      </m:f>
                      <m:r>
                        <a:rPr lang="en-US" sz="1400" b="0" i="1" smtClean="0">
                          <a:latin typeface="Cambria Math" panose="02040503050406030204" pitchFamily="18" charset="0"/>
                        </a:rPr>
                        <m:t>+</m:t>
                      </m:r>
                      <m:r>
                        <a:rPr lang="en-US" sz="1400" b="0" i="1" smtClean="0">
                          <a:latin typeface="Cambria Math" panose="02040503050406030204" pitchFamily="18" charset="0"/>
                        </a:rPr>
                        <m:t>𝑐</m:t>
                      </m:r>
                    </m:oMath>
                  </m:oMathPara>
                </a14:m>
                <a:endParaRPr lang="en-US" sz="1400" dirty="0">
                  <a:latin typeface="Comic Sans MS" pitchFamily="66" charset="0"/>
                </a:endParaRPr>
              </a:p>
            </p:txBody>
          </p:sp>
        </mc:Choice>
        <mc:Fallback xmlns="">
          <p:sp>
            <p:nvSpPr>
              <p:cNvPr id="11" name="テキスト ボックス 10">
                <a:extLst>
                  <a:ext uri="{FF2B5EF4-FFF2-40B4-BE49-F238E27FC236}">
                    <a16:creationId xmlns:a16="http://schemas.microsoft.com/office/drawing/2014/main" id="{5A86EF30-61DD-4C01-9678-D5720AC679A9}"/>
                  </a:ext>
                </a:extLst>
              </p:cNvPr>
              <p:cNvSpPr txBox="1">
                <a:spLocks noRot="1" noChangeAspect="1" noMove="1" noResize="1" noEditPoints="1" noAdjustHandles="1" noChangeArrowheads="1" noChangeShapeType="1" noTextEdit="1"/>
              </p:cNvSpPr>
              <p:nvPr/>
            </p:nvSpPr>
            <p:spPr>
              <a:xfrm>
                <a:off x="4390747" y="4475353"/>
                <a:ext cx="1469993" cy="500650"/>
              </a:xfrm>
              <a:prstGeom prst="rect">
                <a:avLst/>
              </a:prstGeom>
              <a:blipFill>
                <a:blip r:embed="rId8"/>
                <a:stretch>
                  <a:fillRect b="-122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テキスト ボックス 11">
                <a:extLst>
                  <a:ext uri="{FF2B5EF4-FFF2-40B4-BE49-F238E27FC236}">
                    <a16:creationId xmlns:a16="http://schemas.microsoft.com/office/drawing/2014/main" id="{3440E85F-C8F9-462F-8776-B3C92302C3C3}"/>
                  </a:ext>
                </a:extLst>
              </p:cNvPr>
              <p:cNvSpPr txBox="1"/>
              <p:nvPr/>
            </p:nvSpPr>
            <p:spPr>
              <a:xfrm>
                <a:off x="4418860" y="5178169"/>
                <a:ext cx="623657" cy="307777"/>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3=</m:t>
                      </m:r>
                      <m:r>
                        <a:rPr lang="en-US" sz="1400" b="0" i="1" smtClean="0">
                          <a:latin typeface="Cambria Math" panose="02040503050406030204" pitchFamily="18" charset="0"/>
                        </a:rPr>
                        <m:t>𝑐</m:t>
                      </m:r>
                    </m:oMath>
                  </m:oMathPara>
                </a14:m>
                <a:endParaRPr lang="en-US" sz="1400" dirty="0">
                  <a:latin typeface="Comic Sans MS" pitchFamily="66" charset="0"/>
                </a:endParaRPr>
              </a:p>
            </p:txBody>
          </p:sp>
        </mc:Choice>
        <mc:Fallback xmlns="">
          <p:sp>
            <p:nvSpPr>
              <p:cNvPr id="12" name="テキスト ボックス 11">
                <a:extLst>
                  <a:ext uri="{FF2B5EF4-FFF2-40B4-BE49-F238E27FC236}">
                    <a16:creationId xmlns:a16="http://schemas.microsoft.com/office/drawing/2014/main" id="{3440E85F-C8F9-462F-8776-B3C92302C3C3}"/>
                  </a:ext>
                </a:extLst>
              </p:cNvPr>
              <p:cNvSpPr txBox="1">
                <a:spLocks noRot="1" noChangeAspect="1" noMove="1" noResize="1" noEditPoints="1" noAdjustHandles="1" noChangeArrowheads="1" noChangeShapeType="1" noTextEdit="1"/>
              </p:cNvSpPr>
              <p:nvPr/>
            </p:nvSpPr>
            <p:spPr>
              <a:xfrm>
                <a:off x="4418860" y="5178169"/>
                <a:ext cx="623657" cy="307777"/>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50954D7C-7BB8-4CF2-8D74-88B38E5ACD1C}"/>
                  </a:ext>
                </a:extLst>
              </p:cNvPr>
              <p:cNvSpPr txBox="1"/>
              <p:nvPr/>
            </p:nvSpPr>
            <p:spPr>
              <a:xfrm>
                <a:off x="4381870" y="5602818"/>
                <a:ext cx="1469993" cy="500650"/>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𝑣</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6</m:t>
                          </m:r>
                        </m:num>
                        <m:den>
                          <m:r>
                            <a:rPr lang="en-US" sz="1400" b="0" i="1" smtClean="0">
                              <a:latin typeface="Cambria Math" panose="02040503050406030204" pitchFamily="18" charset="0"/>
                            </a:rPr>
                            <m:t>𝑡</m:t>
                          </m:r>
                          <m:r>
                            <a:rPr lang="en-US" sz="1400" b="0" i="1" smtClean="0">
                              <a:latin typeface="Cambria Math" panose="02040503050406030204" pitchFamily="18" charset="0"/>
                            </a:rPr>
                            <m:t>+2</m:t>
                          </m:r>
                        </m:den>
                      </m:f>
                      <m:r>
                        <a:rPr lang="en-US" sz="1400" b="0" i="1" smtClean="0">
                          <a:latin typeface="Cambria Math" panose="02040503050406030204" pitchFamily="18" charset="0"/>
                        </a:rPr>
                        <m:t>+3</m:t>
                      </m:r>
                    </m:oMath>
                  </m:oMathPara>
                </a14:m>
                <a:endParaRPr lang="en-US" sz="1400" dirty="0">
                  <a:latin typeface="Comic Sans MS" pitchFamily="66" charset="0"/>
                </a:endParaRPr>
              </a:p>
            </p:txBody>
          </p:sp>
        </mc:Choice>
        <mc:Fallback xmlns="">
          <p:sp>
            <p:nvSpPr>
              <p:cNvPr id="13" name="テキスト ボックス 12">
                <a:extLst>
                  <a:ext uri="{FF2B5EF4-FFF2-40B4-BE49-F238E27FC236}">
                    <a16:creationId xmlns:a16="http://schemas.microsoft.com/office/drawing/2014/main" id="{50954D7C-7BB8-4CF2-8D74-88B38E5ACD1C}"/>
                  </a:ext>
                </a:extLst>
              </p:cNvPr>
              <p:cNvSpPr txBox="1">
                <a:spLocks noRot="1" noChangeAspect="1" noMove="1" noResize="1" noEditPoints="1" noAdjustHandles="1" noChangeArrowheads="1" noChangeShapeType="1" noTextEdit="1"/>
              </p:cNvSpPr>
              <p:nvPr/>
            </p:nvSpPr>
            <p:spPr>
              <a:xfrm>
                <a:off x="4381870" y="5602818"/>
                <a:ext cx="1469993" cy="500650"/>
              </a:xfrm>
              <a:prstGeom prst="rect">
                <a:avLst/>
              </a:prstGeom>
              <a:blipFill>
                <a:blip r:embed="rId10"/>
                <a:stretch>
                  <a:fillRect b="-1220"/>
                </a:stretch>
              </a:blipFill>
            </p:spPr>
            <p:txBody>
              <a:bodyPr/>
              <a:lstStyle/>
              <a:p>
                <a:r>
                  <a:rPr lang="en-GB">
                    <a:noFill/>
                  </a:rPr>
                  <a:t> </a:t>
                </a:r>
              </a:p>
            </p:txBody>
          </p:sp>
        </mc:Fallback>
      </mc:AlternateContent>
      <p:sp>
        <p:nvSpPr>
          <p:cNvPr id="4" name="円弧 3">
            <a:extLst>
              <a:ext uri="{FF2B5EF4-FFF2-40B4-BE49-F238E27FC236}">
                <a16:creationId xmlns:a16="http://schemas.microsoft.com/office/drawing/2014/main" id="{1B1561DF-8C78-45CD-919F-69DC113C5FD8}"/>
              </a:ext>
            </a:extLst>
          </p:cNvPr>
          <p:cNvSpPr/>
          <p:nvPr/>
        </p:nvSpPr>
        <p:spPr>
          <a:xfrm>
            <a:off x="5442012" y="1731146"/>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円弧 14">
            <a:extLst>
              <a:ext uri="{FF2B5EF4-FFF2-40B4-BE49-F238E27FC236}">
                <a16:creationId xmlns:a16="http://schemas.microsoft.com/office/drawing/2014/main" id="{D5C4AD02-32B0-4744-A78A-244AED85090A}"/>
              </a:ext>
            </a:extLst>
          </p:cNvPr>
          <p:cNvSpPr/>
          <p:nvPr/>
        </p:nvSpPr>
        <p:spPr>
          <a:xfrm>
            <a:off x="5859263" y="2361461"/>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円弧 15">
            <a:extLst>
              <a:ext uri="{FF2B5EF4-FFF2-40B4-BE49-F238E27FC236}">
                <a16:creationId xmlns:a16="http://schemas.microsoft.com/office/drawing/2014/main" id="{8B7C6D68-45DF-49D1-BC14-FD8774BE1FE0}"/>
              </a:ext>
            </a:extLst>
          </p:cNvPr>
          <p:cNvSpPr/>
          <p:nvPr/>
        </p:nvSpPr>
        <p:spPr>
          <a:xfrm>
            <a:off x="6036816" y="2965142"/>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円弧 18">
            <a:extLst>
              <a:ext uri="{FF2B5EF4-FFF2-40B4-BE49-F238E27FC236}">
                <a16:creationId xmlns:a16="http://schemas.microsoft.com/office/drawing/2014/main" id="{3B413EA2-1C84-41CC-B883-AC31F74A2E7A}"/>
              </a:ext>
            </a:extLst>
          </p:cNvPr>
          <p:cNvSpPr/>
          <p:nvPr/>
        </p:nvSpPr>
        <p:spPr>
          <a:xfrm>
            <a:off x="5965795" y="3586579"/>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円弧 19">
            <a:extLst>
              <a:ext uri="{FF2B5EF4-FFF2-40B4-BE49-F238E27FC236}">
                <a16:creationId xmlns:a16="http://schemas.microsoft.com/office/drawing/2014/main" id="{45A73D73-3855-4768-BD1F-94007D37B3ED}"/>
              </a:ext>
            </a:extLst>
          </p:cNvPr>
          <p:cNvSpPr/>
          <p:nvPr/>
        </p:nvSpPr>
        <p:spPr>
          <a:xfrm>
            <a:off x="5637321" y="4199138"/>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円弧 20">
            <a:extLst>
              <a:ext uri="{FF2B5EF4-FFF2-40B4-BE49-F238E27FC236}">
                <a16:creationId xmlns:a16="http://schemas.microsoft.com/office/drawing/2014/main" id="{AEDDA5AA-3EB6-472B-8C09-A95AC0C9FFD7}"/>
              </a:ext>
            </a:extLst>
          </p:cNvPr>
          <p:cNvSpPr/>
          <p:nvPr/>
        </p:nvSpPr>
        <p:spPr>
          <a:xfrm>
            <a:off x="5557422" y="4767309"/>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円弧 21">
            <a:extLst>
              <a:ext uri="{FF2B5EF4-FFF2-40B4-BE49-F238E27FC236}">
                <a16:creationId xmlns:a16="http://schemas.microsoft.com/office/drawing/2014/main" id="{0434BB04-36C1-4957-89A5-C009B93DE628}"/>
              </a:ext>
            </a:extLst>
          </p:cNvPr>
          <p:cNvSpPr/>
          <p:nvPr/>
        </p:nvSpPr>
        <p:spPr>
          <a:xfrm>
            <a:off x="5717220" y="5344358"/>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テキスト ボックス 4">
            <a:extLst>
              <a:ext uri="{FF2B5EF4-FFF2-40B4-BE49-F238E27FC236}">
                <a16:creationId xmlns:a16="http://schemas.microsoft.com/office/drawing/2014/main" id="{CE2896F7-11A1-493C-9DC2-D7A35C92AE66}"/>
              </a:ext>
            </a:extLst>
          </p:cNvPr>
          <p:cNvSpPr txBox="1"/>
          <p:nvPr/>
        </p:nvSpPr>
        <p:spPr>
          <a:xfrm>
            <a:off x="5649362" y="1749955"/>
            <a:ext cx="3244807"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Acceleration is the rate of change of velocity with respect to time</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3" name="テキスト ボックス 22">
                <a:extLst>
                  <a:ext uri="{FF2B5EF4-FFF2-40B4-BE49-F238E27FC236}">
                    <a16:creationId xmlns:a16="http://schemas.microsoft.com/office/drawing/2014/main" id="{84DF3978-D3E9-4E4C-8647-14140BAFB9F5}"/>
                  </a:ext>
                </a:extLst>
              </p:cNvPr>
              <p:cNvSpPr txBox="1"/>
              <p:nvPr/>
            </p:nvSpPr>
            <p:spPr>
              <a:xfrm>
                <a:off x="6102035" y="2374644"/>
                <a:ext cx="2127565"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Integrate both sides with respect to </a:t>
                </a:r>
                <a14:m>
                  <m:oMath xmlns:m="http://schemas.openxmlformats.org/officeDocument/2006/math">
                    <m:r>
                      <a:rPr lang="en-US" sz="1400" i="1" dirty="0" smtClean="0">
                        <a:solidFill>
                          <a:srgbClr val="FF0000"/>
                        </a:solidFill>
                        <a:latin typeface="Cambria Math" panose="02040503050406030204" pitchFamily="18" charset="0"/>
                      </a:rPr>
                      <m:t>𝑡</m:t>
                    </m:r>
                  </m:oMath>
                </a14:m>
                <a:endParaRPr lang="en-GB" sz="1400" dirty="0">
                  <a:solidFill>
                    <a:srgbClr val="FF0000"/>
                  </a:solidFill>
                  <a:latin typeface="Comic Sans MS" panose="030F0702030302020204" pitchFamily="66" charset="0"/>
                </a:endParaRPr>
              </a:p>
            </p:txBody>
          </p:sp>
        </mc:Choice>
        <mc:Fallback xmlns="">
          <p:sp>
            <p:nvSpPr>
              <p:cNvPr id="23" name="テキスト ボックス 22">
                <a:extLst>
                  <a:ext uri="{FF2B5EF4-FFF2-40B4-BE49-F238E27FC236}">
                    <a16:creationId xmlns:a16="http://schemas.microsoft.com/office/drawing/2014/main" id="{84DF3978-D3E9-4E4C-8647-14140BAFB9F5}"/>
                  </a:ext>
                </a:extLst>
              </p:cNvPr>
              <p:cNvSpPr txBox="1">
                <a:spLocks noRot="1" noChangeAspect="1" noMove="1" noResize="1" noEditPoints="1" noAdjustHandles="1" noChangeArrowheads="1" noChangeShapeType="1" noTextEdit="1"/>
              </p:cNvSpPr>
              <p:nvPr/>
            </p:nvSpPr>
            <p:spPr>
              <a:xfrm>
                <a:off x="6102035" y="2374644"/>
                <a:ext cx="2127565" cy="523220"/>
              </a:xfrm>
              <a:prstGeom prst="rect">
                <a:avLst/>
              </a:prstGeom>
              <a:blipFill>
                <a:blip r:embed="rId11"/>
                <a:stretch>
                  <a:fillRect t="-2353" b="-11765"/>
                </a:stretch>
              </a:blipFill>
            </p:spPr>
            <p:txBody>
              <a:bodyPr/>
              <a:lstStyle/>
              <a:p>
                <a:r>
                  <a:rPr lang="en-GB">
                    <a:noFill/>
                  </a:rPr>
                  <a:t> </a:t>
                </a:r>
              </a:p>
            </p:txBody>
          </p:sp>
        </mc:Fallback>
      </mc:AlternateContent>
      <p:sp>
        <p:nvSpPr>
          <p:cNvPr id="24" name="テキスト ボックス 23">
            <a:extLst>
              <a:ext uri="{FF2B5EF4-FFF2-40B4-BE49-F238E27FC236}">
                <a16:creationId xmlns:a16="http://schemas.microsoft.com/office/drawing/2014/main" id="{9AEED3FB-207D-425F-A157-F282A8E4FF33}"/>
              </a:ext>
            </a:extLst>
          </p:cNvPr>
          <p:cNvSpPr txBox="1"/>
          <p:nvPr/>
        </p:nvSpPr>
        <p:spPr>
          <a:xfrm>
            <a:off x="6373639" y="3053654"/>
            <a:ext cx="905347"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Rewrite</a:t>
            </a:r>
            <a:endParaRPr lang="en-GB" sz="1400" dirty="0">
              <a:solidFill>
                <a:srgbClr val="FF0000"/>
              </a:solidFill>
              <a:latin typeface="Comic Sans MS" panose="030F0702030302020204" pitchFamily="66" charset="0"/>
            </a:endParaRPr>
          </a:p>
        </p:txBody>
      </p:sp>
      <p:sp>
        <p:nvSpPr>
          <p:cNvPr id="25" name="テキスト ボックス 24">
            <a:extLst>
              <a:ext uri="{FF2B5EF4-FFF2-40B4-BE49-F238E27FC236}">
                <a16:creationId xmlns:a16="http://schemas.microsoft.com/office/drawing/2014/main" id="{20614FBA-CBC6-471A-A929-4F7939D71796}"/>
              </a:ext>
            </a:extLst>
          </p:cNvPr>
          <p:cNvSpPr txBox="1"/>
          <p:nvPr/>
        </p:nvSpPr>
        <p:spPr>
          <a:xfrm>
            <a:off x="6301212" y="3687397"/>
            <a:ext cx="1149790"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Integrate</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6" name="テキスト ボックス 25">
                <a:extLst>
                  <a:ext uri="{FF2B5EF4-FFF2-40B4-BE49-F238E27FC236}">
                    <a16:creationId xmlns:a16="http://schemas.microsoft.com/office/drawing/2014/main" id="{D8C98DB6-C586-47D4-9E71-93F161E82BDB}"/>
                  </a:ext>
                </a:extLst>
              </p:cNvPr>
              <p:cNvSpPr txBox="1"/>
              <p:nvPr/>
            </p:nvSpPr>
            <p:spPr>
              <a:xfrm>
                <a:off x="5920966" y="4248712"/>
                <a:ext cx="1738266"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When </a:t>
                </a:r>
                <a14:m>
                  <m:oMath xmlns:m="http://schemas.openxmlformats.org/officeDocument/2006/math">
                    <m:r>
                      <a:rPr lang="en-US" sz="1400" b="0" i="1" smtClean="0">
                        <a:solidFill>
                          <a:srgbClr val="FF0000"/>
                        </a:solidFill>
                        <a:latin typeface="Cambria Math" panose="02040503050406030204" pitchFamily="18" charset="0"/>
                      </a:rPr>
                      <m:t>𝑡</m:t>
                    </m:r>
                    <m:r>
                      <a:rPr lang="en-US" sz="1400" b="0" i="1" smtClean="0">
                        <a:solidFill>
                          <a:srgbClr val="FF0000"/>
                        </a:solidFill>
                        <a:latin typeface="Cambria Math" panose="02040503050406030204" pitchFamily="18" charset="0"/>
                      </a:rPr>
                      <m:t>=0</m:t>
                    </m:r>
                  </m:oMath>
                </a14:m>
                <a:r>
                  <a:rPr lang="en-GB" sz="1400" dirty="0">
                    <a:solidFill>
                      <a:srgbClr val="FF0000"/>
                    </a:solidFill>
                    <a:latin typeface="Comic Sans MS" panose="030F0702030302020204" pitchFamily="66" charset="0"/>
                  </a:rPr>
                  <a:t>, </a:t>
                </a:r>
                <a14:m>
                  <m:oMath xmlns:m="http://schemas.openxmlformats.org/officeDocument/2006/math">
                    <m:r>
                      <a:rPr lang="en-US" sz="1400" b="0" i="1" smtClean="0">
                        <a:solidFill>
                          <a:srgbClr val="FF0000"/>
                        </a:solidFill>
                        <a:latin typeface="Cambria Math" panose="02040503050406030204" pitchFamily="18" charset="0"/>
                      </a:rPr>
                      <m:t>𝑣</m:t>
                    </m:r>
                    <m:r>
                      <a:rPr lang="en-US" sz="1400" b="0" i="1" smtClean="0">
                        <a:solidFill>
                          <a:srgbClr val="FF0000"/>
                        </a:solidFill>
                        <a:latin typeface="Cambria Math" panose="02040503050406030204" pitchFamily="18" charset="0"/>
                      </a:rPr>
                      <m:t>=0</m:t>
                    </m:r>
                  </m:oMath>
                </a14:m>
                <a:endParaRPr lang="en-GB" sz="1400" dirty="0">
                  <a:solidFill>
                    <a:srgbClr val="FF0000"/>
                  </a:solidFill>
                  <a:latin typeface="Comic Sans MS" panose="030F0702030302020204" pitchFamily="66" charset="0"/>
                </a:endParaRPr>
              </a:p>
            </p:txBody>
          </p:sp>
        </mc:Choice>
        <mc:Fallback xmlns="">
          <p:sp>
            <p:nvSpPr>
              <p:cNvPr id="26" name="テキスト ボックス 25">
                <a:extLst>
                  <a:ext uri="{FF2B5EF4-FFF2-40B4-BE49-F238E27FC236}">
                    <a16:creationId xmlns:a16="http://schemas.microsoft.com/office/drawing/2014/main" id="{D8C98DB6-C586-47D4-9E71-93F161E82BDB}"/>
                  </a:ext>
                </a:extLst>
              </p:cNvPr>
              <p:cNvSpPr txBox="1">
                <a:spLocks noRot="1" noChangeAspect="1" noMove="1" noResize="1" noEditPoints="1" noAdjustHandles="1" noChangeArrowheads="1" noChangeShapeType="1" noTextEdit="1"/>
              </p:cNvSpPr>
              <p:nvPr/>
            </p:nvSpPr>
            <p:spPr>
              <a:xfrm>
                <a:off x="5920966" y="4248712"/>
                <a:ext cx="1738266" cy="307777"/>
              </a:xfrm>
              <a:prstGeom prst="rect">
                <a:avLst/>
              </a:prstGeom>
              <a:blipFill>
                <a:blip r:embed="rId12"/>
                <a:stretch>
                  <a:fillRect t="-4000" b="-2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テキスト ボックス 26">
                <a:extLst>
                  <a:ext uri="{FF2B5EF4-FFF2-40B4-BE49-F238E27FC236}">
                    <a16:creationId xmlns:a16="http://schemas.microsoft.com/office/drawing/2014/main" id="{D764B192-CAC1-4FEF-ACD1-4DD0B69825F1}"/>
                  </a:ext>
                </a:extLst>
              </p:cNvPr>
              <p:cNvSpPr txBox="1"/>
              <p:nvPr/>
            </p:nvSpPr>
            <p:spPr>
              <a:xfrm>
                <a:off x="5857592" y="4882454"/>
                <a:ext cx="1240325"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Calculate </a:t>
                </a:r>
                <a14:m>
                  <m:oMath xmlns:m="http://schemas.openxmlformats.org/officeDocument/2006/math">
                    <m:r>
                      <a:rPr lang="en-US" sz="1400" i="1" dirty="0" smtClean="0">
                        <a:solidFill>
                          <a:srgbClr val="FF0000"/>
                        </a:solidFill>
                        <a:latin typeface="Cambria Math" panose="02040503050406030204" pitchFamily="18" charset="0"/>
                      </a:rPr>
                      <m:t>𝑐</m:t>
                    </m:r>
                  </m:oMath>
                </a14:m>
                <a:endParaRPr lang="en-GB" sz="1400" dirty="0">
                  <a:solidFill>
                    <a:srgbClr val="FF0000"/>
                  </a:solidFill>
                  <a:latin typeface="Comic Sans MS" panose="030F0702030302020204" pitchFamily="66" charset="0"/>
                </a:endParaRPr>
              </a:p>
            </p:txBody>
          </p:sp>
        </mc:Choice>
        <mc:Fallback xmlns="">
          <p:sp>
            <p:nvSpPr>
              <p:cNvPr id="27" name="テキスト ボックス 26">
                <a:extLst>
                  <a:ext uri="{FF2B5EF4-FFF2-40B4-BE49-F238E27FC236}">
                    <a16:creationId xmlns:a16="http://schemas.microsoft.com/office/drawing/2014/main" id="{D764B192-CAC1-4FEF-ACD1-4DD0B69825F1}"/>
                  </a:ext>
                </a:extLst>
              </p:cNvPr>
              <p:cNvSpPr txBox="1">
                <a:spLocks noRot="1" noChangeAspect="1" noMove="1" noResize="1" noEditPoints="1" noAdjustHandles="1" noChangeArrowheads="1" noChangeShapeType="1" noTextEdit="1"/>
              </p:cNvSpPr>
              <p:nvPr/>
            </p:nvSpPr>
            <p:spPr>
              <a:xfrm>
                <a:off x="5857592" y="4882454"/>
                <a:ext cx="1240325" cy="307777"/>
              </a:xfrm>
              <a:prstGeom prst="rect">
                <a:avLst/>
              </a:prstGeom>
              <a:blipFill>
                <a:blip r:embed="rId13"/>
                <a:stretch>
                  <a:fillRect t="-4000" b="-20000"/>
                </a:stretch>
              </a:blipFill>
            </p:spPr>
            <p:txBody>
              <a:bodyPr/>
              <a:lstStyle/>
              <a:p>
                <a:r>
                  <a:rPr lang="en-GB">
                    <a:noFill/>
                  </a:rPr>
                  <a:t> </a:t>
                </a:r>
              </a:p>
            </p:txBody>
          </p:sp>
        </mc:Fallback>
      </mc:AlternateContent>
      <p:sp>
        <p:nvSpPr>
          <p:cNvPr id="28" name="テキスト ボックス 27">
            <a:extLst>
              <a:ext uri="{FF2B5EF4-FFF2-40B4-BE49-F238E27FC236}">
                <a16:creationId xmlns:a16="http://schemas.microsoft.com/office/drawing/2014/main" id="{749B5618-05B9-4E61-A6F7-0550369C4A11}"/>
              </a:ext>
            </a:extLst>
          </p:cNvPr>
          <p:cNvSpPr txBox="1"/>
          <p:nvPr/>
        </p:nvSpPr>
        <p:spPr>
          <a:xfrm>
            <a:off x="6038661" y="5353234"/>
            <a:ext cx="2009870"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Now we know the full relationship</a:t>
            </a:r>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47157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linds(horizontal)">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blinds(horizontal)">
                                      <p:cBhvr>
                                        <p:cTn id="12" dur="5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linds(horizontal)">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linds(horizontal)">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blinds(horizontal)">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linds(horizontal)">
                                      <p:cBhvr>
                                        <p:cTn id="57" dur="5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blinds(horizontal)">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blinds(horizontal)">
                                      <p:cBhvr>
                                        <p:cTn id="67" dur="5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blinds(horizontal)">
                                      <p:cBhvr>
                                        <p:cTn id="72" dur="500"/>
                                        <p:tgtEl>
                                          <p:spTgt spid="25"/>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blinds(horizontal)">
                                      <p:cBhvr>
                                        <p:cTn id="77" dur="500"/>
                                        <p:tgtEl>
                                          <p:spTgt spid="10"/>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blinds(horizontal)">
                                      <p:cBhvr>
                                        <p:cTn id="82" dur="500"/>
                                        <p:tgtEl>
                                          <p:spTgt spid="20"/>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blinds(horizontal)">
                                      <p:cBhvr>
                                        <p:cTn id="87" dur="500"/>
                                        <p:tgtEl>
                                          <p:spTgt spid="26"/>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11"/>
                                        </p:tgtEl>
                                        <p:attrNameLst>
                                          <p:attrName>style.visibility</p:attrName>
                                        </p:attrNameLst>
                                      </p:cBhvr>
                                      <p:to>
                                        <p:strVal val="visible"/>
                                      </p:to>
                                    </p:set>
                                    <p:animEffect transition="in" filter="blinds(horizontal)">
                                      <p:cBhvr>
                                        <p:cTn id="92" dur="500"/>
                                        <p:tgtEl>
                                          <p:spTgt spid="11"/>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blinds(horizontal)">
                                      <p:cBhvr>
                                        <p:cTn id="97" dur="500"/>
                                        <p:tgtEl>
                                          <p:spTgt spid="21"/>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27"/>
                                        </p:tgtEl>
                                        <p:attrNameLst>
                                          <p:attrName>style.visibility</p:attrName>
                                        </p:attrNameLst>
                                      </p:cBhvr>
                                      <p:to>
                                        <p:strVal val="visible"/>
                                      </p:to>
                                    </p:set>
                                    <p:animEffect transition="in" filter="blinds(horizontal)">
                                      <p:cBhvr>
                                        <p:cTn id="102" dur="500"/>
                                        <p:tgtEl>
                                          <p:spTgt spid="27"/>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12"/>
                                        </p:tgtEl>
                                        <p:attrNameLst>
                                          <p:attrName>style.visibility</p:attrName>
                                        </p:attrNameLst>
                                      </p:cBhvr>
                                      <p:to>
                                        <p:strVal val="visible"/>
                                      </p:to>
                                    </p:set>
                                    <p:animEffect transition="in" filter="blinds(horizontal)">
                                      <p:cBhvr>
                                        <p:cTn id="107" dur="500"/>
                                        <p:tgtEl>
                                          <p:spTgt spid="12"/>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22"/>
                                        </p:tgtEl>
                                        <p:attrNameLst>
                                          <p:attrName>style.visibility</p:attrName>
                                        </p:attrNameLst>
                                      </p:cBhvr>
                                      <p:to>
                                        <p:strVal val="visible"/>
                                      </p:to>
                                    </p:set>
                                    <p:animEffect transition="in" filter="blinds(horizontal)">
                                      <p:cBhvr>
                                        <p:cTn id="112" dur="500"/>
                                        <p:tgtEl>
                                          <p:spTgt spid="22"/>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28"/>
                                        </p:tgtEl>
                                        <p:attrNameLst>
                                          <p:attrName>style.visibility</p:attrName>
                                        </p:attrNameLst>
                                      </p:cBhvr>
                                      <p:to>
                                        <p:strVal val="visible"/>
                                      </p:to>
                                    </p:set>
                                    <p:animEffect transition="in" filter="blinds(horizontal)">
                                      <p:cBhvr>
                                        <p:cTn id="117" dur="500"/>
                                        <p:tgtEl>
                                          <p:spTgt spid="28"/>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13"/>
                                        </p:tgtEl>
                                        <p:attrNameLst>
                                          <p:attrName>style.visibility</p:attrName>
                                        </p:attrNameLst>
                                      </p:cBhvr>
                                      <p:to>
                                        <p:strVal val="visible"/>
                                      </p:to>
                                    </p:set>
                                    <p:animEffect transition="in" filter="blinds(horizontal)">
                                      <p:cBhvr>
                                        <p:cTn id="1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4" grpId="0" animBg="1"/>
      <p:bldP spid="15" grpId="0" animBg="1"/>
      <p:bldP spid="16" grpId="0" animBg="1"/>
      <p:bldP spid="19" grpId="0" animBg="1"/>
      <p:bldP spid="20" grpId="0" animBg="1"/>
      <p:bldP spid="21" grpId="0" animBg="1"/>
      <p:bldP spid="22" grpId="0" animBg="1"/>
      <p:bldP spid="5" grpId="0"/>
      <p:bldP spid="23" grpId="0"/>
      <p:bldP spid="24" grpId="0"/>
      <p:bldP spid="25" grpId="0"/>
      <p:bldP spid="26" grpId="0"/>
      <p:bldP spid="27" grpId="0"/>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6431" y="1600200"/>
                <a:ext cx="3373515" cy="4724400"/>
              </a:xfrm>
            </p:spPr>
            <p:txBody>
              <a:bodyPr>
                <a:normAutofit/>
              </a:bodyPr>
              <a:lstStyle/>
              <a:p>
                <a:pPr marL="0" indent="0" algn="ctr">
                  <a:buNone/>
                </a:pPr>
                <a:r>
                  <a:rPr lang="en-US" sz="1400" b="1" dirty="0">
                    <a:latin typeface="Comic Sans MS" pitchFamily="66" charset="0"/>
                  </a:rPr>
                  <a:t>You need to be able to model and work with first-order differential equations in practical situations </a:t>
                </a:r>
                <a:endParaRPr lang="en-US" sz="1400" dirty="0">
                  <a:latin typeface="Comic Sans MS" pitchFamily="66" charset="0"/>
                </a:endParaRPr>
              </a:p>
              <a:p>
                <a:pPr marL="0" indent="0" algn="ctr">
                  <a:buNone/>
                </a:pPr>
                <a:endParaRPr lang="en-US" sz="1400" b="1" dirty="0">
                  <a:latin typeface="Comic Sans MS" pitchFamily="66" charset="0"/>
                </a:endParaRPr>
              </a:p>
              <a:p>
                <a:pPr marL="0" indent="0" algn="ctr">
                  <a:buNone/>
                </a:pPr>
                <a:r>
                  <a:rPr lang="en-US" sz="1400" dirty="0">
                    <a:latin typeface="Comic Sans MS" pitchFamily="66" charset="0"/>
                  </a:rPr>
                  <a:t>A particle </a:t>
                </a:r>
                <a14:m>
                  <m:oMath xmlns:m="http://schemas.openxmlformats.org/officeDocument/2006/math">
                    <m:r>
                      <a:rPr lang="en-US" sz="1400" i="1" dirty="0" smtClean="0">
                        <a:latin typeface="Cambria Math" panose="02040503050406030204" pitchFamily="18" charset="0"/>
                      </a:rPr>
                      <m:t>𝑃</m:t>
                    </m:r>
                  </m:oMath>
                </a14:m>
                <a:r>
                  <a:rPr lang="en-US" sz="1400" dirty="0">
                    <a:latin typeface="Comic Sans MS" pitchFamily="66" charset="0"/>
                  </a:rPr>
                  <a:t> starts from rest at a given point </a:t>
                </a:r>
                <a14:m>
                  <m:oMath xmlns:m="http://schemas.openxmlformats.org/officeDocument/2006/math">
                    <m:r>
                      <a:rPr lang="en-US" sz="1400" i="1" dirty="0" smtClean="0">
                        <a:latin typeface="Cambria Math" panose="02040503050406030204" pitchFamily="18" charset="0"/>
                      </a:rPr>
                      <m:t>𝑂</m:t>
                    </m:r>
                  </m:oMath>
                </a14:m>
                <a:r>
                  <a:rPr lang="en-US" sz="1400" dirty="0">
                    <a:latin typeface="Comic Sans MS" pitchFamily="66" charset="0"/>
                  </a:rPr>
                  <a:t> and moves along a straight line. At time </a:t>
                </a:r>
                <a14:m>
                  <m:oMath xmlns:m="http://schemas.openxmlformats.org/officeDocument/2006/math">
                    <m:r>
                      <a:rPr lang="en-US" sz="1400" i="1" dirty="0" smtClean="0">
                        <a:latin typeface="Cambria Math" panose="02040503050406030204" pitchFamily="18" charset="0"/>
                      </a:rPr>
                      <m:t>𝑡</m:t>
                    </m:r>
                  </m:oMath>
                </a14:m>
                <a:r>
                  <a:rPr lang="en-US" sz="1400" dirty="0">
                    <a:latin typeface="Comic Sans MS" pitchFamily="66" charset="0"/>
                  </a:rPr>
                  <a:t> seconds, the acceleration, </a:t>
                </a:r>
                <a14:m>
                  <m:oMath xmlns:m="http://schemas.openxmlformats.org/officeDocument/2006/math">
                    <m:r>
                      <a:rPr lang="en-US" sz="1400" i="1" dirty="0" smtClean="0">
                        <a:latin typeface="Cambria Math" panose="02040503050406030204" pitchFamily="18" charset="0"/>
                      </a:rPr>
                      <m:t>𝑎</m:t>
                    </m:r>
                    <m:r>
                      <a:rPr lang="en-US" sz="1400" b="0" i="1" dirty="0" smtClean="0">
                        <a:latin typeface="Cambria Math" panose="02040503050406030204" pitchFamily="18" charset="0"/>
                      </a:rPr>
                      <m:t> </m:t>
                    </m:r>
                    <m:sSup>
                      <m:sSupPr>
                        <m:ctrlPr>
                          <a:rPr lang="en-US" sz="1400" b="0" i="1" dirty="0" smtClean="0">
                            <a:latin typeface="Cambria Math" panose="02040503050406030204" pitchFamily="18" charset="0"/>
                          </a:rPr>
                        </m:ctrlPr>
                      </m:sSupPr>
                      <m:e>
                        <m:r>
                          <a:rPr lang="en-US" sz="1400" b="0" i="1" dirty="0" smtClean="0">
                            <a:latin typeface="Cambria Math" panose="02040503050406030204" pitchFamily="18" charset="0"/>
                          </a:rPr>
                          <m:t>𝑚𝑠</m:t>
                        </m:r>
                      </m:e>
                      <m:sup>
                        <m:r>
                          <a:rPr lang="en-US" sz="1400" b="0" i="1" dirty="0" smtClean="0">
                            <a:latin typeface="Cambria Math" panose="02040503050406030204" pitchFamily="18" charset="0"/>
                          </a:rPr>
                          <m:t>−2</m:t>
                        </m:r>
                      </m:sup>
                    </m:sSup>
                  </m:oMath>
                </a14:m>
                <a:r>
                  <a:rPr lang="en-US" sz="1400" dirty="0">
                    <a:latin typeface="Comic Sans MS" pitchFamily="66" charset="0"/>
                  </a:rPr>
                  <a:t>, of </a:t>
                </a:r>
                <a14:m>
                  <m:oMath xmlns:m="http://schemas.openxmlformats.org/officeDocument/2006/math">
                    <m:r>
                      <a:rPr lang="en-US" sz="1400" i="1" dirty="0" smtClean="0">
                        <a:latin typeface="Cambria Math" panose="02040503050406030204" pitchFamily="18" charset="0"/>
                      </a:rPr>
                      <m:t>𝑃</m:t>
                    </m:r>
                  </m:oMath>
                </a14:m>
                <a:r>
                  <a:rPr lang="en-US" sz="1400" dirty="0">
                    <a:latin typeface="Comic Sans MS" pitchFamily="66" charset="0"/>
                  </a:rPr>
                  <a:t> is given by:</a:t>
                </a:r>
              </a:p>
              <a:p>
                <a:pPr marL="0" indent="0" algn="ctr">
                  <a:buNone/>
                </a:pPr>
                <a:endParaRPr lang="en-US" sz="1400" dirty="0">
                  <a:latin typeface="Comic Sans MS" pitchFamily="66" charset="0"/>
                </a:endParaRPr>
              </a:p>
              <a:p>
                <a:pPr marL="0" indent="0" algn="ctr">
                  <a:buNone/>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𝑎</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6</m:t>
                          </m:r>
                        </m:num>
                        <m:den>
                          <m:sSup>
                            <m:sSupPr>
                              <m:ctrlPr>
                                <a:rPr lang="en-US" sz="1400" b="0" i="1" smtClean="0">
                                  <a:latin typeface="Cambria Math" panose="02040503050406030204" pitchFamily="18" charset="0"/>
                                </a:rPr>
                              </m:ctrlPr>
                            </m:sSupPr>
                            <m:e>
                              <m:d>
                                <m:dPr>
                                  <m:ctrlPr>
                                    <a:rPr lang="en-US" sz="1400" b="0" i="1" smtClean="0">
                                      <a:latin typeface="Cambria Math" panose="02040503050406030204" pitchFamily="18" charset="0"/>
                                    </a:rPr>
                                  </m:ctrlPr>
                                </m:dPr>
                                <m:e>
                                  <m:r>
                                    <a:rPr lang="en-US" sz="1400" b="0" i="1" smtClean="0">
                                      <a:latin typeface="Cambria Math" panose="02040503050406030204" pitchFamily="18" charset="0"/>
                                    </a:rPr>
                                    <m:t>𝑡</m:t>
                                  </m:r>
                                  <m:r>
                                    <a:rPr lang="en-US" sz="1400" b="0" i="1" smtClean="0">
                                      <a:latin typeface="Cambria Math" panose="02040503050406030204" pitchFamily="18" charset="0"/>
                                    </a:rPr>
                                    <m:t>−2</m:t>
                                  </m:r>
                                </m:e>
                              </m:d>
                            </m:e>
                            <m:sup>
                              <m:r>
                                <a:rPr lang="en-US" sz="1400" b="0" i="1" smtClean="0">
                                  <a:latin typeface="Cambria Math" panose="02040503050406030204" pitchFamily="18" charset="0"/>
                                </a:rPr>
                                <m:t>2</m:t>
                              </m:r>
                            </m:sup>
                          </m:sSup>
                        </m:den>
                      </m:f>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ea typeface="Cambria Math" panose="02040503050406030204" pitchFamily="18" charset="0"/>
                        </a:rPr>
                        <m:t>≥0</m:t>
                      </m:r>
                    </m:oMath>
                  </m:oMathPara>
                </a14:m>
                <a:endParaRPr lang="en-US" sz="1400" dirty="0">
                  <a:latin typeface="Comic Sans MS" pitchFamily="66" charset="0"/>
                </a:endParaRPr>
              </a:p>
              <a:p>
                <a:pPr marL="0" indent="0" algn="ctr">
                  <a:buNone/>
                </a:pPr>
                <a:endParaRPr lang="en-US" sz="1400" dirty="0">
                  <a:latin typeface="Comic Sans MS" pitchFamily="66" charset="0"/>
                </a:endParaRPr>
              </a:p>
              <a:p>
                <a:pPr marL="342900" indent="-342900" algn="ctr">
                  <a:buAutoNum type="alphaLcParenR"/>
                </a:pPr>
                <a:r>
                  <a:rPr lang="en-US" sz="1400" dirty="0">
                    <a:latin typeface="Comic Sans MS" pitchFamily="66" charset="0"/>
                  </a:rPr>
                  <a:t>Find the velocity of </a:t>
                </a:r>
                <a14:m>
                  <m:oMath xmlns:m="http://schemas.openxmlformats.org/officeDocument/2006/math">
                    <m:r>
                      <a:rPr lang="en-US" sz="1400" i="1" dirty="0" smtClean="0">
                        <a:latin typeface="Cambria Math" panose="02040503050406030204" pitchFamily="18" charset="0"/>
                      </a:rPr>
                      <m:t>𝑃</m:t>
                    </m:r>
                  </m:oMath>
                </a14:m>
                <a:r>
                  <a:rPr lang="en-US" sz="1400" dirty="0">
                    <a:latin typeface="Comic Sans MS" pitchFamily="66" charset="0"/>
                  </a:rPr>
                  <a:t> at time </a:t>
                </a:r>
                <a14:m>
                  <m:oMath xmlns:m="http://schemas.openxmlformats.org/officeDocument/2006/math">
                    <m:r>
                      <a:rPr lang="en-US" sz="1400" i="1" dirty="0" smtClean="0">
                        <a:latin typeface="Cambria Math" panose="02040503050406030204" pitchFamily="18" charset="0"/>
                      </a:rPr>
                      <m:t>𝑡</m:t>
                    </m:r>
                  </m:oMath>
                </a14:m>
                <a:r>
                  <a:rPr lang="en-US" sz="1400" dirty="0">
                    <a:latin typeface="Comic Sans MS" pitchFamily="66" charset="0"/>
                  </a:rPr>
                  <a:t> seconds</a:t>
                </a:r>
              </a:p>
              <a:p>
                <a:pPr marL="342900" indent="-342900" algn="ctr">
                  <a:buAutoNum type="alphaLcParenR"/>
                </a:pPr>
                <a:r>
                  <a:rPr lang="en-US" sz="1400" dirty="0">
                    <a:latin typeface="Comic Sans MS" pitchFamily="66" charset="0"/>
                  </a:rPr>
                  <a:t>Show that the displacement of </a:t>
                </a:r>
                <a14:m>
                  <m:oMath xmlns:m="http://schemas.openxmlformats.org/officeDocument/2006/math">
                    <m:r>
                      <a:rPr lang="en-US" sz="1400" i="1" dirty="0" smtClean="0">
                        <a:latin typeface="Cambria Math" panose="02040503050406030204" pitchFamily="18" charset="0"/>
                      </a:rPr>
                      <m:t>𝑃</m:t>
                    </m:r>
                  </m:oMath>
                </a14:m>
                <a:r>
                  <a:rPr lang="en-US" sz="1400" dirty="0">
                    <a:latin typeface="Comic Sans MS" pitchFamily="66" charset="0"/>
                  </a:rPr>
                  <a:t> from </a:t>
                </a:r>
                <a14:m>
                  <m:oMath xmlns:m="http://schemas.openxmlformats.org/officeDocument/2006/math">
                    <m:r>
                      <a:rPr lang="en-US" sz="1400" i="1" dirty="0" smtClean="0">
                        <a:latin typeface="Cambria Math" panose="02040503050406030204" pitchFamily="18" charset="0"/>
                      </a:rPr>
                      <m:t>𝑂</m:t>
                    </m:r>
                  </m:oMath>
                </a14:m>
                <a:r>
                  <a:rPr lang="en-US" sz="1400" dirty="0">
                    <a:latin typeface="Comic Sans MS" pitchFamily="66" charset="0"/>
                  </a:rPr>
                  <a:t> when </a:t>
                </a:r>
                <a14:m>
                  <m:oMath xmlns:m="http://schemas.openxmlformats.org/officeDocument/2006/math">
                    <m:r>
                      <a:rPr lang="en-US" sz="1400" i="1" dirty="0" smtClean="0">
                        <a:latin typeface="Cambria Math" panose="02040503050406030204" pitchFamily="18" charset="0"/>
                      </a:rPr>
                      <m:t>𝑡</m:t>
                    </m:r>
                    <m:r>
                      <a:rPr lang="en-US" sz="1400" i="1" dirty="0" smtClean="0">
                        <a:latin typeface="Cambria Math" panose="02040503050406030204" pitchFamily="18" charset="0"/>
                      </a:rPr>
                      <m:t>=6</m:t>
                    </m:r>
                  </m:oMath>
                </a14:m>
                <a:r>
                  <a:rPr lang="en-US" sz="1400" dirty="0">
                    <a:latin typeface="Comic Sans MS" pitchFamily="66" charset="0"/>
                  </a:rPr>
                  <a:t> is given by </a:t>
                </a:r>
                <a14:m>
                  <m:oMath xmlns:m="http://schemas.openxmlformats.org/officeDocument/2006/math">
                    <m:d>
                      <m:dPr>
                        <m:ctrlPr>
                          <a:rPr lang="en-US" sz="1400" b="0" i="1" smtClean="0">
                            <a:latin typeface="Cambria Math" panose="02040503050406030204" pitchFamily="18" charset="0"/>
                          </a:rPr>
                        </m:ctrlPr>
                      </m:dPr>
                      <m:e>
                        <m:r>
                          <a:rPr lang="en-US" sz="1400" b="0" i="1" smtClean="0">
                            <a:latin typeface="Cambria Math" panose="02040503050406030204" pitchFamily="18" charset="0"/>
                          </a:rPr>
                          <m:t>18−12</m:t>
                        </m:r>
                        <m:r>
                          <a:rPr lang="en-US" sz="1400" b="0" i="1" smtClean="0">
                            <a:latin typeface="Cambria Math" panose="02040503050406030204" pitchFamily="18" charset="0"/>
                          </a:rPr>
                          <m:t>𝑙𝑛</m:t>
                        </m:r>
                        <m:r>
                          <a:rPr lang="en-US" sz="1400" b="0" i="1" smtClean="0">
                            <a:latin typeface="Cambria Math" panose="02040503050406030204" pitchFamily="18" charset="0"/>
                          </a:rPr>
                          <m:t>2</m:t>
                        </m:r>
                      </m:e>
                    </m:d>
                    <m:r>
                      <a:rPr lang="en-US" sz="1400" b="0" i="1" smtClean="0">
                        <a:latin typeface="Cambria Math" panose="02040503050406030204" pitchFamily="18" charset="0"/>
                      </a:rPr>
                      <m:t> </m:t>
                    </m:r>
                    <m:r>
                      <a:rPr lang="en-US" sz="1400" b="0" i="1" smtClean="0">
                        <a:latin typeface="Cambria Math" panose="02040503050406030204" pitchFamily="18" charset="0"/>
                      </a:rPr>
                      <m:t>𝑚</m:t>
                    </m:r>
                  </m:oMath>
                </a14:m>
                <a:endParaRPr lang="en-US" sz="1400" dirty="0">
                  <a:latin typeface="Comic Sans MS" pitchFamily="66" charset="0"/>
                </a:endParaRPr>
              </a:p>
              <a:p>
                <a:pPr marL="0" indent="0" algn="ctr">
                  <a:buNone/>
                </a:pPr>
                <a:endParaRPr lang="en-US" sz="1400" dirty="0">
                  <a:latin typeface="Comic Sans MS"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6431" y="1600200"/>
                <a:ext cx="3373515" cy="4724400"/>
              </a:xfrm>
              <a:blipFill>
                <a:blip r:embed="rId2"/>
                <a:stretch>
                  <a:fillRect t="-774"/>
                </a:stretch>
              </a:blipFill>
            </p:spPr>
            <p:txBody>
              <a:bodyPr/>
              <a:lstStyle/>
              <a:p>
                <a:r>
                  <a:rPr lang="en-GB">
                    <a:noFill/>
                  </a:rPr>
                  <a:t> </a:t>
                </a:r>
              </a:p>
            </p:txBody>
          </p:sp>
        </mc:Fallback>
      </mc:AlternateContent>
      <p:sp>
        <p:nvSpPr>
          <p:cNvPr id="17" name="タイトル 1">
            <a:extLst>
              <a:ext uri="{FF2B5EF4-FFF2-40B4-BE49-F238E27FC236}">
                <a16:creationId xmlns:a16="http://schemas.microsoft.com/office/drawing/2014/main" id="{BF9952A8-88E0-4294-967B-061546A2D97C}"/>
              </a:ext>
            </a:extLst>
          </p:cNvPr>
          <p:cNvSpPr>
            <a:spLocks noGrp="1"/>
          </p:cNvSpPr>
          <p:nvPr>
            <p:ph type="title"/>
          </p:nvPr>
        </p:nvSpPr>
        <p:spPr>
          <a:xfrm>
            <a:off x="628650" y="215503"/>
            <a:ext cx="7886700" cy="994172"/>
          </a:xfrm>
        </p:spPr>
        <p:txBody>
          <a:bodyPr>
            <a:normAutofit/>
          </a:bodyPr>
          <a:lstStyle/>
          <a:p>
            <a:pPr algn="ctr"/>
            <a:r>
              <a:rPr lang="en-US" sz="3200" dirty="0">
                <a:latin typeface="Comic Sans MS" panose="030F0702030302020204" pitchFamily="66" charset="0"/>
              </a:rPr>
              <a:t>Modelling with Differential Equations</a:t>
            </a:r>
            <a:endParaRPr lang="en-GB" sz="3200" dirty="0">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12EE350F-E77E-4733-9475-8FFECDA575BF}"/>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8A</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50954D7C-7BB8-4CF2-8D74-88B38E5ACD1C}"/>
                  </a:ext>
                </a:extLst>
              </p:cNvPr>
              <p:cNvSpPr txBox="1"/>
              <p:nvPr/>
            </p:nvSpPr>
            <p:spPr>
              <a:xfrm>
                <a:off x="1248052" y="5744861"/>
                <a:ext cx="1469993" cy="500650"/>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rPr>
                        <m:t>𝑣</m:t>
                      </m:r>
                      <m:r>
                        <a:rPr lang="en-US" sz="1400" b="0" i="1" smtClean="0">
                          <a:solidFill>
                            <a:srgbClr val="FF0000"/>
                          </a:solidFill>
                          <a:latin typeface="Cambria Math" panose="02040503050406030204" pitchFamily="18" charset="0"/>
                        </a:rPr>
                        <m:t>=−</m:t>
                      </m:r>
                      <m:f>
                        <m:fPr>
                          <m:ctrlPr>
                            <a:rPr lang="en-US" sz="1400" b="0" i="1" smtClean="0">
                              <a:solidFill>
                                <a:srgbClr val="FF0000"/>
                              </a:solidFill>
                              <a:latin typeface="Cambria Math" panose="02040503050406030204" pitchFamily="18" charset="0"/>
                            </a:rPr>
                          </m:ctrlPr>
                        </m:fPr>
                        <m:num>
                          <m:r>
                            <a:rPr lang="en-US" sz="1400" b="0" i="1" smtClean="0">
                              <a:solidFill>
                                <a:srgbClr val="FF0000"/>
                              </a:solidFill>
                              <a:latin typeface="Cambria Math" panose="02040503050406030204" pitchFamily="18" charset="0"/>
                            </a:rPr>
                            <m:t>6</m:t>
                          </m:r>
                        </m:num>
                        <m:den>
                          <m:r>
                            <a:rPr lang="en-US" sz="1400" b="0" i="1" smtClean="0">
                              <a:solidFill>
                                <a:srgbClr val="FF0000"/>
                              </a:solidFill>
                              <a:latin typeface="Cambria Math" panose="02040503050406030204" pitchFamily="18" charset="0"/>
                            </a:rPr>
                            <m:t>𝑡</m:t>
                          </m:r>
                          <m:r>
                            <a:rPr lang="en-US" sz="1400" b="0" i="1" smtClean="0">
                              <a:solidFill>
                                <a:srgbClr val="FF0000"/>
                              </a:solidFill>
                              <a:latin typeface="Cambria Math" panose="02040503050406030204" pitchFamily="18" charset="0"/>
                            </a:rPr>
                            <m:t>+2</m:t>
                          </m:r>
                        </m:den>
                      </m:f>
                      <m:r>
                        <a:rPr lang="en-US" sz="1400" b="0" i="1" smtClean="0">
                          <a:solidFill>
                            <a:srgbClr val="FF0000"/>
                          </a:solidFill>
                          <a:latin typeface="Cambria Math" panose="02040503050406030204" pitchFamily="18" charset="0"/>
                        </a:rPr>
                        <m:t>+3</m:t>
                      </m:r>
                    </m:oMath>
                  </m:oMathPara>
                </a14:m>
                <a:endParaRPr lang="en-US" sz="1400" dirty="0">
                  <a:solidFill>
                    <a:srgbClr val="FF0000"/>
                  </a:solidFill>
                  <a:latin typeface="Comic Sans MS" pitchFamily="66" charset="0"/>
                </a:endParaRPr>
              </a:p>
            </p:txBody>
          </p:sp>
        </mc:Choice>
        <mc:Fallback xmlns="">
          <p:sp>
            <p:nvSpPr>
              <p:cNvPr id="13" name="テキスト ボックス 12">
                <a:extLst>
                  <a:ext uri="{FF2B5EF4-FFF2-40B4-BE49-F238E27FC236}">
                    <a16:creationId xmlns:a16="http://schemas.microsoft.com/office/drawing/2014/main" id="{50954D7C-7BB8-4CF2-8D74-88B38E5ACD1C}"/>
                  </a:ext>
                </a:extLst>
              </p:cNvPr>
              <p:cNvSpPr txBox="1">
                <a:spLocks noRot="1" noChangeAspect="1" noMove="1" noResize="1" noEditPoints="1" noAdjustHandles="1" noChangeArrowheads="1" noChangeShapeType="1" noTextEdit="1"/>
              </p:cNvSpPr>
              <p:nvPr/>
            </p:nvSpPr>
            <p:spPr>
              <a:xfrm>
                <a:off x="1248052" y="5744861"/>
                <a:ext cx="1469993" cy="500650"/>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テキスト ボックス 28">
                <a:extLst>
                  <a:ext uri="{FF2B5EF4-FFF2-40B4-BE49-F238E27FC236}">
                    <a16:creationId xmlns:a16="http://schemas.microsoft.com/office/drawing/2014/main" id="{F5A8C0E9-2A8A-4EF4-945F-BEC3F4215CEA}"/>
                  </a:ext>
                </a:extLst>
              </p:cNvPr>
              <p:cNvSpPr txBox="1"/>
              <p:nvPr/>
            </p:nvSpPr>
            <p:spPr>
              <a:xfrm>
                <a:off x="4259062" y="1254239"/>
                <a:ext cx="1469993" cy="500650"/>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𝑣</m:t>
                      </m:r>
                      <m:r>
                        <a:rPr lang="en-US" sz="1400" b="0" i="1" smtClean="0">
                          <a:solidFill>
                            <a:schemeClr val="tx1"/>
                          </a:solidFill>
                          <a:latin typeface="Cambria Math" panose="02040503050406030204" pitchFamily="18" charset="0"/>
                        </a:rPr>
                        <m:t>=−</m:t>
                      </m:r>
                      <m:f>
                        <m:fPr>
                          <m:ctrlPr>
                            <a:rPr lang="en-US" sz="1400" b="0" i="1" smtClean="0">
                              <a:solidFill>
                                <a:schemeClr val="tx1"/>
                              </a:solidFill>
                              <a:latin typeface="Cambria Math" panose="02040503050406030204" pitchFamily="18" charset="0"/>
                            </a:rPr>
                          </m:ctrlPr>
                        </m:fPr>
                        <m:num>
                          <m:r>
                            <a:rPr lang="en-US" sz="1400" b="0" i="1" smtClean="0">
                              <a:solidFill>
                                <a:schemeClr val="tx1"/>
                              </a:solidFill>
                              <a:latin typeface="Cambria Math" panose="02040503050406030204" pitchFamily="18" charset="0"/>
                            </a:rPr>
                            <m:t>6</m:t>
                          </m:r>
                        </m:num>
                        <m:den>
                          <m:r>
                            <a:rPr lang="en-US" sz="1400" b="0" i="1" smtClean="0">
                              <a:solidFill>
                                <a:schemeClr val="tx1"/>
                              </a:solidFill>
                              <a:latin typeface="Cambria Math" panose="02040503050406030204" pitchFamily="18" charset="0"/>
                            </a:rPr>
                            <m:t>𝑡</m:t>
                          </m:r>
                          <m:r>
                            <a:rPr lang="en-US" sz="1400" b="0" i="1" smtClean="0">
                              <a:solidFill>
                                <a:schemeClr val="tx1"/>
                              </a:solidFill>
                              <a:latin typeface="Cambria Math" panose="02040503050406030204" pitchFamily="18" charset="0"/>
                            </a:rPr>
                            <m:t>+2</m:t>
                          </m:r>
                        </m:den>
                      </m:f>
                      <m:r>
                        <a:rPr lang="en-US" sz="1400" b="0" i="1" smtClean="0">
                          <a:solidFill>
                            <a:schemeClr val="tx1"/>
                          </a:solidFill>
                          <a:latin typeface="Cambria Math" panose="02040503050406030204" pitchFamily="18" charset="0"/>
                        </a:rPr>
                        <m:t>+3</m:t>
                      </m:r>
                    </m:oMath>
                  </m:oMathPara>
                </a14:m>
                <a:endParaRPr lang="en-US" sz="1400" dirty="0">
                  <a:solidFill>
                    <a:schemeClr val="tx1"/>
                  </a:solidFill>
                  <a:latin typeface="Comic Sans MS" pitchFamily="66" charset="0"/>
                </a:endParaRPr>
              </a:p>
            </p:txBody>
          </p:sp>
        </mc:Choice>
        <mc:Fallback xmlns="">
          <p:sp>
            <p:nvSpPr>
              <p:cNvPr id="29" name="テキスト ボックス 28">
                <a:extLst>
                  <a:ext uri="{FF2B5EF4-FFF2-40B4-BE49-F238E27FC236}">
                    <a16:creationId xmlns:a16="http://schemas.microsoft.com/office/drawing/2014/main" id="{F5A8C0E9-2A8A-4EF4-945F-BEC3F4215CEA}"/>
                  </a:ext>
                </a:extLst>
              </p:cNvPr>
              <p:cNvSpPr txBox="1">
                <a:spLocks noRot="1" noChangeAspect="1" noMove="1" noResize="1" noEditPoints="1" noAdjustHandles="1" noChangeArrowheads="1" noChangeShapeType="1" noTextEdit="1"/>
              </p:cNvSpPr>
              <p:nvPr/>
            </p:nvSpPr>
            <p:spPr>
              <a:xfrm>
                <a:off x="4259062" y="1254239"/>
                <a:ext cx="1469993" cy="500650"/>
              </a:xfrm>
              <a:prstGeom prst="rect">
                <a:avLst/>
              </a:prstGeom>
              <a:blipFill>
                <a:blip r:embed="rId4"/>
                <a:stretch>
                  <a:fillRect b="-122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テキスト ボックス 29">
                <a:extLst>
                  <a:ext uri="{FF2B5EF4-FFF2-40B4-BE49-F238E27FC236}">
                    <a16:creationId xmlns:a16="http://schemas.microsoft.com/office/drawing/2014/main" id="{AD4A6425-4C99-42C7-BD70-56A29489EB64}"/>
                  </a:ext>
                </a:extLst>
              </p:cNvPr>
              <p:cNvSpPr txBox="1"/>
              <p:nvPr/>
            </p:nvSpPr>
            <p:spPr>
              <a:xfrm>
                <a:off x="4216153" y="1868278"/>
                <a:ext cx="1469993" cy="519245"/>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f>
                        <m:fPr>
                          <m:ctrlPr>
                            <a:rPr lang="en-US" sz="1400" b="0" i="1" smtClean="0">
                              <a:solidFill>
                                <a:schemeClr val="tx1"/>
                              </a:solidFill>
                              <a:latin typeface="Cambria Math" panose="02040503050406030204" pitchFamily="18" charset="0"/>
                            </a:rPr>
                          </m:ctrlPr>
                        </m:fPr>
                        <m:num>
                          <m:r>
                            <a:rPr lang="en-US" sz="1400" b="0" i="1" smtClean="0">
                              <a:solidFill>
                                <a:schemeClr val="tx1"/>
                              </a:solidFill>
                              <a:latin typeface="Cambria Math" panose="02040503050406030204" pitchFamily="18" charset="0"/>
                            </a:rPr>
                            <m:t>𝑑𝑠</m:t>
                          </m:r>
                        </m:num>
                        <m:den>
                          <m:r>
                            <a:rPr lang="en-US" sz="1400" b="0" i="1" smtClean="0">
                              <a:solidFill>
                                <a:schemeClr val="tx1"/>
                              </a:solidFill>
                              <a:latin typeface="Cambria Math" panose="02040503050406030204" pitchFamily="18" charset="0"/>
                            </a:rPr>
                            <m:t>𝑑𝑡</m:t>
                          </m:r>
                        </m:den>
                      </m:f>
                      <m:r>
                        <a:rPr lang="en-US" sz="1400" b="0" i="1" smtClean="0">
                          <a:solidFill>
                            <a:schemeClr val="tx1"/>
                          </a:solidFill>
                          <a:latin typeface="Cambria Math" panose="02040503050406030204" pitchFamily="18" charset="0"/>
                        </a:rPr>
                        <m:t>=−</m:t>
                      </m:r>
                      <m:f>
                        <m:fPr>
                          <m:ctrlPr>
                            <a:rPr lang="en-US" sz="1400" b="0" i="1" smtClean="0">
                              <a:solidFill>
                                <a:schemeClr val="tx1"/>
                              </a:solidFill>
                              <a:latin typeface="Cambria Math" panose="02040503050406030204" pitchFamily="18" charset="0"/>
                            </a:rPr>
                          </m:ctrlPr>
                        </m:fPr>
                        <m:num>
                          <m:r>
                            <a:rPr lang="en-US" sz="1400" b="0" i="1" smtClean="0">
                              <a:solidFill>
                                <a:schemeClr val="tx1"/>
                              </a:solidFill>
                              <a:latin typeface="Cambria Math" panose="02040503050406030204" pitchFamily="18" charset="0"/>
                            </a:rPr>
                            <m:t>6</m:t>
                          </m:r>
                        </m:num>
                        <m:den>
                          <m:r>
                            <a:rPr lang="en-US" sz="1400" b="0" i="1" smtClean="0">
                              <a:solidFill>
                                <a:schemeClr val="tx1"/>
                              </a:solidFill>
                              <a:latin typeface="Cambria Math" panose="02040503050406030204" pitchFamily="18" charset="0"/>
                            </a:rPr>
                            <m:t>𝑡</m:t>
                          </m:r>
                          <m:r>
                            <a:rPr lang="en-US" sz="1400" b="0" i="1" smtClean="0">
                              <a:solidFill>
                                <a:schemeClr val="tx1"/>
                              </a:solidFill>
                              <a:latin typeface="Cambria Math" panose="02040503050406030204" pitchFamily="18" charset="0"/>
                            </a:rPr>
                            <m:t>+2</m:t>
                          </m:r>
                        </m:den>
                      </m:f>
                      <m:r>
                        <a:rPr lang="en-US" sz="1400" b="0" i="1" smtClean="0">
                          <a:solidFill>
                            <a:schemeClr val="tx1"/>
                          </a:solidFill>
                          <a:latin typeface="Cambria Math" panose="02040503050406030204" pitchFamily="18" charset="0"/>
                        </a:rPr>
                        <m:t>+3</m:t>
                      </m:r>
                    </m:oMath>
                  </m:oMathPara>
                </a14:m>
                <a:endParaRPr lang="en-US" sz="1400" dirty="0">
                  <a:solidFill>
                    <a:schemeClr val="tx1"/>
                  </a:solidFill>
                  <a:latin typeface="Comic Sans MS" pitchFamily="66" charset="0"/>
                </a:endParaRPr>
              </a:p>
            </p:txBody>
          </p:sp>
        </mc:Choice>
        <mc:Fallback xmlns="">
          <p:sp>
            <p:nvSpPr>
              <p:cNvPr id="30" name="テキスト ボックス 29">
                <a:extLst>
                  <a:ext uri="{FF2B5EF4-FFF2-40B4-BE49-F238E27FC236}">
                    <a16:creationId xmlns:a16="http://schemas.microsoft.com/office/drawing/2014/main" id="{AD4A6425-4C99-42C7-BD70-56A29489EB64}"/>
                  </a:ext>
                </a:extLst>
              </p:cNvPr>
              <p:cNvSpPr txBox="1">
                <a:spLocks noRot="1" noChangeAspect="1" noMove="1" noResize="1" noEditPoints="1" noAdjustHandles="1" noChangeArrowheads="1" noChangeShapeType="1" noTextEdit="1"/>
              </p:cNvSpPr>
              <p:nvPr/>
            </p:nvSpPr>
            <p:spPr>
              <a:xfrm>
                <a:off x="4216153" y="1868278"/>
                <a:ext cx="1469993" cy="519245"/>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テキスト ボックス 30">
                <a:extLst>
                  <a:ext uri="{FF2B5EF4-FFF2-40B4-BE49-F238E27FC236}">
                    <a16:creationId xmlns:a16="http://schemas.microsoft.com/office/drawing/2014/main" id="{F39E8D8C-83F9-43C9-A659-ADCF23711814}"/>
                  </a:ext>
                </a:extLst>
              </p:cNvPr>
              <p:cNvSpPr txBox="1"/>
              <p:nvPr/>
            </p:nvSpPr>
            <p:spPr>
              <a:xfrm>
                <a:off x="4288655" y="2482317"/>
                <a:ext cx="2058880" cy="657424"/>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𝑠</m:t>
                      </m:r>
                      <m:r>
                        <a:rPr lang="en-US" sz="1400" b="0" i="1" smtClean="0">
                          <a:solidFill>
                            <a:schemeClr val="tx1"/>
                          </a:solidFill>
                          <a:latin typeface="Cambria Math" panose="02040503050406030204" pitchFamily="18" charset="0"/>
                        </a:rPr>
                        <m:t>=</m:t>
                      </m:r>
                      <m:nary>
                        <m:naryPr>
                          <m:limLoc m:val="undOvr"/>
                          <m:subHide m:val="on"/>
                          <m:supHide m:val="on"/>
                          <m:ctrlPr>
                            <a:rPr lang="en-US" sz="1400" b="0" i="1" smtClean="0">
                              <a:solidFill>
                                <a:schemeClr val="tx1"/>
                              </a:solidFill>
                              <a:latin typeface="Cambria Math" panose="02040503050406030204" pitchFamily="18" charset="0"/>
                            </a:rPr>
                          </m:ctrlPr>
                        </m:naryPr>
                        <m:sub/>
                        <m:sup/>
                        <m:e>
                          <m:d>
                            <m:dPr>
                              <m:ctrlPr>
                                <a:rPr lang="en-US" sz="1400" b="0" i="1" smtClean="0">
                                  <a:solidFill>
                                    <a:schemeClr val="tx1"/>
                                  </a:solidFill>
                                  <a:latin typeface="Cambria Math" panose="02040503050406030204" pitchFamily="18" charset="0"/>
                                </a:rPr>
                              </m:ctrlPr>
                            </m:dPr>
                            <m:e>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6</m:t>
                                  </m:r>
                                </m:num>
                                <m:den>
                                  <m:r>
                                    <a:rPr lang="en-US" sz="1400" i="1">
                                      <a:latin typeface="Cambria Math" panose="02040503050406030204" pitchFamily="18" charset="0"/>
                                    </a:rPr>
                                    <m:t>𝑡</m:t>
                                  </m:r>
                                  <m:r>
                                    <a:rPr lang="en-US" sz="1400" i="1">
                                      <a:latin typeface="Cambria Math" panose="02040503050406030204" pitchFamily="18" charset="0"/>
                                    </a:rPr>
                                    <m:t>+2</m:t>
                                  </m:r>
                                </m:den>
                              </m:f>
                              <m:r>
                                <a:rPr lang="en-US" sz="1400" i="1">
                                  <a:latin typeface="Cambria Math" panose="02040503050406030204" pitchFamily="18" charset="0"/>
                                </a:rPr>
                                <m:t>+3</m:t>
                              </m:r>
                            </m:e>
                          </m:d>
                        </m:e>
                      </m:nary>
                      <m:r>
                        <a:rPr lang="en-US" sz="1400" b="0" i="1" smtClean="0">
                          <a:solidFill>
                            <a:schemeClr val="tx1"/>
                          </a:solidFill>
                          <a:latin typeface="Cambria Math" panose="02040503050406030204" pitchFamily="18" charset="0"/>
                        </a:rPr>
                        <m:t> </m:t>
                      </m:r>
                      <m:r>
                        <a:rPr lang="en-US" sz="1400" b="0" i="1" smtClean="0">
                          <a:solidFill>
                            <a:schemeClr val="tx1"/>
                          </a:solidFill>
                          <a:latin typeface="Cambria Math" panose="02040503050406030204" pitchFamily="18" charset="0"/>
                        </a:rPr>
                        <m:t>𝑑𝑡</m:t>
                      </m:r>
                    </m:oMath>
                  </m:oMathPara>
                </a14:m>
                <a:endParaRPr lang="en-US" sz="1400" dirty="0">
                  <a:solidFill>
                    <a:schemeClr val="tx1"/>
                  </a:solidFill>
                  <a:latin typeface="Comic Sans MS" pitchFamily="66" charset="0"/>
                </a:endParaRPr>
              </a:p>
            </p:txBody>
          </p:sp>
        </mc:Choice>
        <mc:Fallback xmlns="">
          <p:sp>
            <p:nvSpPr>
              <p:cNvPr id="31" name="テキスト ボックス 30">
                <a:extLst>
                  <a:ext uri="{FF2B5EF4-FFF2-40B4-BE49-F238E27FC236}">
                    <a16:creationId xmlns:a16="http://schemas.microsoft.com/office/drawing/2014/main" id="{F39E8D8C-83F9-43C9-A659-ADCF23711814}"/>
                  </a:ext>
                </a:extLst>
              </p:cNvPr>
              <p:cNvSpPr txBox="1">
                <a:spLocks noRot="1" noChangeAspect="1" noMove="1" noResize="1" noEditPoints="1" noAdjustHandles="1" noChangeArrowheads="1" noChangeShapeType="1" noTextEdit="1"/>
              </p:cNvSpPr>
              <p:nvPr/>
            </p:nvSpPr>
            <p:spPr>
              <a:xfrm>
                <a:off x="4288655" y="2482317"/>
                <a:ext cx="2058880" cy="657424"/>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テキスト ボックス 31">
                <a:extLst>
                  <a:ext uri="{FF2B5EF4-FFF2-40B4-BE49-F238E27FC236}">
                    <a16:creationId xmlns:a16="http://schemas.microsoft.com/office/drawing/2014/main" id="{2A842E8F-3FA0-457D-8760-3CD2048F7533}"/>
                  </a:ext>
                </a:extLst>
              </p:cNvPr>
              <p:cNvSpPr txBox="1"/>
              <p:nvPr/>
            </p:nvSpPr>
            <p:spPr>
              <a:xfrm>
                <a:off x="4316768" y="3140744"/>
                <a:ext cx="2314852" cy="657424"/>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𝑠</m:t>
                      </m:r>
                      <m:r>
                        <a:rPr lang="en-US" sz="1400" b="0" i="1" smtClean="0">
                          <a:solidFill>
                            <a:schemeClr val="tx1"/>
                          </a:solidFill>
                          <a:latin typeface="Cambria Math" panose="02040503050406030204" pitchFamily="18" charset="0"/>
                        </a:rPr>
                        <m:t>=</m:t>
                      </m:r>
                      <m:nary>
                        <m:naryPr>
                          <m:limLoc m:val="undOvr"/>
                          <m:subHide m:val="on"/>
                          <m:supHide m:val="on"/>
                          <m:ctrlPr>
                            <a:rPr lang="en-US" sz="1400" b="0" i="1" smtClean="0">
                              <a:solidFill>
                                <a:schemeClr val="tx1"/>
                              </a:solidFill>
                              <a:latin typeface="Cambria Math" panose="02040503050406030204" pitchFamily="18" charset="0"/>
                            </a:rPr>
                          </m:ctrlPr>
                        </m:naryPr>
                        <m:sub/>
                        <m:sup/>
                        <m:e>
                          <m:d>
                            <m:dPr>
                              <m:ctrlPr>
                                <a:rPr lang="en-US" sz="1400" b="0" i="1" smtClean="0">
                                  <a:solidFill>
                                    <a:schemeClr val="tx1"/>
                                  </a:solidFill>
                                  <a:latin typeface="Cambria Math" panose="02040503050406030204" pitchFamily="18" charset="0"/>
                                </a:rPr>
                              </m:ctrlPr>
                            </m:dPr>
                            <m:e>
                              <m:r>
                                <a:rPr lang="en-US" sz="1400" i="1">
                                  <a:latin typeface="Cambria Math" panose="02040503050406030204" pitchFamily="18" charset="0"/>
                                </a:rPr>
                                <m:t>−</m:t>
                              </m:r>
                              <m:r>
                                <a:rPr lang="en-US" sz="1400" b="0" i="1" smtClean="0">
                                  <a:latin typeface="Cambria Math" panose="02040503050406030204" pitchFamily="18" charset="0"/>
                                </a:rPr>
                                <m:t>6</m:t>
                              </m:r>
                              <m:sSup>
                                <m:sSupPr>
                                  <m:ctrlPr>
                                    <a:rPr lang="en-US" sz="1400" b="0" i="1" smtClean="0">
                                      <a:latin typeface="Cambria Math" panose="02040503050406030204" pitchFamily="18" charset="0"/>
                                    </a:rPr>
                                  </m:ctrlPr>
                                </m:sSupPr>
                                <m:e>
                                  <m:d>
                                    <m:dPr>
                                      <m:ctrlPr>
                                        <a:rPr lang="en-US" sz="1400" b="0" i="1" smtClean="0">
                                          <a:latin typeface="Cambria Math" panose="02040503050406030204" pitchFamily="18" charset="0"/>
                                        </a:rPr>
                                      </m:ctrlPr>
                                    </m:dPr>
                                    <m:e>
                                      <m:r>
                                        <a:rPr lang="en-US" sz="1400" b="0" i="1" smtClean="0">
                                          <a:latin typeface="Cambria Math" panose="02040503050406030204" pitchFamily="18" charset="0"/>
                                        </a:rPr>
                                        <m:t>𝑡</m:t>
                                      </m:r>
                                      <m:r>
                                        <a:rPr lang="en-US" sz="1400" b="0" i="1" smtClean="0">
                                          <a:latin typeface="Cambria Math" panose="02040503050406030204" pitchFamily="18" charset="0"/>
                                        </a:rPr>
                                        <m:t>+2</m:t>
                                      </m:r>
                                    </m:e>
                                  </m:d>
                                </m:e>
                                <m:sup>
                                  <m:r>
                                    <a:rPr lang="en-US" sz="1400" b="0" i="1" smtClean="0">
                                      <a:latin typeface="Cambria Math" panose="02040503050406030204" pitchFamily="18" charset="0"/>
                                    </a:rPr>
                                    <m:t>−1</m:t>
                                  </m:r>
                                </m:sup>
                              </m:sSup>
                              <m:r>
                                <a:rPr lang="en-US" sz="1400" i="1">
                                  <a:latin typeface="Cambria Math" panose="02040503050406030204" pitchFamily="18" charset="0"/>
                                </a:rPr>
                                <m:t>+3</m:t>
                              </m:r>
                            </m:e>
                          </m:d>
                        </m:e>
                      </m:nary>
                      <m:r>
                        <a:rPr lang="en-US" sz="1400" b="0" i="1" smtClean="0">
                          <a:solidFill>
                            <a:schemeClr val="tx1"/>
                          </a:solidFill>
                          <a:latin typeface="Cambria Math" panose="02040503050406030204" pitchFamily="18" charset="0"/>
                        </a:rPr>
                        <m:t> </m:t>
                      </m:r>
                      <m:r>
                        <a:rPr lang="en-US" sz="1400" b="0" i="1" smtClean="0">
                          <a:solidFill>
                            <a:schemeClr val="tx1"/>
                          </a:solidFill>
                          <a:latin typeface="Cambria Math" panose="02040503050406030204" pitchFamily="18" charset="0"/>
                        </a:rPr>
                        <m:t>𝑑𝑡</m:t>
                      </m:r>
                    </m:oMath>
                  </m:oMathPara>
                </a14:m>
                <a:endParaRPr lang="en-US" sz="1400" dirty="0">
                  <a:solidFill>
                    <a:schemeClr val="tx1"/>
                  </a:solidFill>
                  <a:latin typeface="Comic Sans MS" pitchFamily="66" charset="0"/>
                </a:endParaRPr>
              </a:p>
            </p:txBody>
          </p:sp>
        </mc:Choice>
        <mc:Fallback xmlns="">
          <p:sp>
            <p:nvSpPr>
              <p:cNvPr id="32" name="テキスト ボックス 31">
                <a:extLst>
                  <a:ext uri="{FF2B5EF4-FFF2-40B4-BE49-F238E27FC236}">
                    <a16:creationId xmlns:a16="http://schemas.microsoft.com/office/drawing/2014/main" id="{2A842E8F-3FA0-457D-8760-3CD2048F7533}"/>
                  </a:ext>
                </a:extLst>
              </p:cNvPr>
              <p:cNvSpPr txBox="1">
                <a:spLocks noRot="1" noChangeAspect="1" noMove="1" noResize="1" noEditPoints="1" noAdjustHandles="1" noChangeArrowheads="1" noChangeShapeType="1" noTextEdit="1"/>
              </p:cNvSpPr>
              <p:nvPr/>
            </p:nvSpPr>
            <p:spPr>
              <a:xfrm>
                <a:off x="4316768" y="3140744"/>
                <a:ext cx="2314852" cy="657424"/>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テキスト ボックス 32">
                <a:extLst>
                  <a:ext uri="{FF2B5EF4-FFF2-40B4-BE49-F238E27FC236}">
                    <a16:creationId xmlns:a16="http://schemas.microsoft.com/office/drawing/2014/main" id="{DEDCEA5A-19F0-4285-9F26-D50F2D61B724}"/>
                  </a:ext>
                </a:extLst>
              </p:cNvPr>
              <p:cNvSpPr txBox="1"/>
              <p:nvPr/>
            </p:nvSpPr>
            <p:spPr>
              <a:xfrm>
                <a:off x="4264982" y="3870193"/>
                <a:ext cx="2271620" cy="307777"/>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𝑠</m:t>
                      </m:r>
                      <m:r>
                        <a:rPr lang="en-US" sz="1400" b="0" i="1" smtClean="0">
                          <a:solidFill>
                            <a:schemeClr val="tx1"/>
                          </a:solidFill>
                          <a:latin typeface="Cambria Math" panose="02040503050406030204" pitchFamily="18" charset="0"/>
                        </a:rPr>
                        <m:t>=−6</m:t>
                      </m:r>
                      <m:r>
                        <a:rPr lang="en-US" sz="1400" b="0" i="1" smtClean="0">
                          <a:solidFill>
                            <a:schemeClr val="tx1"/>
                          </a:solidFill>
                          <a:latin typeface="Cambria Math" panose="02040503050406030204" pitchFamily="18" charset="0"/>
                        </a:rPr>
                        <m:t>𝑙𝑛</m:t>
                      </m:r>
                      <m:d>
                        <m:dPr>
                          <m:ctrlPr>
                            <a:rPr lang="en-US" sz="1400" b="0" i="1" smtClean="0">
                              <a:solidFill>
                                <a:schemeClr val="tx1"/>
                              </a:solidFill>
                              <a:latin typeface="Cambria Math" panose="02040503050406030204" pitchFamily="18" charset="0"/>
                            </a:rPr>
                          </m:ctrlPr>
                        </m:dPr>
                        <m:e>
                          <m:r>
                            <a:rPr lang="en-US" sz="1400" b="0" i="1" smtClean="0">
                              <a:solidFill>
                                <a:schemeClr val="tx1"/>
                              </a:solidFill>
                              <a:latin typeface="Cambria Math" panose="02040503050406030204" pitchFamily="18" charset="0"/>
                            </a:rPr>
                            <m:t>𝑡</m:t>
                          </m:r>
                          <m:r>
                            <a:rPr lang="en-US" sz="1400" b="0" i="1" smtClean="0">
                              <a:solidFill>
                                <a:schemeClr val="tx1"/>
                              </a:solidFill>
                              <a:latin typeface="Cambria Math" panose="02040503050406030204" pitchFamily="18" charset="0"/>
                            </a:rPr>
                            <m:t>+2</m:t>
                          </m:r>
                        </m:e>
                      </m:d>
                      <m:r>
                        <a:rPr lang="en-US" sz="1400" b="0" i="1" smtClean="0">
                          <a:solidFill>
                            <a:schemeClr val="tx1"/>
                          </a:solidFill>
                          <a:latin typeface="Cambria Math" panose="02040503050406030204" pitchFamily="18" charset="0"/>
                        </a:rPr>
                        <m:t>+3</m:t>
                      </m:r>
                      <m:r>
                        <a:rPr lang="en-US" sz="1400" b="0" i="1" smtClean="0">
                          <a:solidFill>
                            <a:schemeClr val="tx1"/>
                          </a:solidFill>
                          <a:latin typeface="Cambria Math" panose="02040503050406030204" pitchFamily="18" charset="0"/>
                        </a:rPr>
                        <m:t>𝑡</m:t>
                      </m:r>
                      <m:r>
                        <a:rPr lang="en-US" sz="1400" b="0" i="1" smtClean="0">
                          <a:solidFill>
                            <a:schemeClr val="tx1"/>
                          </a:solidFill>
                          <a:latin typeface="Cambria Math" panose="02040503050406030204" pitchFamily="18" charset="0"/>
                        </a:rPr>
                        <m:t>+</m:t>
                      </m:r>
                      <m:r>
                        <a:rPr lang="en-US" sz="1400" b="0" i="1" smtClean="0">
                          <a:solidFill>
                            <a:schemeClr val="tx1"/>
                          </a:solidFill>
                          <a:latin typeface="Cambria Math" panose="02040503050406030204" pitchFamily="18" charset="0"/>
                        </a:rPr>
                        <m:t>𝑐</m:t>
                      </m:r>
                    </m:oMath>
                  </m:oMathPara>
                </a14:m>
                <a:endParaRPr lang="en-US" sz="1400" dirty="0">
                  <a:solidFill>
                    <a:schemeClr val="tx1"/>
                  </a:solidFill>
                  <a:latin typeface="Comic Sans MS" pitchFamily="66" charset="0"/>
                </a:endParaRPr>
              </a:p>
            </p:txBody>
          </p:sp>
        </mc:Choice>
        <mc:Fallback xmlns="">
          <p:sp>
            <p:nvSpPr>
              <p:cNvPr id="33" name="テキスト ボックス 32">
                <a:extLst>
                  <a:ext uri="{FF2B5EF4-FFF2-40B4-BE49-F238E27FC236}">
                    <a16:creationId xmlns:a16="http://schemas.microsoft.com/office/drawing/2014/main" id="{DEDCEA5A-19F0-4285-9F26-D50F2D61B724}"/>
                  </a:ext>
                </a:extLst>
              </p:cNvPr>
              <p:cNvSpPr txBox="1">
                <a:spLocks noRot="1" noChangeAspect="1" noMove="1" noResize="1" noEditPoints="1" noAdjustHandles="1" noChangeArrowheads="1" noChangeShapeType="1" noTextEdit="1"/>
              </p:cNvSpPr>
              <p:nvPr/>
            </p:nvSpPr>
            <p:spPr>
              <a:xfrm>
                <a:off x="4264982" y="3870193"/>
                <a:ext cx="2271620" cy="307777"/>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テキスト ボックス 33">
                <a:extLst>
                  <a:ext uri="{FF2B5EF4-FFF2-40B4-BE49-F238E27FC236}">
                    <a16:creationId xmlns:a16="http://schemas.microsoft.com/office/drawing/2014/main" id="{FB8381F9-8917-4BFA-8469-2BC6339839A3}"/>
                  </a:ext>
                </a:extLst>
              </p:cNvPr>
              <p:cNvSpPr txBox="1"/>
              <p:nvPr/>
            </p:nvSpPr>
            <p:spPr>
              <a:xfrm>
                <a:off x="4328355" y="4447942"/>
                <a:ext cx="1311952" cy="307777"/>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0=−6</m:t>
                      </m:r>
                      <m:r>
                        <a:rPr lang="en-US" sz="1400" b="0" i="1" smtClean="0">
                          <a:solidFill>
                            <a:schemeClr val="tx1"/>
                          </a:solidFill>
                          <a:latin typeface="Cambria Math" panose="02040503050406030204" pitchFamily="18" charset="0"/>
                        </a:rPr>
                        <m:t>𝑙𝑛</m:t>
                      </m:r>
                      <m:r>
                        <a:rPr lang="en-US" sz="1400" b="0" i="1" smtClean="0">
                          <a:solidFill>
                            <a:schemeClr val="tx1"/>
                          </a:solidFill>
                          <a:latin typeface="Cambria Math" panose="02040503050406030204" pitchFamily="18" charset="0"/>
                        </a:rPr>
                        <m:t>2+</m:t>
                      </m:r>
                      <m:r>
                        <a:rPr lang="en-US" sz="1400" b="0" i="1" smtClean="0">
                          <a:solidFill>
                            <a:schemeClr val="tx1"/>
                          </a:solidFill>
                          <a:latin typeface="Cambria Math" panose="02040503050406030204" pitchFamily="18" charset="0"/>
                        </a:rPr>
                        <m:t>𝑐</m:t>
                      </m:r>
                    </m:oMath>
                  </m:oMathPara>
                </a14:m>
                <a:endParaRPr lang="en-US" sz="1400" dirty="0">
                  <a:solidFill>
                    <a:schemeClr val="tx1"/>
                  </a:solidFill>
                  <a:latin typeface="Comic Sans MS" pitchFamily="66" charset="0"/>
                </a:endParaRPr>
              </a:p>
            </p:txBody>
          </p:sp>
        </mc:Choice>
        <mc:Fallback xmlns="">
          <p:sp>
            <p:nvSpPr>
              <p:cNvPr id="34" name="テキスト ボックス 33">
                <a:extLst>
                  <a:ext uri="{FF2B5EF4-FFF2-40B4-BE49-F238E27FC236}">
                    <a16:creationId xmlns:a16="http://schemas.microsoft.com/office/drawing/2014/main" id="{FB8381F9-8917-4BFA-8469-2BC6339839A3}"/>
                  </a:ext>
                </a:extLst>
              </p:cNvPr>
              <p:cNvSpPr txBox="1">
                <a:spLocks noRot="1" noChangeAspect="1" noMove="1" noResize="1" noEditPoints="1" noAdjustHandles="1" noChangeArrowheads="1" noChangeShapeType="1" noTextEdit="1"/>
              </p:cNvSpPr>
              <p:nvPr/>
            </p:nvSpPr>
            <p:spPr>
              <a:xfrm>
                <a:off x="4328355" y="4447942"/>
                <a:ext cx="1311952" cy="307777"/>
              </a:xfrm>
              <a:prstGeom prst="rect">
                <a:avLst/>
              </a:prstGeom>
              <a:blipFill>
                <a:blip r:embed="rId9"/>
                <a:stretch>
                  <a:fillRect/>
                </a:stretch>
              </a:blipFill>
            </p:spPr>
            <p:txBody>
              <a:bodyPr/>
              <a:lstStyle/>
              <a:p>
                <a:r>
                  <a:rPr lang="en-GB">
                    <a:noFill/>
                  </a:rPr>
                  <a:t> </a:t>
                </a:r>
              </a:p>
            </p:txBody>
          </p:sp>
        </mc:Fallback>
      </mc:AlternateContent>
      <p:sp>
        <p:nvSpPr>
          <p:cNvPr id="37" name="円弧 36">
            <a:extLst>
              <a:ext uri="{FF2B5EF4-FFF2-40B4-BE49-F238E27FC236}">
                <a16:creationId xmlns:a16="http://schemas.microsoft.com/office/drawing/2014/main" id="{1149BB90-BBA9-40A0-B7BA-002E87247287}"/>
              </a:ext>
            </a:extLst>
          </p:cNvPr>
          <p:cNvSpPr/>
          <p:nvPr/>
        </p:nvSpPr>
        <p:spPr>
          <a:xfrm>
            <a:off x="5539667" y="1571348"/>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8" name="テキスト ボックス 37">
            <a:extLst>
              <a:ext uri="{FF2B5EF4-FFF2-40B4-BE49-F238E27FC236}">
                <a16:creationId xmlns:a16="http://schemas.microsoft.com/office/drawing/2014/main" id="{2DF145C8-E522-4E3B-857E-6EF9737220E6}"/>
              </a:ext>
            </a:extLst>
          </p:cNvPr>
          <p:cNvSpPr txBox="1"/>
          <p:nvPr/>
        </p:nvSpPr>
        <p:spPr>
          <a:xfrm>
            <a:off x="5930283" y="1544713"/>
            <a:ext cx="3130302"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Velocity is the rate of change of displacement with respect to time</a:t>
            </a:r>
            <a:endParaRPr lang="en-GB" sz="1400" dirty="0">
              <a:solidFill>
                <a:srgbClr val="FF0000"/>
              </a:solidFill>
              <a:latin typeface="Comic Sans MS" panose="030F0702030302020204" pitchFamily="66" charset="0"/>
            </a:endParaRPr>
          </a:p>
        </p:txBody>
      </p:sp>
      <p:sp>
        <p:nvSpPr>
          <p:cNvPr id="39" name="円弧 38">
            <a:extLst>
              <a:ext uri="{FF2B5EF4-FFF2-40B4-BE49-F238E27FC236}">
                <a16:creationId xmlns:a16="http://schemas.microsoft.com/office/drawing/2014/main" id="{AD26DD02-4163-4F23-98F9-88FEC79C01C8}"/>
              </a:ext>
            </a:extLst>
          </p:cNvPr>
          <p:cNvSpPr/>
          <p:nvPr/>
        </p:nvSpPr>
        <p:spPr>
          <a:xfrm>
            <a:off x="6090082" y="2201663"/>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0" name="円弧 39">
            <a:extLst>
              <a:ext uri="{FF2B5EF4-FFF2-40B4-BE49-F238E27FC236}">
                <a16:creationId xmlns:a16="http://schemas.microsoft.com/office/drawing/2014/main" id="{A19B9B50-427E-4E11-A026-AFABF0BC46EA}"/>
              </a:ext>
            </a:extLst>
          </p:cNvPr>
          <p:cNvSpPr/>
          <p:nvPr/>
        </p:nvSpPr>
        <p:spPr>
          <a:xfrm>
            <a:off x="6391923" y="2849733"/>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1" name="円弧 40">
            <a:extLst>
              <a:ext uri="{FF2B5EF4-FFF2-40B4-BE49-F238E27FC236}">
                <a16:creationId xmlns:a16="http://schemas.microsoft.com/office/drawing/2014/main" id="{10270D6F-B989-4710-A5FF-80139045F2E6}"/>
              </a:ext>
            </a:extLst>
          </p:cNvPr>
          <p:cNvSpPr/>
          <p:nvPr/>
        </p:nvSpPr>
        <p:spPr>
          <a:xfrm>
            <a:off x="6347535" y="3471170"/>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2" name="円弧 41">
            <a:extLst>
              <a:ext uri="{FF2B5EF4-FFF2-40B4-BE49-F238E27FC236}">
                <a16:creationId xmlns:a16="http://schemas.microsoft.com/office/drawing/2014/main" id="{F738A938-0059-40A6-A1B5-8599295947D8}"/>
              </a:ext>
            </a:extLst>
          </p:cNvPr>
          <p:cNvSpPr/>
          <p:nvPr/>
        </p:nvSpPr>
        <p:spPr>
          <a:xfrm>
            <a:off x="6220522" y="4048921"/>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5" name="テキスト ボックス 44">
                <a:extLst>
                  <a:ext uri="{FF2B5EF4-FFF2-40B4-BE49-F238E27FC236}">
                    <a16:creationId xmlns:a16="http://schemas.microsoft.com/office/drawing/2014/main" id="{E30DCB1F-D75E-48C2-9384-9A63A0BC26F0}"/>
                  </a:ext>
                </a:extLst>
              </p:cNvPr>
              <p:cNvSpPr txBox="1"/>
              <p:nvPr/>
            </p:nvSpPr>
            <p:spPr>
              <a:xfrm>
                <a:off x="6306310" y="2198936"/>
                <a:ext cx="2203948"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Integrate both sides with respect to </a:t>
                </a:r>
                <a14:m>
                  <m:oMath xmlns:m="http://schemas.openxmlformats.org/officeDocument/2006/math">
                    <m:r>
                      <a:rPr lang="en-US" sz="1400" i="1" dirty="0" smtClean="0">
                        <a:solidFill>
                          <a:srgbClr val="FF0000"/>
                        </a:solidFill>
                        <a:latin typeface="Cambria Math" panose="02040503050406030204" pitchFamily="18" charset="0"/>
                      </a:rPr>
                      <m:t>𝑡</m:t>
                    </m:r>
                  </m:oMath>
                </a14:m>
                <a:endParaRPr lang="en-GB" sz="1400" dirty="0">
                  <a:solidFill>
                    <a:srgbClr val="FF0000"/>
                  </a:solidFill>
                  <a:latin typeface="Comic Sans MS" panose="030F0702030302020204" pitchFamily="66" charset="0"/>
                </a:endParaRPr>
              </a:p>
            </p:txBody>
          </p:sp>
        </mc:Choice>
        <mc:Fallback xmlns="">
          <p:sp>
            <p:nvSpPr>
              <p:cNvPr id="45" name="テキスト ボックス 44">
                <a:extLst>
                  <a:ext uri="{FF2B5EF4-FFF2-40B4-BE49-F238E27FC236}">
                    <a16:creationId xmlns:a16="http://schemas.microsoft.com/office/drawing/2014/main" id="{E30DCB1F-D75E-48C2-9384-9A63A0BC26F0}"/>
                  </a:ext>
                </a:extLst>
              </p:cNvPr>
              <p:cNvSpPr txBox="1">
                <a:spLocks noRot="1" noChangeAspect="1" noMove="1" noResize="1" noEditPoints="1" noAdjustHandles="1" noChangeArrowheads="1" noChangeShapeType="1" noTextEdit="1"/>
              </p:cNvSpPr>
              <p:nvPr/>
            </p:nvSpPr>
            <p:spPr>
              <a:xfrm>
                <a:off x="6306310" y="2198936"/>
                <a:ext cx="2203948" cy="523220"/>
              </a:xfrm>
              <a:prstGeom prst="rect">
                <a:avLst/>
              </a:prstGeom>
              <a:blipFill>
                <a:blip r:embed="rId10"/>
                <a:stretch>
                  <a:fillRect t="-2326" b="-10465"/>
                </a:stretch>
              </a:blipFill>
            </p:spPr>
            <p:txBody>
              <a:bodyPr/>
              <a:lstStyle/>
              <a:p>
                <a:r>
                  <a:rPr lang="en-GB">
                    <a:noFill/>
                  </a:rPr>
                  <a:t> </a:t>
                </a:r>
              </a:p>
            </p:txBody>
          </p:sp>
        </mc:Fallback>
      </mc:AlternateContent>
      <p:sp>
        <p:nvSpPr>
          <p:cNvPr id="46" name="テキスト ボックス 45">
            <a:extLst>
              <a:ext uri="{FF2B5EF4-FFF2-40B4-BE49-F238E27FC236}">
                <a16:creationId xmlns:a16="http://schemas.microsoft.com/office/drawing/2014/main" id="{26D403E8-9ABC-4F26-97C4-2B05798F8A07}"/>
              </a:ext>
            </a:extLst>
          </p:cNvPr>
          <p:cNvSpPr txBox="1"/>
          <p:nvPr/>
        </p:nvSpPr>
        <p:spPr>
          <a:xfrm>
            <a:off x="6686556" y="2950373"/>
            <a:ext cx="1036051"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Rewrite</a:t>
            </a:r>
            <a:endParaRPr lang="en-GB" sz="1400" dirty="0">
              <a:solidFill>
                <a:srgbClr val="FF0000"/>
              </a:solidFill>
              <a:latin typeface="Comic Sans MS" panose="030F0702030302020204" pitchFamily="66" charset="0"/>
            </a:endParaRPr>
          </a:p>
        </p:txBody>
      </p:sp>
      <p:sp>
        <p:nvSpPr>
          <p:cNvPr id="47" name="テキスト ボックス 46">
            <a:extLst>
              <a:ext uri="{FF2B5EF4-FFF2-40B4-BE49-F238E27FC236}">
                <a16:creationId xmlns:a16="http://schemas.microsoft.com/office/drawing/2014/main" id="{CF4A2F59-3BAB-4909-B855-F61F71436265}"/>
              </a:ext>
            </a:extLst>
          </p:cNvPr>
          <p:cNvSpPr txBox="1"/>
          <p:nvPr/>
        </p:nvSpPr>
        <p:spPr>
          <a:xfrm>
            <a:off x="6572816" y="3484528"/>
            <a:ext cx="2571184"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Integrate using whatever techniques you need</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8" name="テキスト ボックス 47">
                <a:extLst>
                  <a:ext uri="{FF2B5EF4-FFF2-40B4-BE49-F238E27FC236}">
                    <a16:creationId xmlns:a16="http://schemas.microsoft.com/office/drawing/2014/main" id="{D4DA4A8E-47D1-435E-9D29-61D5550FE253}"/>
                  </a:ext>
                </a:extLst>
              </p:cNvPr>
              <p:cNvSpPr txBox="1"/>
              <p:nvPr/>
            </p:nvSpPr>
            <p:spPr>
              <a:xfrm>
                <a:off x="6518495" y="4163537"/>
                <a:ext cx="1674891"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When </a:t>
                </a:r>
                <a14:m>
                  <m:oMath xmlns:m="http://schemas.openxmlformats.org/officeDocument/2006/math">
                    <m:r>
                      <a:rPr lang="en-US" sz="1400" b="0" i="1" smtClean="0">
                        <a:solidFill>
                          <a:srgbClr val="FF0000"/>
                        </a:solidFill>
                        <a:latin typeface="Cambria Math" panose="02040503050406030204" pitchFamily="18" charset="0"/>
                      </a:rPr>
                      <m:t>𝑡</m:t>
                    </m:r>
                    <m:r>
                      <a:rPr lang="en-US" sz="1400" b="0" i="1" smtClean="0">
                        <a:solidFill>
                          <a:srgbClr val="FF0000"/>
                        </a:solidFill>
                        <a:latin typeface="Cambria Math" panose="02040503050406030204" pitchFamily="18" charset="0"/>
                      </a:rPr>
                      <m:t>=0</m:t>
                    </m:r>
                  </m:oMath>
                </a14:m>
                <a:r>
                  <a:rPr lang="en-US" sz="1400" dirty="0">
                    <a:solidFill>
                      <a:srgbClr val="FF0000"/>
                    </a:solidFill>
                    <a:latin typeface="Comic Sans MS" panose="030F0702030302020204" pitchFamily="66" charset="0"/>
                  </a:rPr>
                  <a:t>, </a:t>
                </a:r>
                <a14:m>
                  <m:oMath xmlns:m="http://schemas.openxmlformats.org/officeDocument/2006/math">
                    <m:r>
                      <a:rPr lang="en-US" sz="1400" b="0" i="1" smtClean="0">
                        <a:solidFill>
                          <a:srgbClr val="FF0000"/>
                        </a:solidFill>
                        <a:latin typeface="Cambria Math" panose="02040503050406030204" pitchFamily="18" charset="0"/>
                      </a:rPr>
                      <m:t>𝑠</m:t>
                    </m:r>
                    <m:r>
                      <a:rPr lang="en-US" sz="1400" b="0" i="1" smtClean="0">
                        <a:solidFill>
                          <a:srgbClr val="FF0000"/>
                        </a:solidFill>
                        <a:latin typeface="Cambria Math" panose="02040503050406030204" pitchFamily="18" charset="0"/>
                      </a:rPr>
                      <m:t>=0</m:t>
                    </m:r>
                  </m:oMath>
                </a14:m>
                <a:r>
                  <a:rPr lang="en-US" sz="1400" dirty="0">
                    <a:solidFill>
                      <a:srgbClr val="FF0000"/>
                    </a:solidFill>
                    <a:latin typeface="Comic Sans MS" panose="030F0702030302020204" pitchFamily="66" charset="0"/>
                  </a:rPr>
                  <a:t> </a:t>
                </a:r>
                <a:endParaRPr lang="en-GB" sz="1400" dirty="0">
                  <a:solidFill>
                    <a:srgbClr val="FF0000"/>
                  </a:solidFill>
                  <a:latin typeface="Comic Sans MS" panose="030F0702030302020204" pitchFamily="66" charset="0"/>
                </a:endParaRPr>
              </a:p>
            </p:txBody>
          </p:sp>
        </mc:Choice>
        <mc:Fallback xmlns="">
          <p:sp>
            <p:nvSpPr>
              <p:cNvPr id="48" name="テキスト ボックス 47">
                <a:extLst>
                  <a:ext uri="{FF2B5EF4-FFF2-40B4-BE49-F238E27FC236}">
                    <a16:creationId xmlns:a16="http://schemas.microsoft.com/office/drawing/2014/main" id="{D4DA4A8E-47D1-435E-9D29-61D5550FE253}"/>
                  </a:ext>
                </a:extLst>
              </p:cNvPr>
              <p:cNvSpPr txBox="1">
                <a:spLocks noRot="1" noChangeAspect="1" noMove="1" noResize="1" noEditPoints="1" noAdjustHandles="1" noChangeArrowheads="1" noChangeShapeType="1" noTextEdit="1"/>
              </p:cNvSpPr>
              <p:nvPr/>
            </p:nvSpPr>
            <p:spPr>
              <a:xfrm>
                <a:off x="6518495" y="4163537"/>
                <a:ext cx="1674891" cy="307777"/>
              </a:xfrm>
              <a:prstGeom prst="rect">
                <a:avLst/>
              </a:prstGeom>
              <a:blipFill>
                <a:blip r:embed="rId11"/>
                <a:stretch>
                  <a:fillRect t="-4000" b="-2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テキスト ボックス 50">
                <a:extLst>
                  <a:ext uri="{FF2B5EF4-FFF2-40B4-BE49-F238E27FC236}">
                    <a16:creationId xmlns:a16="http://schemas.microsoft.com/office/drawing/2014/main" id="{D9E091EE-A67D-4785-BAC3-5C5A9DD01A97}"/>
                  </a:ext>
                </a:extLst>
              </p:cNvPr>
              <p:cNvSpPr txBox="1"/>
              <p:nvPr/>
            </p:nvSpPr>
            <p:spPr>
              <a:xfrm>
                <a:off x="4038642" y="4973040"/>
                <a:ext cx="931708" cy="307777"/>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6</m:t>
                      </m:r>
                      <m:r>
                        <a:rPr lang="en-US" sz="1400" b="0" i="1" smtClean="0">
                          <a:solidFill>
                            <a:schemeClr val="tx1"/>
                          </a:solidFill>
                          <a:latin typeface="Cambria Math" panose="02040503050406030204" pitchFamily="18" charset="0"/>
                        </a:rPr>
                        <m:t>𝑙𝑛</m:t>
                      </m:r>
                      <m:r>
                        <a:rPr lang="en-US" sz="1400" b="0" i="1" smtClean="0">
                          <a:solidFill>
                            <a:schemeClr val="tx1"/>
                          </a:solidFill>
                          <a:latin typeface="Cambria Math" panose="02040503050406030204" pitchFamily="18" charset="0"/>
                        </a:rPr>
                        <m:t>2=</m:t>
                      </m:r>
                      <m:r>
                        <a:rPr lang="en-US" sz="1400" b="0" i="1" smtClean="0">
                          <a:solidFill>
                            <a:schemeClr val="tx1"/>
                          </a:solidFill>
                          <a:latin typeface="Cambria Math" panose="02040503050406030204" pitchFamily="18" charset="0"/>
                        </a:rPr>
                        <m:t>𝑐</m:t>
                      </m:r>
                    </m:oMath>
                  </m:oMathPara>
                </a14:m>
                <a:endParaRPr lang="en-US" sz="1400" dirty="0">
                  <a:solidFill>
                    <a:schemeClr val="tx1"/>
                  </a:solidFill>
                  <a:latin typeface="Comic Sans MS" pitchFamily="66" charset="0"/>
                </a:endParaRPr>
              </a:p>
            </p:txBody>
          </p:sp>
        </mc:Choice>
        <mc:Fallback xmlns="">
          <p:sp>
            <p:nvSpPr>
              <p:cNvPr id="51" name="テキスト ボックス 50">
                <a:extLst>
                  <a:ext uri="{FF2B5EF4-FFF2-40B4-BE49-F238E27FC236}">
                    <a16:creationId xmlns:a16="http://schemas.microsoft.com/office/drawing/2014/main" id="{D9E091EE-A67D-4785-BAC3-5C5A9DD01A97}"/>
                  </a:ext>
                </a:extLst>
              </p:cNvPr>
              <p:cNvSpPr txBox="1">
                <a:spLocks noRot="1" noChangeAspect="1" noMove="1" noResize="1" noEditPoints="1" noAdjustHandles="1" noChangeArrowheads="1" noChangeShapeType="1" noTextEdit="1"/>
              </p:cNvSpPr>
              <p:nvPr/>
            </p:nvSpPr>
            <p:spPr>
              <a:xfrm>
                <a:off x="4038642" y="4973040"/>
                <a:ext cx="931708" cy="307777"/>
              </a:xfrm>
              <a:prstGeom prst="rect">
                <a:avLst/>
              </a:prstGeom>
              <a:blipFill>
                <a:blip r:embed="rId12"/>
                <a:stretch>
                  <a:fillRect/>
                </a:stretch>
              </a:blipFill>
            </p:spPr>
            <p:txBody>
              <a:bodyPr/>
              <a:lstStyle/>
              <a:p>
                <a:r>
                  <a:rPr lang="en-GB">
                    <a:noFill/>
                  </a:rPr>
                  <a:t> </a:t>
                </a:r>
              </a:p>
            </p:txBody>
          </p:sp>
        </mc:Fallback>
      </mc:AlternateContent>
      <p:sp>
        <p:nvSpPr>
          <p:cNvPr id="52" name="円弧 51">
            <a:extLst>
              <a:ext uri="{FF2B5EF4-FFF2-40B4-BE49-F238E27FC236}">
                <a16:creationId xmlns:a16="http://schemas.microsoft.com/office/drawing/2014/main" id="{A18977AD-9DE1-4D7E-A016-EEADB744FE36}"/>
              </a:ext>
            </a:extLst>
          </p:cNvPr>
          <p:cNvSpPr/>
          <p:nvPr/>
        </p:nvSpPr>
        <p:spPr>
          <a:xfrm>
            <a:off x="5440415" y="4617780"/>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テキスト ボックス 52">
            <a:extLst>
              <a:ext uri="{FF2B5EF4-FFF2-40B4-BE49-F238E27FC236}">
                <a16:creationId xmlns:a16="http://schemas.microsoft.com/office/drawing/2014/main" id="{917A373B-4BE2-4D2D-B429-6C349B05DAC7}"/>
              </a:ext>
            </a:extLst>
          </p:cNvPr>
          <p:cNvSpPr txBox="1"/>
          <p:nvPr/>
        </p:nvSpPr>
        <p:spPr>
          <a:xfrm>
            <a:off x="5803271" y="4761066"/>
            <a:ext cx="1077363"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Rearrange</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4" name="テキスト ボックス 53">
                <a:extLst>
                  <a:ext uri="{FF2B5EF4-FFF2-40B4-BE49-F238E27FC236}">
                    <a16:creationId xmlns:a16="http://schemas.microsoft.com/office/drawing/2014/main" id="{E2ED4CFA-CD59-4C66-829D-C4974440866B}"/>
                  </a:ext>
                </a:extLst>
              </p:cNvPr>
              <p:cNvSpPr txBox="1"/>
              <p:nvPr/>
            </p:nvSpPr>
            <p:spPr>
              <a:xfrm>
                <a:off x="4326848" y="5507361"/>
                <a:ext cx="2445144" cy="307777"/>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𝑠</m:t>
                      </m:r>
                      <m:r>
                        <a:rPr lang="en-US" sz="1400" b="0" i="1" smtClean="0">
                          <a:solidFill>
                            <a:schemeClr val="tx1"/>
                          </a:solidFill>
                          <a:latin typeface="Cambria Math" panose="02040503050406030204" pitchFamily="18" charset="0"/>
                        </a:rPr>
                        <m:t>=−6</m:t>
                      </m:r>
                      <m:r>
                        <a:rPr lang="en-US" sz="1400" b="0" i="1" smtClean="0">
                          <a:solidFill>
                            <a:schemeClr val="tx1"/>
                          </a:solidFill>
                          <a:latin typeface="Cambria Math" panose="02040503050406030204" pitchFamily="18" charset="0"/>
                        </a:rPr>
                        <m:t>𝑙𝑛</m:t>
                      </m:r>
                      <m:d>
                        <m:dPr>
                          <m:ctrlPr>
                            <a:rPr lang="en-US" sz="1400" b="0" i="1" smtClean="0">
                              <a:solidFill>
                                <a:schemeClr val="tx1"/>
                              </a:solidFill>
                              <a:latin typeface="Cambria Math" panose="02040503050406030204" pitchFamily="18" charset="0"/>
                            </a:rPr>
                          </m:ctrlPr>
                        </m:dPr>
                        <m:e>
                          <m:r>
                            <a:rPr lang="en-US" sz="1400" b="0" i="1" smtClean="0">
                              <a:solidFill>
                                <a:schemeClr val="tx1"/>
                              </a:solidFill>
                              <a:latin typeface="Cambria Math" panose="02040503050406030204" pitchFamily="18" charset="0"/>
                            </a:rPr>
                            <m:t>𝑡</m:t>
                          </m:r>
                          <m:r>
                            <a:rPr lang="en-US" sz="1400" b="0" i="1" smtClean="0">
                              <a:solidFill>
                                <a:schemeClr val="tx1"/>
                              </a:solidFill>
                              <a:latin typeface="Cambria Math" panose="02040503050406030204" pitchFamily="18" charset="0"/>
                            </a:rPr>
                            <m:t>+2</m:t>
                          </m:r>
                        </m:e>
                      </m:d>
                      <m:r>
                        <a:rPr lang="en-US" sz="1400" b="0" i="1" smtClean="0">
                          <a:solidFill>
                            <a:schemeClr val="tx1"/>
                          </a:solidFill>
                          <a:latin typeface="Cambria Math" panose="02040503050406030204" pitchFamily="18" charset="0"/>
                        </a:rPr>
                        <m:t>+3</m:t>
                      </m:r>
                      <m:r>
                        <a:rPr lang="en-US" sz="1400" b="0" i="1" smtClean="0">
                          <a:solidFill>
                            <a:schemeClr val="tx1"/>
                          </a:solidFill>
                          <a:latin typeface="Cambria Math" panose="02040503050406030204" pitchFamily="18" charset="0"/>
                        </a:rPr>
                        <m:t>𝑡</m:t>
                      </m:r>
                      <m:r>
                        <a:rPr lang="en-US" sz="1400" b="0" i="1" smtClean="0">
                          <a:solidFill>
                            <a:schemeClr val="tx1"/>
                          </a:solidFill>
                          <a:latin typeface="Cambria Math" panose="02040503050406030204" pitchFamily="18" charset="0"/>
                        </a:rPr>
                        <m:t>+6</m:t>
                      </m:r>
                      <m:r>
                        <a:rPr lang="en-US" sz="1400" b="0" i="1" smtClean="0">
                          <a:solidFill>
                            <a:schemeClr val="tx1"/>
                          </a:solidFill>
                          <a:latin typeface="Cambria Math" panose="02040503050406030204" pitchFamily="18" charset="0"/>
                        </a:rPr>
                        <m:t>𝑙𝑛</m:t>
                      </m:r>
                      <m:r>
                        <a:rPr lang="en-US" sz="1400" b="0" i="1" smtClean="0">
                          <a:solidFill>
                            <a:schemeClr val="tx1"/>
                          </a:solidFill>
                          <a:latin typeface="Cambria Math" panose="02040503050406030204" pitchFamily="18" charset="0"/>
                        </a:rPr>
                        <m:t>2</m:t>
                      </m:r>
                    </m:oMath>
                  </m:oMathPara>
                </a14:m>
                <a:endParaRPr lang="en-US" sz="1400" dirty="0">
                  <a:solidFill>
                    <a:schemeClr val="tx1"/>
                  </a:solidFill>
                  <a:latin typeface="Comic Sans MS" pitchFamily="66" charset="0"/>
                </a:endParaRPr>
              </a:p>
            </p:txBody>
          </p:sp>
        </mc:Choice>
        <mc:Fallback xmlns="">
          <p:sp>
            <p:nvSpPr>
              <p:cNvPr id="54" name="テキスト ボックス 53">
                <a:extLst>
                  <a:ext uri="{FF2B5EF4-FFF2-40B4-BE49-F238E27FC236}">
                    <a16:creationId xmlns:a16="http://schemas.microsoft.com/office/drawing/2014/main" id="{E2ED4CFA-CD59-4C66-829D-C4974440866B}"/>
                  </a:ext>
                </a:extLst>
              </p:cNvPr>
              <p:cNvSpPr txBox="1">
                <a:spLocks noRot="1" noChangeAspect="1" noMove="1" noResize="1" noEditPoints="1" noAdjustHandles="1" noChangeArrowheads="1" noChangeShapeType="1" noTextEdit="1"/>
              </p:cNvSpPr>
              <p:nvPr/>
            </p:nvSpPr>
            <p:spPr>
              <a:xfrm>
                <a:off x="4326848" y="5507361"/>
                <a:ext cx="2445144" cy="307777"/>
              </a:xfrm>
              <a:prstGeom prst="rect">
                <a:avLst/>
              </a:prstGeom>
              <a:blipFill>
                <a:blip r:embed="rId13"/>
                <a:stretch>
                  <a:fillRect/>
                </a:stretch>
              </a:blipFill>
            </p:spPr>
            <p:txBody>
              <a:bodyPr/>
              <a:lstStyle/>
              <a:p>
                <a:r>
                  <a:rPr lang="en-GB">
                    <a:noFill/>
                  </a:rPr>
                  <a:t> </a:t>
                </a:r>
              </a:p>
            </p:txBody>
          </p:sp>
        </mc:Fallback>
      </mc:AlternateContent>
      <p:sp>
        <p:nvSpPr>
          <p:cNvPr id="55" name="円弧 54">
            <a:extLst>
              <a:ext uri="{FF2B5EF4-FFF2-40B4-BE49-F238E27FC236}">
                <a16:creationId xmlns:a16="http://schemas.microsoft.com/office/drawing/2014/main" id="{CE0A318B-A3CC-4D13-86C1-2A4B8A7A4B2B}"/>
              </a:ext>
            </a:extLst>
          </p:cNvPr>
          <p:cNvSpPr/>
          <p:nvPr/>
        </p:nvSpPr>
        <p:spPr>
          <a:xfrm>
            <a:off x="6572098" y="5115721"/>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6" name="テキスト ボックス 55">
            <a:extLst>
              <a:ext uri="{FF2B5EF4-FFF2-40B4-BE49-F238E27FC236}">
                <a16:creationId xmlns:a16="http://schemas.microsoft.com/office/drawing/2014/main" id="{EDFDDF18-6D1B-4B86-B65B-37F77B8635DA}"/>
              </a:ext>
            </a:extLst>
          </p:cNvPr>
          <p:cNvSpPr txBox="1"/>
          <p:nvPr/>
        </p:nvSpPr>
        <p:spPr>
          <a:xfrm>
            <a:off x="6853473" y="5086991"/>
            <a:ext cx="2009870"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We now have the full relationship!</a:t>
            </a:r>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78843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blinds(horizontal)">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blinds(horizontal)">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blinds(horizontal)">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blinds(horizontal)">
                                      <p:cBhvr>
                                        <p:cTn id="27" dur="500"/>
                                        <p:tgtEl>
                                          <p:spTgt spid="3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blinds(horizontal)">
                                      <p:cBhvr>
                                        <p:cTn id="32" dur="500"/>
                                        <p:tgtEl>
                                          <p:spTgt spid="4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blinds(horizontal)">
                                      <p:cBhvr>
                                        <p:cTn id="37" dur="500"/>
                                        <p:tgtEl>
                                          <p:spTgt spid="3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blinds(horizontal)">
                                      <p:cBhvr>
                                        <p:cTn id="42" dur="500"/>
                                        <p:tgtEl>
                                          <p:spTgt spid="4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blinds(horizontal)">
                                      <p:cBhvr>
                                        <p:cTn id="47" dur="500"/>
                                        <p:tgtEl>
                                          <p:spTgt spid="4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blinds(horizontal)">
                                      <p:cBhvr>
                                        <p:cTn id="52" dur="500"/>
                                        <p:tgtEl>
                                          <p:spTgt spid="3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blinds(horizontal)">
                                      <p:cBhvr>
                                        <p:cTn id="57" dur="500"/>
                                        <p:tgtEl>
                                          <p:spTgt spid="41"/>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blinds(horizontal)">
                                      <p:cBhvr>
                                        <p:cTn id="62" dur="500"/>
                                        <p:tgtEl>
                                          <p:spTgt spid="4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blinds(horizontal)">
                                      <p:cBhvr>
                                        <p:cTn id="67" dur="500"/>
                                        <p:tgtEl>
                                          <p:spTgt spid="33"/>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42"/>
                                        </p:tgtEl>
                                        <p:attrNameLst>
                                          <p:attrName>style.visibility</p:attrName>
                                        </p:attrNameLst>
                                      </p:cBhvr>
                                      <p:to>
                                        <p:strVal val="visible"/>
                                      </p:to>
                                    </p:set>
                                    <p:animEffect transition="in" filter="blinds(horizontal)">
                                      <p:cBhvr>
                                        <p:cTn id="72" dur="500"/>
                                        <p:tgtEl>
                                          <p:spTgt spid="42"/>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blinds(horizontal)">
                                      <p:cBhvr>
                                        <p:cTn id="77" dur="500"/>
                                        <p:tgtEl>
                                          <p:spTgt spid="48"/>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blinds(horizontal)">
                                      <p:cBhvr>
                                        <p:cTn id="82" dur="500"/>
                                        <p:tgtEl>
                                          <p:spTgt spid="34"/>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52"/>
                                        </p:tgtEl>
                                        <p:attrNameLst>
                                          <p:attrName>style.visibility</p:attrName>
                                        </p:attrNameLst>
                                      </p:cBhvr>
                                      <p:to>
                                        <p:strVal val="visible"/>
                                      </p:to>
                                    </p:set>
                                    <p:animEffect transition="in" filter="blinds(horizontal)">
                                      <p:cBhvr>
                                        <p:cTn id="87" dur="500"/>
                                        <p:tgtEl>
                                          <p:spTgt spid="52"/>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53"/>
                                        </p:tgtEl>
                                        <p:attrNameLst>
                                          <p:attrName>style.visibility</p:attrName>
                                        </p:attrNameLst>
                                      </p:cBhvr>
                                      <p:to>
                                        <p:strVal val="visible"/>
                                      </p:to>
                                    </p:set>
                                    <p:animEffect transition="in" filter="blinds(horizontal)">
                                      <p:cBhvr>
                                        <p:cTn id="92" dur="500"/>
                                        <p:tgtEl>
                                          <p:spTgt spid="53"/>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51"/>
                                        </p:tgtEl>
                                        <p:attrNameLst>
                                          <p:attrName>style.visibility</p:attrName>
                                        </p:attrNameLst>
                                      </p:cBhvr>
                                      <p:to>
                                        <p:strVal val="visible"/>
                                      </p:to>
                                    </p:set>
                                    <p:animEffect transition="in" filter="blinds(horizontal)">
                                      <p:cBhvr>
                                        <p:cTn id="97" dur="500"/>
                                        <p:tgtEl>
                                          <p:spTgt spid="51"/>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55"/>
                                        </p:tgtEl>
                                        <p:attrNameLst>
                                          <p:attrName>style.visibility</p:attrName>
                                        </p:attrNameLst>
                                      </p:cBhvr>
                                      <p:to>
                                        <p:strVal val="visible"/>
                                      </p:to>
                                    </p:set>
                                    <p:animEffect transition="in" filter="blinds(horizontal)">
                                      <p:cBhvr>
                                        <p:cTn id="102" dur="500"/>
                                        <p:tgtEl>
                                          <p:spTgt spid="55"/>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blinds(horizontal)">
                                      <p:cBhvr>
                                        <p:cTn id="107" dur="500"/>
                                        <p:tgtEl>
                                          <p:spTgt spid="56"/>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54"/>
                                        </p:tgtEl>
                                        <p:attrNameLst>
                                          <p:attrName>style.visibility</p:attrName>
                                        </p:attrNameLst>
                                      </p:cBhvr>
                                      <p:to>
                                        <p:strVal val="visible"/>
                                      </p:to>
                                    </p:set>
                                    <p:animEffect transition="in" filter="blinds(horizontal)">
                                      <p:cBhvr>
                                        <p:cTn id="11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P spid="34" grpId="0"/>
      <p:bldP spid="37" grpId="0" animBg="1"/>
      <p:bldP spid="38" grpId="0"/>
      <p:bldP spid="39" grpId="0" animBg="1"/>
      <p:bldP spid="40" grpId="0" animBg="1"/>
      <p:bldP spid="41" grpId="0" animBg="1"/>
      <p:bldP spid="42" grpId="0" animBg="1"/>
      <p:bldP spid="45" grpId="0"/>
      <p:bldP spid="46" grpId="0"/>
      <p:bldP spid="47" grpId="0"/>
      <p:bldP spid="48" grpId="0"/>
      <p:bldP spid="51" grpId="0"/>
      <p:bldP spid="52" grpId="0" animBg="1"/>
      <p:bldP spid="53" grpId="0"/>
      <p:bldP spid="54" grpId="0"/>
      <p:bldP spid="55" grpId="0" animBg="1"/>
      <p:bldP spid="5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6431" y="1600200"/>
                <a:ext cx="3373515" cy="4724400"/>
              </a:xfrm>
            </p:spPr>
            <p:txBody>
              <a:bodyPr>
                <a:normAutofit/>
              </a:bodyPr>
              <a:lstStyle/>
              <a:p>
                <a:pPr marL="0" indent="0" algn="ctr">
                  <a:buNone/>
                </a:pPr>
                <a:r>
                  <a:rPr lang="en-US" sz="1400" b="1" dirty="0">
                    <a:latin typeface="Comic Sans MS" pitchFamily="66" charset="0"/>
                  </a:rPr>
                  <a:t>You need to be able to model and work with first-order differential equations in practical situations </a:t>
                </a:r>
                <a:endParaRPr lang="en-US" sz="1400" dirty="0">
                  <a:latin typeface="Comic Sans MS" pitchFamily="66" charset="0"/>
                </a:endParaRPr>
              </a:p>
              <a:p>
                <a:pPr marL="0" indent="0" algn="ctr">
                  <a:buNone/>
                </a:pPr>
                <a:endParaRPr lang="en-US" sz="1400" b="1" dirty="0">
                  <a:latin typeface="Comic Sans MS" pitchFamily="66" charset="0"/>
                </a:endParaRPr>
              </a:p>
              <a:p>
                <a:pPr marL="0" indent="0" algn="ctr">
                  <a:buNone/>
                </a:pPr>
                <a:r>
                  <a:rPr lang="en-US" sz="1400" dirty="0">
                    <a:latin typeface="Comic Sans MS" pitchFamily="66" charset="0"/>
                  </a:rPr>
                  <a:t>A particle </a:t>
                </a:r>
                <a14:m>
                  <m:oMath xmlns:m="http://schemas.openxmlformats.org/officeDocument/2006/math">
                    <m:r>
                      <a:rPr lang="en-US" sz="1400" i="1" dirty="0" smtClean="0">
                        <a:latin typeface="Cambria Math" panose="02040503050406030204" pitchFamily="18" charset="0"/>
                      </a:rPr>
                      <m:t>𝑃</m:t>
                    </m:r>
                  </m:oMath>
                </a14:m>
                <a:r>
                  <a:rPr lang="en-US" sz="1400" dirty="0">
                    <a:latin typeface="Comic Sans MS" pitchFamily="66" charset="0"/>
                  </a:rPr>
                  <a:t> starts from rest at a given point </a:t>
                </a:r>
                <a14:m>
                  <m:oMath xmlns:m="http://schemas.openxmlformats.org/officeDocument/2006/math">
                    <m:r>
                      <a:rPr lang="en-US" sz="1400" i="1" dirty="0" smtClean="0">
                        <a:latin typeface="Cambria Math" panose="02040503050406030204" pitchFamily="18" charset="0"/>
                      </a:rPr>
                      <m:t>𝑂</m:t>
                    </m:r>
                  </m:oMath>
                </a14:m>
                <a:r>
                  <a:rPr lang="en-US" sz="1400" dirty="0">
                    <a:latin typeface="Comic Sans MS" pitchFamily="66" charset="0"/>
                  </a:rPr>
                  <a:t> and moves along a straight line. At time </a:t>
                </a:r>
                <a14:m>
                  <m:oMath xmlns:m="http://schemas.openxmlformats.org/officeDocument/2006/math">
                    <m:r>
                      <a:rPr lang="en-US" sz="1400" i="1" dirty="0" smtClean="0">
                        <a:latin typeface="Cambria Math" panose="02040503050406030204" pitchFamily="18" charset="0"/>
                      </a:rPr>
                      <m:t>𝑡</m:t>
                    </m:r>
                  </m:oMath>
                </a14:m>
                <a:r>
                  <a:rPr lang="en-US" sz="1400" dirty="0">
                    <a:latin typeface="Comic Sans MS" pitchFamily="66" charset="0"/>
                  </a:rPr>
                  <a:t> seconds, the acceleration, </a:t>
                </a:r>
                <a14:m>
                  <m:oMath xmlns:m="http://schemas.openxmlformats.org/officeDocument/2006/math">
                    <m:r>
                      <a:rPr lang="en-US" sz="1400" i="1" dirty="0" smtClean="0">
                        <a:latin typeface="Cambria Math" panose="02040503050406030204" pitchFamily="18" charset="0"/>
                      </a:rPr>
                      <m:t>𝑎</m:t>
                    </m:r>
                    <m:r>
                      <a:rPr lang="en-US" sz="1400" b="0" i="1" dirty="0" smtClean="0">
                        <a:latin typeface="Cambria Math" panose="02040503050406030204" pitchFamily="18" charset="0"/>
                      </a:rPr>
                      <m:t> </m:t>
                    </m:r>
                    <m:sSup>
                      <m:sSupPr>
                        <m:ctrlPr>
                          <a:rPr lang="en-US" sz="1400" b="0" i="1" dirty="0" smtClean="0">
                            <a:latin typeface="Cambria Math" panose="02040503050406030204" pitchFamily="18" charset="0"/>
                          </a:rPr>
                        </m:ctrlPr>
                      </m:sSupPr>
                      <m:e>
                        <m:r>
                          <a:rPr lang="en-US" sz="1400" b="0" i="1" dirty="0" smtClean="0">
                            <a:latin typeface="Cambria Math" panose="02040503050406030204" pitchFamily="18" charset="0"/>
                          </a:rPr>
                          <m:t>𝑚𝑠</m:t>
                        </m:r>
                      </m:e>
                      <m:sup>
                        <m:r>
                          <a:rPr lang="en-US" sz="1400" b="0" i="1" dirty="0" smtClean="0">
                            <a:latin typeface="Cambria Math" panose="02040503050406030204" pitchFamily="18" charset="0"/>
                          </a:rPr>
                          <m:t>−2</m:t>
                        </m:r>
                      </m:sup>
                    </m:sSup>
                  </m:oMath>
                </a14:m>
                <a:r>
                  <a:rPr lang="en-US" sz="1400" dirty="0">
                    <a:latin typeface="Comic Sans MS" pitchFamily="66" charset="0"/>
                  </a:rPr>
                  <a:t>, of </a:t>
                </a:r>
                <a14:m>
                  <m:oMath xmlns:m="http://schemas.openxmlformats.org/officeDocument/2006/math">
                    <m:r>
                      <a:rPr lang="en-US" sz="1400" i="1" dirty="0" smtClean="0">
                        <a:latin typeface="Cambria Math" panose="02040503050406030204" pitchFamily="18" charset="0"/>
                      </a:rPr>
                      <m:t>𝑃</m:t>
                    </m:r>
                  </m:oMath>
                </a14:m>
                <a:r>
                  <a:rPr lang="en-US" sz="1400" dirty="0">
                    <a:latin typeface="Comic Sans MS" pitchFamily="66" charset="0"/>
                  </a:rPr>
                  <a:t> is given by:</a:t>
                </a:r>
              </a:p>
              <a:p>
                <a:pPr marL="0" indent="0" algn="ctr">
                  <a:buNone/>
                </a:pPr>
                <a:endParaRPr lang="en-US" sz="1400" dirty="0">
                  <a:latin typeface="Comic Sans MS" pitchFamily="66" charset="0"/>
                </a:endParaRPr>
              </a:p>
              <a:p>
                <a:pPr marL="0" indent="0" algn="ctr">
                  <a:buNone/>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𝑎</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6</m:t>
                          </m:r>
                        </m:num>
                        <m:den>
                          <m:sSup>
                            <m:sSupPr>
                              <m:ctrlPr>
                                <a:rPr lang="en-US" sz="1400" b="0" i="1" smtClean="0">
                                  <a:latin typeface="Cambria Math" panose="02040503050406030204" pitchFamily="18" charset="0"/>
                                </a:rPr>
                              </m:ctrlPr>
                            </m:sSupPr>
                            <m:e>
                              <m:d>
                                <m:dPr>
                                  <m:ctrlPr>
                                    <a:rPr lang="en-US" sz="1400" b="0" i="1" smtClean="0">
                                      <a:latin typeface="Cambria Math" panose="02040503050406030204" pitchFamily="18" charset="0"/>
                                    </a:rPr>
                                  </m:ctrlPr>
                                </m:dPr>
                                <m:e>
                                  <m:r>
                                    <a:rPr lang="en-US" sz="1400" b="0" i="1" smtClean="0">
                                      <a:latin typeface="Cambria Math" panose="02040503050406030204" pitchFamily="18" charset="0"/>
                                    </a:rPr>
                                    <m:t>𝑡</m:t>
                                  </m:r>
                                  <m:r>
                                    <a:rPr lang="en-US" sz="1400" b="0" i="1" smtClean="0">
                                      <a:latin typeface="Cambria Math" panose="02040503050406030204" pitchFamily="18" charset="0"/>
                                    </a:rPr>
                                    <m:t>−2</m:t>
                                  </m:r>
                                </m:e>
                              </m:d>
                            </m:e>
                            <m:sup>
                              <m:r>
                                <a:rPr lang="en-US" sz="1400" b="0" i="1" smtClean="0">
                                  <a:latin typeface="Cambria Math" panose="02040503050406030204" pitchFamily="18" charset="0"/>
                                </a:rPr>
                                <m:t>2</m:t>
                              </m:r>
                            </m:sup>
                          </m:sSup>
                        </m:den>
                      </m:f>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ea typeface="Cambria Math" panose="02040503050406030204" pitchFamily="18" charset="0"/>
                        </a:rPr>
                        <m:t>≥0</m:t>
                      </m:r>
                    </m:oMath>
                  </m:oMathPara>
                </a14:m>
                <a:endParaRPr lang="en-US" sz="1400" dirty="0">
                  <a:latin typeface="Comic Sans MS" pitchFamily="66" charset="0"/>
                </a:endParaRPr>
              </a:p>
              <a:p>
                <a:pPr marL="0" indent="0" algn="ctr">
                  <a:buNone/>
                </a:pPr>
                <a:endParaRPr lang="en-US" sz="1400" dirty="0">
                  <a:latin typeface="Comic Sans MS" pitchFamily="66" charset="0"/>
                </a:endParaRPr>
              </a:p>
              <a:p>
                <a:pPr marL="342900" indent="-342900" algn="ctr">
                  <a:buAutoNum type="alphaLcParenR"/>
                </a:pPr>
                <a:r>
                  <a:rPr lang="en-US" sz="1400" dirty="0">
                    <a:latin typeface="Comic Sans MS" pitchFamily="66" charset="0"/>
                  </a:rPr>
                  <a:t>Find the velocity of </a:t>
                </a:r>
                <a14:m>
                  <m:oMath xmlns:m="http://schemas.openxmlformats.org/officeDocument/2006/math">
                    <m:r>
                      <a:rPr lang="en-US" sz="1400" i="1" dirty="0" smtClean="0">
                        <a:latin typeface="Cambria Math" panose="02040503050406030204" pitchFamily="18" charset="0"/>
                      </a:rPr>
                      <m:t>𝑃</m:t>
                    </m:r>
                  </m:oMath>
                </a14:m>
                <a:r>
                  <a:rPr lang="en-US" sz="1400" dirty="0">
                    <a:latin typeface="Comic Sans MS" pitchFamily="66" charset="0"/>
                  </a:rPr>
                  <a:t> at time </a:t>
                </a:r>
                <a14:m>
                  <m:oMath xmlns:m="http://schemas.openxmlformats.org/officeDocument/2006/math">
                    <m:r>
                      <a:rPr lang="en-US" sz="1400" i="1" dirty="0" smtClean="0">
                        <a:latin typeface="Cambria Math" panose="02040503050406030204" pitchFamily="18" charset="0"/>
                      </a:rPr>
                      <m:t>𝑡</m:t>
                    </m:r>
                  </m:oMath>
                </a14:m>
                <a:r>
                  <a:rPr lang="en-US" sz="1400" dirty="0">
                    <a:latin typeface="Comic Sans MS" pitchFamily="66" charset="0"/>
                  </a:rPr>
                  <a:t> seconds</a:t>
                </a:r>
              </a:p>
              <a:p>
                <a:pPr marL="342900" indent="-342900" algn="ctr">
                  <a:buAutoNum type="alphaLcParenR"/>
                </a:pPr>
                <a:r>
                  <a:rPr lang="en-US" sz="1400" dirty="0">
                    <a:latin typeface="Comic Sans MS" pitchFamily="66" charset="0"/>
                  </a:rPr>
                  <a:t>Show that the displacement of </a:t>
                </a:r>
                <a14:m>
                  <m:oMath xmlns:m="http://schemas.openxmlformats.org/officeDocument/2006/math">
                    <m:r>
                      <a:rPr lang="en-US" sz="1400" i="1" dirty="0" smtClean="0">
                        <a:latin typeface="Cambria Math" panose="02040503050406030204" pitchFamily="18" charset="0"/>
                      </a:rPr>
                      <m:t>𝑃</m:t>
                    </m:r>
                  </m:oMath>
                </a14:m>
                <a:r>
                  <a:rPr lang="en-US" sz="1400" dirty="0">
                    <a:latin typeface="Comic Sans MS" pitchFamily="66" charset="0"/>
                  </a:rPr>
                  <a:t> from </a:t>
                </a:r>
                <a14:m>
                  <m:oMath xmlns:m="http://schemas.openxmlformats.org/officeDocument/2006/math">
                    <m:r>
                      <a:rPr lang="en-US" sz="1400" i="1" dirty="0" smtClean="0">
                        <a:latin typeface="Cambria Math" panose="02040503050406030204" pitchFamily="18" charset="0"/>
                      </a:rPr>
                      <m:t>𝑂</m:t>
                    </m:r>
                  </m:oMath>
                </a14:m>
                <a:r>
                  <a:rPr lang="en-US" sz="1400" dirty="0">
                    <a:latin typeface="Comic Sans MS" pitchFamily="66" charset="0"/>
                  </a:rPr>
                  <a:t> when </a:t>
                </a:r>
                <a14:m>
                  <m:oMath xmlns:m="http://schemas.openxmlformats.org/officeDocument/2006/math">
                    <m:r>
                      <a:rPr lang="en-US" sz="1400" i="1" dirty="0" smtClean="0">
                        <a:latin typeface="Cambria Math" panose="02040503050406030204" pitchFamily="18" charset="0"/>
                      </a:rPr>
                      <m:t>𝑡</m:t>
                    </m:r>
                    <m:r>
                      <a:rPr lang="en-US" sz="1400" i="1" dirty="0" smtClean="0">
                        <a:latin typeface="Cambria Math" panose="02040503050406030204" pitchFamily="18" charset="0"/>
                      </a:rPr>
                      <m:t>=6</m:t>
                    </m:r>
                  </m:oMath>
                </a14:m>
                <a:r>
                  <a:rPr lang="en-US" sz="1400" dirty="0">
                    <a:latin typeface="Comic Sans MS" pitchFamily="66" charset="0"/>
                  </a:rPr>
                  <a:t> is given by </a:t>
                </a:r>
                <a14:m>
                  <m:oMath xmlns:m="http://schemas.openxmlformats.org/officeDocument/2006/math">
                    <m:d>
                      <m:dPr>
                        <m:ctrlPr>
                          <a:rPr lang="en-US" sz="1400" b="0" i="1" smtClean="0">
                            <a:latin typeface="Cambria Math" panose="02040503050406030204" pitchFamily="18" charset="0"/>
                          </a:rPr>
                        </m:ctrlPr>
                      </m:dPr>
                      <m:e>
                        <m:r>
                          <a:rPr lang="en-US" sz="1400" b="0" i="1" smtClean="0">
                            <a:latin typeface="Cambria Math" panose="02040503050406030204" pitchFamily="18" charset="0"/>
                          </a:rPr>
                          <m:t>18−12</m:t>
                        </m:r>
                        <m:r>
                          <a:rPr lang="en-US" sz="1400" b="0" i="1" smtClean="0">
                            <a:latin typeface="Cambria Math" panose="02040503050406030204" pitchFamily="18" charset="0"/>
                          </a:rPr>
                          <m:t>𝑙𝑛</m:t>
                        </m:r>
                        <m:r>
                          <a:rPr lang="en-US" sz="1400" b="0" i="1" smtClean="0">
                            <a:latin typeface="Cambria Math" panose="02040503050406030204" pitchFamily="18" charset="0"/>
                          </a:rPr>
                          <m:t>2</m:t>
                        </m:r>
                      </m:e>
                    </m:d>
                    <m:r>
                      <a:rPr lang="en-US" sz="1400" b="0" i="1" smtClean="0">
                        <a:latin typeface="Cambria Math" panose="02040503050406030204" pitchFamily="18" charset="0"/>
                      </a:rPr>
                      <m:t> </m:t>
                    </m:r>
                    <m:r>
                      <a:rPr lang="en-US" sz="1400" b="0" i="1" smtClean="0">
                        <a:latin typeface="Cambria Math" panose="02040503050406030204" pitchFamily="18" charset="0"/>
                      </a:rPr>
                      <m:t>𝑚</m:t>
                    </m:r>
                  </m:oMath>
                </a14:m>
                <a:endParaRPr lang="en-US" sz="1400" dirty="0">
                  <a:latin typeface="Comic Sans MS" pitchFamily="66" charset="0"/>
                </a:endParaRPr>
              </a:p>
              <a:p>
                <a:pPr marL="0" indent="0" algn="ctr">
                  <a:buNone/>
                </a:pPr>
                <a:endParaRPr lang="en-US" sz="1400" dirty="0">
                  <a:latin typeface="Comic Sans MS"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6431" y="1600200"/>
                <a:ext cx="3373515" cy="4724400"/>
              </a:xfrm>
              <a:blipFill>
                <a:blip r:embed="rId2"/>
                <a:stretch>
                  <a:fillRect t="-774"/>
                </a:stretch>
              </a:blipFill>
            </p:spPr>
            <p:txBody>
              <a:bodyPr/>
              <a:lstStyle/>
              <a:p>
                <a:r>
                  <a:rPr lang="en-GB">
                    <a:noFill/>
                  </a:rPr>
                  <a:t> </a:t>
                </a:r>
              </a:p>
            </p:txBody>
          </p:sp>
        </mc:Fallback>
      </mc:AlternateContent>
      <p:sp>
        <p:nvSpPr>
          <p:cNvPr id="17" name="タイトル 1">
            <a:extLst>
              <a:ext uri="{FF2B5EF4-FFF2-40B4-BE49-F238E27FC236}">
                <a16:creationId xmlns:a16="http://schemas.microsoft.com/office/drawing/2014/main" id="{BF9952A8-88E0-4294-967B-061546A2D97C}"/>
              </a:ext>
            </a:extLst>
          </p:cNvPr>
          <p:cNvSpPr>
            <a:spLocks noGrp="1"/>
          </p:cNvSpPr>
          <p:nvPr>
            <p:ph type="title"/>
          </p:nvPr>
        </p:nvSpPr>
        <p:spPr>
          <a:xfrm>
            <a:off x="628650" y="215503"/>
            <a:ext cx="7886700" cy="994172"/>
          </a:xfrm>
        </p:spPr>
        <p:txBody>
          <a:bodyPr>
            <a:normAutofit/>
          </a:bodyPr>
          <a:lstStyle/>
          <a:p>
            <a:pPr algn="ctr"/>
            <a:r>
              <a:rPr lang="en-US" sz="3200" dirty="0">
                <a:latin typeface="Comic Sans MS" panose="030F0702030302020204" pitchFamily="66" charset="0"/>
              </a:rPr>
              <a:t>Modelling with Differential Equations</a:t>
            </a:r>
            <a:endParaRPr lang="en-GB" sz="3200" dirty="0">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12EE350F-E77E-4733-9475-8FFECDA575BF}"/>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8A</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50954D7C-7BB8-4CF2-8D74-88B38E5ACD1C}"/>
                  </a:ext>
                </a:extLst>
              </p:cNvPr>
              <p:cNvSpPr txBox="1"/>
              <p:nvPr/>
            </p:nvSpPr>
            <p:spPr>
              <a:xfrm>
                <a:off x="1248052" y="5744861"/>
                <a:ext cx="1469993" cy="500650"/>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rPr>
                        <m:t>𝑣</m:t>
                      </m:r>
                      <m:r>
                        <a:rPr lang="en-US" sz="1400" b="0" i="1" smtClean="0">
                          <a:solidFill>
                            <a:srgbClr val="FF0000"/>
                          </a:solidFill>
                          <a:latin typeface="Cambria Math" panose="02040503050406030204" pitchFamily="18" charset="0"/>
                        </a:rPr>
                        <m:t>=−</m:t>
                      </m:r>
                      <m:f>
                        <m:fPr>
                          <m:ctrlPr>
                            <a:rPr lang="en-US" sz="1400" b="0" i="1" smtClean="0">
                              <a:solidFill>
                                <a:srgbClr val="FF0000"/>
                              </a:solidFill>
                              <a:latin typeface="Cambria Math" panose="02040503050406030204" pitchFamily="18" charset="0"/>
                            </a:rPr>
                          </m:ctrlPr>
                        </m:fPr>
                        <m:num>
                          <m:r>
                            <a:rPr lang="en-US" sz="1400" b="0" i="1" smtClean="0">
                              <a:solidFill>
                                <a:srgbClr val="FF0000"/>
                              </a:solidFill>
                              <a:latin typeface="Cambria Math" panose="02040503050406030204" pitchFamily="18" charset="0"/>
                            </a:rPr>
                            <m:t>6</m:t>
                          </m:r>
                        </m:num>
                        <m:den>
                          <m:r>
                            <a:rPr lang="en-US" sz="1400" b="0" i="1" smtClean="0">
                              <a:solidFill>
                                <a:srgbClr val="FF0000"/>
                              </a:solidFill>
                              <a:latin typeface="Cambria Math" panose="02040503050406030204" pitchFamily="18" charset="0"/>
                            </a:rPr>
                            <m:t>𝑡</m:t>
                          </m:r>
                          <m:r>
                            <a:rPr lang="en-US" sz="1400" b="0" i="1" smtClean="0">
                              <a:solidFill>
                                <a:srgbClr val="FF0000"/>
                              </a:solidFill>
                              <a:latin typeface="Cambria Math" panose="02040503050406030204" pitchFamily="18" charset="0"/>
                            </a:rPr>
                            <m:t>+2</m:t>
                          </m:r>
                        </m:den>
                      </m:f>
                      <m:r>
                        <a:rPr lang="en-US" sz="1400" b="0" i="1" smtClean="0">
                          <a:solidFill>
                            <a:srgbClr val="FF0000"/>
                          </a:solidFill>
                          <a:latin typeface="Cambria Math" panose="02040503050406030204" pitchFamily="18" charset="0"/>
                        </a:rPr>
                        <m:t>+3</m:t>
                      </m:r>
                    </m:oMath>
                  </m:oMathPara>
                </a14:m>
                <a:endParaRPr lang="en-US" sz="1400" dirty="0">
                  <a:solidFill>
                    <a:srgbClr val="FF0000"/>
                  </a:solidFill>
                  <a:latin typeface="Comic Sans MS" pitchFamily="66" charset="0"/>
                </a:endParaRPr>
              </a:p>
            </p:txBody>
          </p:sp>
        </mc:Choice>
        <mc:Fallback xmlns="">
          <p:sp>
            <p:nvSpPr>
              <p:cNvPr id="13" name="テキスト ボックス 12">
                <a:extLst>
                  <a:ext uri="{FF2B5EF4-FFF2-40B4-BE49-F238E27FC236}">
                    <a16:creationId xmlns:a16="http://schemas.microsoft.com/office/drawing/2014/main" id="{50954D7C-7BB8-4CF2-8D74-88B38E5ACD1C}"/>
                  </a:ext>
                </a:extLst>
              </p:cNvPr>
              <p:cNvSpPr txBox="1">
                <a:spLocks noRot="1" noChangeAspect="1" noMove="1" noResize="1" noEditPoints="1" noAdjustHandles="1" noChangeArrowheads="1" noChangeShapeType="1" noTextEdit="1"/>
              </p:cNvSpPr>
              <p:nvPr/>
            </p:nvSpPr>
            <p:spPr>
              <a:xfrm>
                <a:off x="1248052" y="5744861"/>
                <a:ext cx="1469993" cy="500650"/>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テキスト ボックス 53">
                <a:extLst>
                  <a:ext uri="{FF2B5EF4-FFF2-40B4-BE49-F238E27FC236}">
                    <a16:creationId xmlns:a16="http://schemas.microsoft.com/office/drawing/2014/main" id="{E2ED4CFA-CD59-4C66-829D-C4974440866B}"/>
                  </a:ext>
                </a:extLst>
              </p:cNvPr>
              <p:cNvSpPr txBox="1"/>
              <p:nvPr/>
            </p:nvSpPr>
            <p:spPr>
              <a:xfrm>
                <a:off x="4145779" y="1460462"/>
                <a:ext cx="2445144" cy="307777"/>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𝑠</m:t>
                      </m:r>
                      <m:r>
                        <a:rPr lang="en-US" sz="1400" b="0" i="1" smtClean="0">
                          <a:solidFill>
                            <a:schemeClr val="tx1"/>
                          </a:solidFill>
                          <a:latin typeface="Cambria Math" panose="02040503050406030204" pitchFamily="18" charset="0"/>
                        </a:rPr>
                        <m:t>=−6</m:t>
                      </m:r>
                      <m:r>
                        <a:rPr lang="en-US" sz="1400" b="0" i="1" smtClean="0">
                          <a:solidFill>
                            <a:schemeClr val="tx1"/>
                          </a:solidFill>
                          <a:latin typeface="Cambria Math" panose="02040503050406030204" pitchFamily="18" charset="0"/>
                        </a:rPr>
                        <m:t>𝑙𝑛</m:t>
                      </m:r>
                      <m:d>
                        <m:dPr>
                          <m:ctrlPr>
                            <a:rPr lang="en-US" sz="1400" b="0" i="1" smtClean="0">
                              <a:solidFill>
                                <a:schemeClr val="tx1"/>
                              </a:solidFill>
                              <a:latin typeface="Cambria Math" panose="02040503050406030204" pitchFamily="18" charset="0"/>
                            </a:rPr>
                          </m:ctrlPr>
                        </m:dPr>
                        <m:e>
                          <m:r>
                            <a:rPr lang="en-US" sz="1400" b="0" i="1" smtClean="0">
                              <a:solidFill>
                                <a:schemeClr val="tx1"/>
                              </a:solidFill>
                              <a:latin typeface="Cambria Math" panose="02040503050406030204" pitchFamily="18" charset="0"/>
                            </a:rPr>
                            <m:t>𝑡</m:t>
                          </m:r>
                          <m:r>
                            <a:rPr lang="en-US" sz="1400" b="0" i="1" smtClean="0">
                              <a:solidFill>
                                <a:schemeClr val="tx1"/>
                              </a:solidFill>
                              <a:latin typeface="Cambria Math" panose="02040503050406030204" pitchFamily="18" charset="0"/>
                            </a:rPr>
                            <m:t>+2</m:t>
                          </m:r>
                        </m:e>
                      </m:d>
                      <m:r>
                        <a:rPr lang="en-US" sz="1400" b="0" i="1" smtClean="0">
                          <a:solidFill>
                            <a:schemeClr val="tx1"/>
                          </a:solidFill>
                          <a:latin typeface="Cambria Math" panose="02040503050406030204" pitchFamily="18" charset="0"/>
                        </a:rPr>
                        <m:t>+3</m:t>
                      </m:r>
                      <m:r>
                        <a:rPr lang="en-US" sz="1400" b="0" i="1" smtClean="0">
                          <a:solidFill>
                            <a:schemeClr val="tx1"/>
                          </a:solidFill>
                          <a:latin typeface="Cambria Math" panose="02040503050406030204" pitchFamily="18" charset="0"/>
                        </a:rPr>
                        <m:t>𝑡</m:t>
                      </m:r>
                      <m:r>
                        <a:rPr lang="en-US" sz="1400" b="0" i="1" smtClean="0">
                          <a:solidFill>
                            <a:schemeClr val="tx1"/>
                          </a:solidFill>
                          <a:latin typeface="Cambria Math" panose="02040503050406030204" pitchFamily="18" charset="0"/>
                        </a:rPr>
                        <m:t>+6</m:t>
                      </m:r>
                      <m:r>
                        <a:rPr lang="en-US" sz="1400" b="0" i="1" smtClean="0">
                          <a:solidFill>
                            <a:schemeClr val="tx1"/>
                          </a:solidFill>
                          <a:latin typeface="Cambria Math" panose="02040503050406030204" pitchFamily="18" charset="0"/>
                        </a:rPr>
                        <m:t>𝑙𝑛</m:t>
                      </m:r>
                      <m:r>
                        <a:rPr lang="en-US" sz="1400" b="0" i="1" smtClean="0">
                          <a:solidFill>
                            <a:schemeClr val="tx1"/>
                          </a:solidFill>
                          <a:latin typeface="Cambria Math" panose="02040503050406030204" pitchFamily="18" charset="0"/>
                        </a:rPr>
                        <m:t>2</m:t>
                      </m:r>
                    </m:oMath>
                  </m:oMathPara>
                </a14:m>
                <a:endParaRPr lang="en-US" sz="1400" dirty="0">
                  <a:solidFill>
                    <a:schemeClr val="tx1"/>
                  </a:solidFill>
                  <a:latin typeface="Comic Sans MS" pitchFamily="66" charset="0"/>
                </a:endParaRPr>
              </a:p>
            </p:txBody>
          </p:sp>
        </mc:Choice>
        <mc:Fallback xmlns="">
          <p:sp>
            <p:nvSpPr>
              <p:cNvPr id="54" name="テキスト ボックス 53">
                <a:extLst>
                  <a:ext uri="{FF2B5EF4-FFF2-40B4-BE49-F238E27FC236}">
                    <a16:creationId xmlns:a16="http://schemas.microsoft.com/office/drawing/2014/main" id="{E2ED4CFA-CD59-4C66-829D-C4974440866B}"/>
                  </a:ext>
                </a:extLst>
              </p:cNvPr>
              <p:cNvSpPr txBox="1">
                <a:spLocks noRot="1" noChangeAspect="1" noMove="1" noResize="1" noEditPoints="1" noAdjustHandles="1" noChangeArrowheads="1" noChangeShapeType="1" noTextEdit="1"/>
              </p:cNvSpPr>
              <p:nvPr/>
            </p:nvSpPr>
            <p:spPr>
              <a:xfrm>
                <a:off x="4145779" y="1460462"/>
                <a:ext cx="2445144" cy="307777"/>
              </a:xfrm>
              <a:prstGeom prst="rect">
                <a:avLst/>
              </a:prstGeom>
              <a:blipFill>
                <a:blip r:embed="rId4"/>
                <a:stretch>
                  <a:fillRect/>
                </a:stretch>
              </a:blipFill>
            </p:spPr>
            <p:txBody>
              <a:bodyPr/>
              <a:lstStyle/>
              <a:p>
                <a:r>
                  <a:rPr lang="en-GB">
                    <a:noFill/>
                  </a:rPr>
                  <a:t> </a:t>
                </a:r>
              </a:p>
            </p:txBody>
          </p:sp>
        </mc:Fallback>
      </mc:AlternateContent>
      <p:sp>
        <p:nvSpPr>
          <p:cNvPr id="55" name="円弧 54">
            <a:extLst>
              <a:ext uri="{FF2B5EF4-FFF2-40B4-BE49-F238E27FC236}">
                <a16:creationId xmlns:a16="http://schemas.microsoft.com/office/drawing/2014/main" id="{CE0A318B-A3CC-4D13-86C1-2A4B8A7A4B2B}"/>
              </a:ext>
            </a:extLst>
          </p:cNvPr>
          <p:cNvSpPr/>
          <p:nvPr/>
        </p:nvSpPr>
        <p:spPr>
          <a:xfrm>
            <a:off x="6354815" y="1630136"/>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56" name="テキスト ボックス 55">
                <a:extLst>
                  <a:ext uri="{FF2B5EF4-FFF2-40B4-BE49-F238E27FC236}">
                    <a16:creationId xmlns:a16="http://schemas.microsoft.com/office/drawing/2014/main" id="{EDFDDF18-6D1B-4B86-B65B-37F77B8635DA}"/>
                  </a:ext>
                </a:extLst>
              </p:cNvPr>
              <p:cNvSpPr txBox="1"/>
              <p:nvPr/>
            </p:nvSpPr>
            <p:spPr>
              <a:xfrm>
                <a:off x="6636191" y="1728155"/>
                <a:ext cx="1032095"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Let </a:t>
                </a:r>
                <a14:m>
                  <m:oMath xmlns:m="http://schemas.openxmlformats.org/officeDocument/2006/math">
                    <m:r>
                      <a:rPr lang="en-US" sz="1400" b="0" i="1" smtClean="0">
                        <a:solidFill>
                          <a:srgbClr val="FF0000"/>
                        </a:solidFill>
                        <a:latin typeface="Cambria Math" panose="02040503050406030204" pitchFamily="18" charset="0"/>
                      </a:rPr>
                      <m:t>𝑡</m:t>
                    </m:r>
                    <m:r>
                      <a:rPr lang="en-US" sz="1400" b="0" i="1" smtClean="0">
                        <a:solidFill>
                          <a:srgbClr val="FF0000"/>
                        </a:solidFill>
                        <a:latin typeface="Cambria Math" panose="02040503050406030204" pitchFamily="18" charset="0"/>
                      </a:rPr>
                      <m:t>=6</m:t>
                    </m:r>
                  </m:oMath>
                </a14:m>
                <a:endParaRPr lang="en-GB" sz="1400" dirty="0">
                  <a:solidFill>
                    <a:srgbClr val="FF0000"/>
                  </a:solidFill>
                  <a:latin typeface="Comic Sans MS" panose="030F0702030302020204" pitchFamily="66" charset="0"/>
                </a:endParaRPr>
              </a:p>
            </p:txBody>
          </p:sp>
        </mc:Choice>
        <mc:Fallback xmlns="">
          <p:sp>
            <p:nvSpPr>
              <p:cNvPr id="56" name="テキスト ボックス 55">
                <a:extLst>
                  <a:ext uri="{FF2B5EF4-FFF2-40B4-BE49-F238E27FC236}">
                    <a16:creationId xmlns:a16="http://schemas.microsoft.com/office/drawing/2014/main" id="{EDFDDF18-6D1B-4B86-B65B-37F77B8635DA}"/>
                  </a:ext>
                </a:extLst>
              </p:cNvPr>
              <p:cNvSpPr txBox="1">
                <a:spLocks noRot="1" noChangeAspect="1" noMove="1" noResize="1" noEditPoints="1" noAdjustHandles="1" noChangeArrowheads="1" noChangeShapeType="1" noTextEdit="1"/>
              </p:cNvSpPr>
              <p:nvPr/>
            </p:nvSpPr>
            <p:spPr>
              <a:xfrm>
                <a:off x="6636191" y="1728155"/>
                <a:ext cx="1032095" cy="307777"/>
              </a:xfrm>
              <a:prstGeom prst="rect">
                <a:avLst/>
              </a:prstGeom>
              <a:blipFill>
                <a:blip r:embed="rId5"/>
                <a:stretch>
                  <a:fillRect t="-1961" b="-1960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テキスト ボックス 27">
                <a:extLst>
                  <a:ext uri="{FF2B5EF4-FFF2-40B4-BE49-F238E27FC236}">
                    <a16:creationId xmlns:a16="http://schemas.microsoft.com/office/drawing/2014/main" id="{8BB063F0-6984-401A-9555-BF5C6D48C5E5}"/>
                  </a:ext>
                </a:extLst>
              </p:cNvPr>
              <p:cNvSpPr txBox="1"/>
              <p:nvPr/>
            </p:nvSpPr>
            <p:spPr>
              <a:xfrm>
                <a:off x="4091457" y="2048938"/>
                <a:ext cx="2445144" cy="307777"/>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𝑠</m:t>
                      </m:r>
                      <m:r>
                        <a:rPr lang="en-US" sz="1400" b="0" i="1" smtClean="0">
                          <a:solidFill>
                            <a:schemeClr val="tx1"/>
                          </a:solidFill>
                          <a:latin typeface="Cambria Math" panose="02040503050406030204" pitchFamily="18" charset="0"/>
                        </a:rPr>
                        <m:t>=−6</m:t>
                      </m:r>
                      <m:r>
                        <a:rPr lang="en-US" sz="1400" b="0" i="1" smtClean="0">
                          <a:solidFill>
                            <a:schemeClr val="tx1"/>
                          </a:solidFill>
                          <a:latin typeface="Cambria Math" panose="02040503050406030204" pitchFamily="18" charset="0"/>
                        </a:rPr>
                        <m:t>𝑙𝑛</m:t>
                      </m:r>
                      <m:d>
                        <m:dPr>
                          <m:ctrlPr>
                            <a:rPr lang="en-US" sz="1400" b="0" i="1" smtClean="0">
                              <a:solidFill>
                                <a:schemeClr val="tx1"/>
                              </a:solidFill>
                              <a:latin typeface="Cambria Math" panose="02040503050406030204" pitchFamily="18" charset="0"/>
                            </a:rPr>
                          </m:ctrlPr>
                        </m:dPr>
                        <m:e>
                          <m:r>
                            <a:rPr lang="en-US" sz="1400" b="0" i="1" smtClean="0">
                              <a:solidFill>
                                <a:schemeClr val="tx1"/>
                              </a:solidFill>
                              <a:latin typeface="Cambria Math" panose="02040503050406030204" pitchFamily="18" charset="0"/>
                            </a:rPr>
                            <m:t>8</m:t>
                          </m:r>
                        </m:e>
                      </m:d>
                      <m:r>
                        <a:rPr lang="en-US" sz="1400" b="0" i="1" smtClean="0">
                          <a:solidFill>
                            <a:schemeClr val="tx1"/>
                          </a:solidFill>
                          <a:latin typeface="Cambria Math" panose="02040503050406030204" pitchFamily="18" charset="0"/>
                        </a:rPr>
                        <m:t>+3(6)+6</m:t>
                      </m:r>
                      <m:r>
                        <a:rPr lang="en-US" sz="1400" b="0" i="1" smtClean="0">
                          <a:solidFill>
                            <a:schemeClr val="tx1"/>
                          </a:solidFill>
                          <a:latin typeface="Cambria Math" panose="02040503050406030204" pitchFamily="18" charset="0"/>
                        </a:rPr>
                        <m:t>𝑙𝑛</m:t>
                      </m:r>
                      <m:r>
                        <a:rPr lang="en-US" sz="1400" b="0" i="1" smtClean="0">
                          <a:solidFill>
                            <a:schemeClr val="tx1"/>
                          </a:solidFill>
                          <a:latin typeface="Cambria Math" panose="02040503050406030204" pitchFamily="18" charset="0"/>
                        </a:rPr>
                        <m:t>2</m:t>
                      </m:r>
                    </m:oMath>
                  </m:oMathPara>
                </a14:m>
                <a:endParaRPr lang="en-US" sz="1400" dirty="0">
                  <a:solidFill>
                    <a:schemeClr val="tx1"/>
                  </a:solidFill>
                  <a:latin typeface="Comic Sans MS" pitchFamily="66" charset="0"/>
                </a:endParaRPr>
              </a:p>
            </p:txBody>
          </p:sp>
        </mc:Choice>
        <mc:Fallback xmlns="">
          <p:sp>
            <p:nvSpPr>
              <p:cNvPr id="28" name="テキスト ボックス 27">
                <a:extLst>
                  <a:ext uri="{FF2B5EF4-FFF2-40B4-BE49-F238E27FC236}">
                    <a16:creationId xmlns:a16="http://schemas.microsoft.com/office/drawing/2014/main" id="{8BB063F0-6984-401A-9555-BF5C6D48C5E5}"/>
                  </a:ext>
                </a:extLst>
              </p:cNvPr>
              <p:cNvSpPr txBox="1">
                <a:spLocks noRot="1" noChangeAspect="1" noMove="1" noResize="1" noEditPoints="1" noAdjustHandles="1" noChangeArrowheads="1" noChangeShapeType="1" noTextEdit="1"/>
              </p:cNvSpPr>
              <p:nvPr/>
            </p:nvSpPr>
            <p:spPr>
              <a:xfrm>
                <a:off x="4091457" y="2048938"/>
                <a:ext cx="2445144" cy="307777"/>
              </a:xfrm>
              <a:prstGeom prst="rect">
                <a:avLst/>
              </a:prstGeom>
              <a:blipFill>
                <a:blip r:embed="rId6"/>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テキスト ボックス 34">
                <a:extLst>
                  <a:ext uri="{FF2B5EF4-FFF2-40B4-BE49-F238E27FC236}">
                    <a16:creationId xmlns:a16="http://schemas.microsoft.com/office/drawing/2014/main" id="{F2BD71A8-9548-4D00-BEDB-CC434281CB80}"/>
                  </a:ext>
                </a:extLst>
              </p:cNvPr>
              <p:cNvSpPr txBox="1"/>
              <p:nvPr/>
            </p:nvSpPr>
            <p:spPr>
              <a:xfrm>
                <a:off x="4053735" y="2635904"/>
                <a:ext cx="2445144" cy="307777"/>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𝑠</m:t>
                      </m:r>
                      <m:r>
                        <a:rPr lang="en-US" sz="1400" b="0" i="1" smtClean="0">
                          <a:solidFill>
                            <a:schemeClr val="tx1"/>
                          </a:solidFill>
                          <a:latin typeface="Cambria Math" panose="02040503050406030204" pitchFamily="18" charset="0"/>
                        </a:rPr>
                        <m:t>=−6</m:t>
                      </m:r>
                      <m:r>
                        <a:rPr lang="en-US" sz="1400" b="0" i="1" smtClean="0">
                          <a:solidFill>
                            <a:schemeClr val="tx1"/>
                          </a:solidFill>
                          <a:latin typeface="Cambria Math" panose="02040503050406030204" pitchFamily="18" charset="0"/>
                        </a:rPr>
                        <m:t>𝑙𝑛</m:t>
                      </m:r>
                      <m:sSup>
                        <m:sSupPr>
                          <m:ctrlPr>
                            <a:rPr lang="en-US" sz="1400" b="0" i="1" smtClean="0">
                              <a:solidFill>
                                <a:schemeClr val="tx1"/>
                              </a:solidFill>
                              <a:latin typeface="Cambria Math" panose="02040503050406030204" pitchFamily="18" charset="0"/>
                            </a:rPr>
                          </m:ctrlPr>
                        </m:sSupPr>
                        <m:e>
                          <m:r>
                            <a:rPr lang="en-US" sz="1400" b="0" i="1" smtClean="0">
                              <a:solidFill>
                                <a:schemeClr val="tx1"/>
                              </a:solidFill>
                              <a:latin typeface="Cambria Math" panose="02040503050406030204" pitchFamily="18" charset="0"/>
                            </a:rPr>
                            <m:t>2</m:t>
                          </m:r>
                        </m:e>
                        <m:sup>
                          <m:r>
                            <a:rPr lang="en-US" sz="1400" b="0" i="1" smtClean="0">
                              <a:solidFill>
                                <a:schemeClr val="tx1"/>
                              </a:solidFill>
                              <a:latin typeface="Cambria Math" panose="02040503050406030204" pitchFamily="18" charset="0"/>
                            </a:rPr>
                            <m:t>3</m:t>
                          </m:r>
                        </m:sup>
                      </m:sSup>
                      <m:r>
                        <a:rPr lang="en-US" sz="1400" b="0" i="1" smtClean="0">
                          <a:solidFill>
                            <a:schemeClr val="tx1"/>
                          </a:solidFill>
                          <a:latin typeface="Cambria Math" panose="02040503050406030204" pitchFamily="18" charset="0"/>
                        </a:rPr>
                        <m:t>+3(6)+6</m:t>
                      </m:r>
                      <m:r>
                        <a:rPr lang="en-US" sz="1400" b="0" i="1" smtClean="0">
                          <a:solidFill>
                            <a:schemeClr val="tx1"/>
                          </a:solidFill>
                          <a:latin typeface="Cambria Math" panose="02040503050406030204" pitchFamily="18" charset="0"/>
                        </a:rPr>
                        <m:t>𝑙𝑛</m:t>
                      </m:r>
                      <m:r>
                        <a:rPr lang="en-US" sz="1400" b="0" i="1" smtClean="0">
                          <a:solidFill>
                            <a:schemeClr val="tx1"/>
                          </a:solidFill>
                          <a:latin typeface="Cambria Math" panose="02040503050406030204" pitchFamily="18" charset="0"/>
                        </a:rPr>
                        <m:t>2</m:t>
                      </m:r>
                    </m:oMath>
                  </m:oMathPara>
                </a14:m>
                <a:endParaRPr lang="en-US" sz="1400" dirty="0">
                  <a:solidFill>
                    <a:schemeClr val="tx1"/>
                  </a:solidFill>
                  <a:latin typeface="Comic Sans MS" pitchFamily="66" charset="0"/>
                </a:endParaRPr>
              </a:p>
            </p:txBody>
          </p:sp>
        </mc:Choice>
        <mc:Fallback xmlns="">
          <p:sp>
            <p:nvSpPr>
              <p:cNvPr id="35" name="テキスト ボックス 34">
                <a:extLst>
                  <a:ext uri="{FF2B5EF4-FFF2-40B4-BE49-F238E27FC236}">
                    <a16:creationId xmlns:a16="http://schemas.microsoft.com/office/drawing/2014/main" id="{F2BD71A8-9548-4D00-BEDB-CC434281CB80}"/>
                  </a:ext>
                </a:extLst>
              </p:cNvPr>
              <p:cNvSpPr txBox="1">
                <a:spLocks noRot="1" noChangeAspect="1" noMove="1" noResize="1" noEditPoints="1" noAdjustHandles="1" noChangeArrowheads="1" noChangeShapeType="1" noTextEdit="1"/>
              </p:cNvSpPr>
              <p:nvPr/>
            </p:nvSpPr>
            <p:spPr>
              <a:xfrm>
                <a:off x="4053735" y="2635904"/>
                <a:ext cx="2445144" cy="307777"/>
              </a:xfrm>
              <a:prstGeom prst="rect">
                <a:avLst/>
              </a:prstGeom>
              <a:blipFill>
                <a:blip r:embed="rId7"/>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テキスト ボックス 35">
                <a:extLst>
                  <a:ext uri="{FF2B5EF4-FFF2-40B4-BE49-F238E27FC236}">
                    <a16:creationId xmlns:a16="http://schemas.microsoft.com/office/drawing/2014/main" id="{B887A37A-D5F9-4669-BE8B-5D837B7D0986}"/>
                  </a:ext>
                </a:extLst>
              </p:cNvPr>
              <p:cNvSpPr txBox="1"/>
              <p:nvPr/>
            </p:nvSpPr>
            <p:spPr>
              <a:xfrm>
                <a:off x="3990361" y="3260594"/>
                <a:ext cx="2445144" cy="307777"/>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𝑠</m:t>
                      </m:r>
                      <m:r>
                        <a:rPr lang="en-US" sz="1400" b="0" i="1" smtClean="0">
                          <a:solidFill>
                            <a:schemeClr val="tx1"/>
                          </a:solidFill>
                          <a:latin typeface="Cambria Math" panose="02040503050406030204" pitchFamily="18" charset="0"/>
                        </a:rPr>
                        <m:t>=−18</m:t>
                      </m:r>
                      <m:r>
                        <a:rPr lang="en-US" sz="1400" b="0" i="1" smtClean="0">
                          <a:solidFill>
                            <a:schemeClr val="tx1"/>
                          </a:solidFill>
                          <a:latin typeface="Cambria Math" panose="02040503050406030204" pitchFamily="18" charset="0"/>
                        </a:rPr>
                        <m:t>𝑙𝑛</m:t>
                      </m:r>
                      <m:r>
                        <a:rPr lang="en-US" sz="1400" b="0" i="1" smtClean="0">
                          <a:solidFill>
                            <a:schemeClr val="tx1"/>
                          </a:solidFill>
                          <a:latin typeface="Cambria Math" panose="02040503050406030204" pitchFamily="18" charset="0"/>
                        </a:rPr>
                        <m:t>2+18+6</m:t>
                      </m:r>
                      <m:r>
                        <a:rPr lang="en-US" sz="1400" b="0" i="1" smtClean="0">
                          <a:solidFill>
                            <a:schemeClr val="tx1"/>
                          </a:solidFill>
                          <a:latin typeface="Cambria Math" panose="02040503050406030204" pitchFamily="18" charset="0"/>
                        </a:rPr>
                        <m:t>𝑙𝑛</m:t>
                      </m:r>
                      <m:r>
                        <a:rPr lang="en-US" sz="1400" b="0" i="1" smtClean="0">
                          <a:solidFill>
                            <a:schemeClr val="tx1"/>
                          </a:solidFill>
                          <a:latin typeface="Cambria Math" panose="02040503050406030204" pitchFamily="18" charset="0"/>
                        </a:rPr>
                        <m:t>2</m:t>
                      </m:r>
                    </m:oMath>
                  </m:oMathPara>
                </a14:m>
                <a:endParaRPr lang="en-US" sz="1400" dirty="0">
                  <a:solidFill>
                    <a:schemeClr val="tx1"/>
                  </a:solidFill>
                  <a:latin typeface="Comic Sans MS" pitchFamily="66" charset="0"/>
                </a:endParaRPr>
              </a:p>
            </p:txBody>
          </p:sp>
        </mc:Choice>
        <mc:Fallback xmlns="">
          <p:sp>
            <p:nvSpPr>
              <p:cNvPr id="36" name="テキスト ボックス 35">
                <a:extLst>
                  <a:ext uri="{FF2B5EF4-FFF2-40B4-BE49-F238E27FC236}">
                    <a16:creationId xmlns:a16="http://schemas.microsoft.com/office/drawing/2014/main" id="{B887A37A-D5F9-4669-BE8B-5D837B7D0986}"/>
                  </a:ext>
                </a:extLst>
              </p:cNvPr>
              <p:cNvSpPr txBox="1">
                <a:spLocks noRot="1" noChangeAspect="1" noMove="1" noResize="1" noEditPoints="1" noAdjustHandles="1" noChangeArrowheads="1" noChangeShapeType="1" noTextEdit="1"/>
              </p:cNvSpPr>
              <p:nvPr/>
            </p:nvSpPr>
            <p:spPr>
              <a:xfrm>
                <a:off x="3990361" y="3260594"/>
                <a:ext cx="2445144" cy="307777"/>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テキスト ボックス 42">
                <a:extLst>
                  <a:ext uri="{FF2B5EF4-FFF2-40B4-BE49-F238E27FC236}">
                    <a16:creationId xmlns:a16="http://schemas.microsoft.com/office/drawing/2014/main" id="{B8F0DE86-687B-452C-9A26-DC838BB41812}"/>
                  </a:ext>
                </a:extLst>
              </p:cNvPr>
              <p:cNvSpPr txBox="1"/>
              <p:nvPr/>
            </p:nvSpPr>
            <p:spPr>
              <a:xfrm>
                <a:off x="4124655" y="3856614"/>
                <a:ext cx="1479441" cy="307777"/>
              </a:xfrm>
              <a:prstGeom prst="rect">
                <a:avLst/>
              </a:prstGeom>
              <a:noFill/>
            </p:spPr>
            <p:txBody>
              <a:bodyPr wrap="square">
                <a:spAutoFit/>
              </a:bodyPr>
              <a:lstStyle/>
              <a:p>
                <a:pPr algn="ct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𝑠</m:t>
                      </m:r>
                      <m:r>
                        <a:rPr lang="en-US" sz="1400" b="0" i="1" smtClean="0">
                          <a:solidFill>
                            <a:schemeClr val="tx1"/>
                          </a:solidFill>
                          <a:latin typeface="Cambria Math" panose="02040503050406030204" pitchFamily="18" charset="0"/>
                        </a:rPr>
                        <m:t>=18−12</m:t>
                      </m:r>
                      <m:r>
                        <a:rPr lang="en-US" sz="1400" b="0" i="1" smtClean="0">
                          <a:solidFill>
                            <a:schemeClr val="tx1"/>
                          </a:solidFill>
                          <a:latin typeface="Cambria Math" panose="02040503050406030204" pitchFamily="18" charset="0"/>
                        </a:rPr>
                        <m:t>𝑙𝑛</m:t>
                      </m:r>
                      <m:r>
                        <a:rPr lang="en-US" sz="1400" b="0" i="1" smtClean="0">
                          <a:solidFill>
                            <a:schemeClr val="tx1"/>
                          </a:solidFill>
                          <a:latin typeface="Cambria Math" panose="02040503050406030204" pitchFamily="18" charset="0"/>
                        </a:rPr>
                        <m:t>2</m:t>
                      </m:r>
                    </m:oMath>
                  </m:oMathPara>
                </a14:m>
                <a:endParaRPr lang="en-US" sz="1400" dirty="0">
                  <a:solidFill>
                    <a:schemeClr val="tx1"/>
                  </a:solidFill>
                  <a:latin typeface="Comic Sans MS" pitchFamily="66" charset="0"/>
                </a:endParaRPr>
              </a:p>
            </p:txBody>
          </p:sp>
        </mc:Choice>
        <mc:Fallback xmlns="">
          <p:sp>
            <p:nvSpPr>
              <p:cNvPr id="43" name="テキスト ボックス 42">
                <a:extLst>
                  <a:ext uri="{FF2B5EF4-FFF2-40B4-BE49-F238E27FC236}">
                    <a16:creationId xmlns:a16="http://schemas.microsoft.com/office/drawing/2014/main" id="{B8F0DE86-687B-452C-9A26-DC838BB41812}"/>
                  </a:ext>
                </a:extLst>
              </p:cNvPr>
              <p:cNvSpPr txBox="1">
                <a:spLocks noRot="1" noChangeAspect="1" noMove="1" noResize="1" noEditPoints="1" noAdjustHandles="1" noChangeArrowheads="1" noChangeShapeType="1" noTextEdit="1"/>
              </p:cNvSpPr>
              <p:nvPr/>
            </p:nvSpPr>
            <p:spPr>
              <a:xfrm>
                <a:off x="4124655" y="3856614"/>
                <a:ext cx="1479441" cy="307777"/>
              </a:xfrm>
              <a:prstGeom prst="rect">
                <a:avLst/>
              </a:prstGeom>
              <a:blipFill>
                <a:blip r:embed="rId9"/>
                <a:stretch>
                  <a:fillRect/>
                </a:stretch>
              </a:blipFill>
            </p:spPr>
            <p:txBody>
              <a:bodyPr/>
              <a:lstStyle/>
              <a:p>
                <a:r>
                  <a:rPr lang="en-GB">
                    <a:noFill/>
                  </a:rPr>
                  <a:t> </a:t>
                </a:r>
              </a:p>
            </p:txBody>
          </p:sp>
        </mc:Fallback>
      </mc:AlternateContent>
      <p:sp>
        <p:nvSpPr>
          <p:cNvPr id="44" name="円弧 43">
            <a:extLst>
              <a:ext uri="{FF2B5EF4-FFF2-40B4-BE49-F238E27FC236}">
                <a16:creationId xmlns:a16="http://schemas.microsoft.com/office/drawing/2014/main" id="{FD343B52-C59C-4E18-9CD7-97864DEC78D2}"/>
              </a:ext>
            </a:extLst>
          </p:cNvPr>
          <p:cNvSpPr/>
          <p:nvPr/>
        </p:nvSpPr>
        <p:spPr>
          <a:xfrm>
            <a:off x="6282387" y="2191451"/>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9" name="円弧 48">
            <a:extLst>
              <a:ext uri="{FF2B5EF4-FFF2-40B4-BE49-F238E27FC236}">
                <a16:creationId xmlns:a16="http://schemas.microsoft.com/office/drawing/2014/main" id="{59835976-003B-4699-A797-43B010D32A3E}"/>
              </a:ext>
            </a:extLst>
          </p:cNvPr>
          <p:cNvSpPr/>
          <p:nvPr/>
        </p:nvSpPr>
        <p:spPr>
          <a:xfrm>
            <a:off x="6173745" y="2788980"/>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0" name="円弧 49">
            <a:extLst>
              <a:ext uri="{FF2B5EF4-FFF2-40B4-BE49-F238E27FC236}">
                <a16:creationId xmlns:a16="http://schemas.microsoft.com/office/drawing/2014/main" id="{25AB98BF-FBB2-4365-95C9-E0B31CBAAF90}"/>
              </a:ext>
            </a:extLst>
          </p:cNvPr>
          <p:cNvSpPr/>
          <p:nvPr/>
        </p:nvSpPr>
        <p:spPr>
          <a:xfrm>
            <a:off x="6028890" y="3404616"/>
            <a:ext cx="337351" cy="568171"/>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7" name="テキスト ボックス 56">
            <a:extLst>
              <a:ext uri="{FF2B5EF4-FFF2-40B4-BE49-F238E27FC236}">
                <a16:creationId xmlns:a16="http://schemas.microsoft.com/office/drawing/2014/main" id="{566C1577-C9D1-48B2-B4D1-1C39A15D2081}"/>
              </a:ext>
            </a:extLst>
          </p:cNvPr>
          <p:cNvSpPr txBox="1"/>
          <p:nvPr/>
        </p:nvSpPr>
        <p:spPr>
          <a:xfrm>
            <a:off x="6509442" y="2325684"/>
            <a:ext cx="1828799"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Write as a power</a:t>
            </a:r>
            <a:endParaRPr lang="en-GB" sz="1400" dirty="0">
              <a:solidFill>
                <a:srgbClr val="FF0000"/>
              </a:solidFill>
              <a:latin typeface="Comic Sans MS" panose="030F0702030302020204" pitchFamily="66" charset="0"/>
            </a:endParaRPr>
          </a:p>
        </p:txBody>
      </p:sp>
      <p:sp>
        <p:nvSpPr>
          <p:cNvPr id="58" name="テキスト ボックス 57">
            <a:extLst>
              <a:ext uri="{FF2B5EF4-FFF2-40B4-BE49-F238E27FC236}">
                <a16:creationId xmlns:a16="http://schemas.microsoft.com/office/drawing/2014/main" id="{53AF3545-3DFE-49BD-B5ED-F9AAC7613B67}"/>
              </a:ext>
            </a:extLst>
          </p:cNvPr>
          <p:cNvSpPr txBox="1"/>
          <p:nvPr/>
        </p:nvSpPr>
        <p:spPr>
          <a:xfrm>
            <a:off x="6464175" y="2886998"/>
            <a:ext cx="1828799"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Use the power law</a:t>
            </a:r>
            <a:endParaRPr lang="en-GB" sz="1400" dirty="0">
              <a:solidFill>
                <a:srgbClr val="FF0000"/>
              </a:solidFill>
              <a:latin typeface="Comic Sans MS" panose="030F0702030302020204" pitchFamily="66" charset="0"/>
            </a:endParaRPr>
          </a:p>
        </p:txBody>
      </p:sp>
      <p:sp>
        <p:nvSpPr>
          <p:cNvPr id="59" name="テキスト ボックス 58">
            <a:extLst>
              <a:ext uri="{FF2B5EF4-FFF2-40B4-BE49-F238E27FC236}">
                <a16:creationId xmlns:a16="http://schemas.microsoft.com/office/drawing/2014/main" id="{5C67DB2F-E994-4D65-B2BC-3446F03C7F5A}"/>
              </a:ext>
            </a:extLst>
          </p:cNvPr>
          <p:cNvSpPr txBox="1"/>
          <p:nvPr/>
        </p:nvSpPr>
        <p:spPr>
          <a:xfrm>
            <a:off x="6310266" y="3556955"/>
            <a:ext cx="995881"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Simplify</a:t>
            </a:r>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37661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linds(horizontal)">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blinds(horizontal)">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linds(horizontal)">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blinds(horizontal)">
                                      <p:cBhvr>
                                        <p:cTn id="22" dur="500"/>
                                        <p:tgtEl>
                                          <p:spTgt spid="4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blinds(horizontal)">
                                      <p:cBhvr>
                                        <p:cTn id="27" dur="500"/>
                                        <p:tgtEl>
                                          <p:spTgt spid="5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blinds(horizontal)">
                                      <p:cBhvr>
                                        <p:cTn id="32" dur="500"/>
                                        <p:tgtEl>
                                          <p:spTgt spid="3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9"/>
                                        </p:tgtEl>
                                        <p:attrNameLst>
                                          <p:attrName>style.visibility</p:attrName>
                                        </p:attrNameLst>
                                      </p:cBhvr>
                                      <p:to>
                                        <p:strVal val="visible"/>
                                      </p:to>
                                    </p:set>
                                    <p:animEffect transition="in" filter="blinds(horizontal)">
                                      <p:cBhvr>
                                        <p:cTn id="37" dur="500"/>
                                        <p:tgtEl>
                                          <p:spTgt spid="4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blinds(horizontal)">
                                      <p:cBhvr>
                                        <p:cTn id="42" dur="500"/>
                                        <p:tgtEl>
                                          <p:spTgt spid="5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blinds(horizontal)">
                                      <p:cBhvr>
                                        <p:cTn id="47" dur="500"/>
                                        <p:tgtEl>
                                          <p:spTgt spid="3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0"/>
                                        </p:tgtEl>
                                        <p:attrNameLst>
                                          <p:attrName>style.visibility</p:attrName>
                                        </p:attrNameLst>
                                      </p:cBhvr>
                                      <p:to>
                                        <p:strVal val="visible"/>
                                      </p:to>
                                    </p:set>
                                    <p:animEffect transition="in" filter="blinds(horizontal)">
                                      <p:cBhvr>
                                        <p:cTn id="52" dur="500"/>
                                        <p:tgtEl>
                                          <p:spTgt spid="5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9"/>
                                        </p:tgtEl>
                                        <p:attrNameLst>
                                          <p:attrName>style.visibility</p:attrName>
                                        </p:attrNameLst>
                                      </p:cBhvr>
                                      <p:to>
                                        <p:strVal val="visible"/>
                                      </p:to>
                                    </p:set>
                                    <p:animEffect transition="in" filter="blinds(horizontal)">
                                      <p:cBhvr>
                                        <p:cTn id="57" dur="500"/>
                                        <p:tgtEl>
                                          <p:spTgt spid="59"/>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blinds(horizontal)">
                                      <p:cBhvr>
                                        <p:cTn id="6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p:bldP spid="28" grpId="0"/>
      <p:bldP spid="35" grpId="0"/>
      <p:bldP spid="36" grpId="0"/>
      <p:bldP spid="43" grpId="0"/>
      <p:bldP spid="44" grpId="0" animBg="1"/>
      <p:bldP spid="49" grpId="0" animBg="1"/>
      <p:bldP spid="50" grpId="0" animBg="1"/>
      <p:bldP spid="57" grpId="0"/>
      <p:bldP spid="58" grpId="0"/>
      <p:bldP spid="5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a:extLst>
              <a:ext uri="{FF2B5EF4-FFF2-40B4-BE49-F238E27FC236}">
                <a16:creationId xmlns:a16="http://schemas.microsoft.com/office/drawing/2014/main" id="{EA78E5BE-EBA7-4706-A198-A0082AF8BFCB}"/>
              </a:ext>
            </a:extLst>
          </p:cNvPr>
          <p:cNvSpPr txBox="1"/>
          <p:nvPr/>
        </p:nvSpPr>
        <p:spPr>
          <a:xfrm>
            <a:off x="3994951" y="3237359"/>
            <a:ext cx="4891595" cy="1169551"/>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Notice that this is the form of a first-order differential equation</a:t>
            </a:r>
          </a:p>
          <a:p>
            <a:pPr algn="ctr"/>
            <a:endParaRPr lang="en-US" sz="1400" dirty="0">
              <a:solidFill>
                <a:srgbClr val="FF0000"/>
              </a:solidFill>
              <a:latin typeface="Comic Sans MS" panose="030F0702030302020204" pitchFamily="66" charset="0"/>
            </a:endParaRPr>
          </a:p>
          <a:p>
            <a:pPr algn="ctr"/>
            <a:r>
              <a:rPr lang="en-US" sz="1400" dirty="0">
                <a:solidFill>
                  <a:srgbClr val="FF0000"/>
                </a:solidFill>
                <a:latin typeface="Comic Sans MS" panose="030F0702030302020204" pitchFamily="66" charset="0"/>
                <a:sym typeface="Wingdings" panose="05000000000000000000" pitchFamily="2" charset="2"/>
              </a:rPr>
              <a:t> We need to find the integrating factor so that we can use the reverse of the product rule…</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6431" y="1600199"/>
                <a:ext cx="3373515" cy="4889377"/>
              </a:xfrm>
            </p:spPr>
            <p:txBody>
              <a:bodyPr>
                <a:normAutofit/>
              </a:bodyPr>
              <a:lstStyle/>
              <a:p>
                <a:pPr marL="0" indent="0" algn="ctr">
                  <a:buNone/>
                </a:pPr>
                <a:r>
                  <a:rPr lang="en-US" sz="1400" b="1" dirty="0">
                    <a:latin typeface="Comic Sans MS" pitchFamily="66" charset="0"/>
                  </a:rPr>
                  <a:t>You need to be able to model and work with first-order differential equations in practical situations </a:t>
                </a:r>
                <a:endParaRPr lang="en-US" sz="1400" dirty="0">
                  <a:latin typeface="Comic Sans MS" pitchFamily="66" charset="0"/>
                </a:endParaRPr>
              </a:p>
              <a:p>
                <a:pPr marL="0" indent="0" algn="ctr">
                  <a:buNone/>
                </a:pPr>
                <a:endParaRPr lang="en-US" sz="1400" b="1" dirty="0">
                  <a:latin typeface="Comic Sans MS" pitchFamily="66" charset="0"/>
                </a:endParaRPr>
              </a:p>
              <a:p>
                <a:pPr marL="0" indent="0" algn="ctr">
                  <a:buNone/>
                </a:pPr>
                <a:r>
                  <a:rPr lang="en-US" sz="1400" dirty="0">
                    <a:latin typeface="Comic Sans MS" pitchFamily="66" charset="0"/>
                  </a:rPr>
                  <a:t>A particle </a:t>
                </a:r>
                <a14:m>
                  <m:oMath xmlns:m="http://schemas.openxmlformats.org/officeDocument/2006/math">
                    <m:r>
                      <a:rPr lang="en-US" sz="1400" i="1" dirty="0" smtClean="0">
                        <a:latin typeface="Cambria Math" panose="02040503050406030204" pitchFamily="18" charset="0"/>
                      </a:rPr>
                      <m:t>𝑃</m:t>
                    </m:r>
                  </m:oMath>
                </a14:m>
                <a:r>
                  <a:rPr lang="en-US" sz="1400" dirty="0">
                    <a:latin typeface="Comic Sans MS" pitchFamily="66" charset="0"/>
                  </a:rPr>
                  <a:t> is travelling along a straight line. At time t seconds, the acceleration of the particle is given by:</a:t>
                </a:r>
              </a:p>
              <a:p>
                <a:pPr marL="0" indent="0" algn="ctr">
                  <a:buNone/>
                </a:pPr>
                <a:endParaRPr lang="en-US" sz="1400" dirty="0">
                  <a:latin typeface="Comic Sans MS" pitchFamily="66" charset="0"/>
                </a:endParaRPr>
              </a:p>
              <a:p>
                <a:pPr marL="0" indent="0" algn="ctr">
                  <a:buNone/>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𝑎</m:t>
                      </m:r>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num>
                        <m:den>
                          <m:r>
                            <a:rPr lang="en-US" sz="1400" b="0" i="1" smtClean="0">
                              <a:latin typeface="Cambria Math" panose="02040503050406030204" pitchFamily="18" charset="0"/>
                            </a:rPr>
                            <m:t>𝑡</m:t>
                          </m:r>
                        </m:den>
                      </m:f>
                      <m:r>
                        <a:rPr lang="en-US" sz="1400" b="0" i="1" smtClean="0">
                          <a:latin typeface="Cambria Math" panose="02040503050406030204" pitchFamily="18" charset="0"/>
                        </a:rPr>
                        <m:t>𝑣</m:t>
                      </m:r>
                      <m:r>
                        <a:rPr lang="en-US" sz="1400" b="0" i="1" smtClean="0">
                          <a:latin typeface="Cambria Math" panose="02040503050406030204" pitchFamily="18" charset="0"/>
                        </a:rPr>
                        <m:t>, </m:t>
                      </m:r>
                      <m:r>
                        <a:rPr lang="en-US" sz="1400" b="0" i="1" smtClean="0">
                          <a:latin typeface="Cambria Math" panose="02040503050406030204" pitchFamily="18" charset="0"/>
                        </a:rPr>
                        <m:t>𝑡</m:t>
                      </m:r>
                      <m:r>
                        <a:rPr lang="en-US" sz="1400" b="0" i="1" smtClean="0">
                          <a:latin typeface="Cambria Math" panose="02040503050406030204" pitchFamily="18" charset="0"/>
                          <a:ea typeface="Cambria Math" panose="02040503050406030204" pitchFamily="18" charset="0"/>
                        </a:rPr>
                        <m:t>≥0</m:t>
                      </m:r>
                    </m:oMath>
                  </m:oMathPara>
                </a14:m>
                <a:endParaRPr lang="en-US" sz="1400" dirty="0">
                  <a:latin typeface="Comic Sans MS" pitchFamily="66" charset="0"/>
                </a:endParaRPr>
              </a:p>
              <a:p>
                <a:pPr marL="0" indent="0" algn="ctr">
                  <a:buNone/>
                </a:pPr>
                <a:endParaRPr lang="en-US" sz="1400" dirty="0">
                  <a:latin typeface="Comic Sans MS" pitchFamily="66" charset="0"/>
                </a:endParaRPr>
              </a:p>
              <a:p>
                <a:pPr marL="0" indent="0" algn="ctr">
                  <a:buNone/>
                </a:pPr>
                <a:r>
                  <a:rPr lang="en-US" sz="1400" dirty="0">
                    <a:latin typeface="Comic Sans MS" pitchFamily="66" charset="0"/>
                  </a:rPr>
                  <a:t>Given that </a:t>
                </a:r>
                <a14:m>
                  <m:oMath xmlns:m="http://schemas.openxmlformats.org/officeDocument/2006/math">
                    <m:r>
                      <a:rPr lang="en-US" sz="1400" b="0" i="1" smtClean="0">
                        <a:latin typeface="Cambria Math" panose="02040503050406030204" pitchFamily="18" charset="0"/>
                      </a:rPr>
                      <m:t>𝑣</m:t>
                    </m:r>
                    <m:r>
                      <a:rPr lang="en-US" sz="1400" b="0" i="1" smtClean="0">
                        <a:latin typeface="Cambria Math" panose="02040503050406030204" pitchFamily="18" charset="0"/>
                      </a:rPr>
                      <m:t>=0</m:t>
                    </m:r>
                  </m:oMath>
                </a14:m>
                <a:r>
                  <a:rPr lang="en-US" sz="1400" dirty="0">
                    <a:latin typeface="Comic Sans MS" pitchFamily="66" charset="0"/>
                  </a:rPr>
                  <a:t> when </a:t>
                </a:r>
                <a14:m>
                  <m:oMath xmlns:m="http://schemas.openxmlformats.org/officeDocument/2006/math">
                    <m:r>
                      <a:rPr lang="en-US" sz="1400" b="0" i="1" smtClean="0">
                        <a:latin typeface="Cambria Math" panose="02040503050406030204" pitchFamily="18" charset="0"/>
                      </a:rPr>
                      <m:t>𝑡</m:t>
                    </m:r>
                    <m:r>
                      <a:rPr lang="en-US" sz="1400" b="0" i="1" smtClean="0">
                        <a:latin typeface="Cambria Math" panose="02040503050406030204" pitchFamily="18" charset="0"/>
                      </a:rPr>
                      <m:t>=2</m:t>
                    </m:r>
                  </m:oMath>
                </a14:m>
                <a:r>
                  <a:rPr lang="en-US" sz="1400" dirty="0">
                    <a:latin typeface="Comic Sans MS" pitchFamily="66" charset="0"/>
                  </a:rPr>
                  <a:t>, show that the velocity of the particle at time t is given by the equation:</a:t>
                </a:r>
              </a:p>
              <a:p>
                <a:pPr marL="0" indent="0" algn="ctr">
                  <a:buNone/>
                </a:pPr>
                <a:endParaRPr lang="en-US" sz="1400" dirty="0">
                  <a:latin typeface="Comic Sans MS" pitchFamily="66" charset="0"/>
                </a:endParaRPr>
              </a:p>
              <a:p>
                <a:pPr marL="0" indent="0" algn="ctr">
                  <a:buNone/>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𝑣</m:t>
                      </m:r>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𝑐𝑡</m:t>
                          </m:r>
                        </m:e>
                        <m:sup>
                          <m:r>
                            <a:rPr lang="en-US" sz="1400" b="0" i="1" smtClean="0">
                              <a:latin typeface="Cambria Math" panose="02040503050406030204" pitchFamily="18" charset="0"/>
                            </a:rPr>
                            <m:t>3</m:t>
                          </m:r>
                        </m:sup>
                      </m:sSup>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𝑡</m:t>
                          </m:r>
                        </m:e>
                        <m:sup>
                          <m:r>
                            <a:rPr lang="en-US" sz="1400" b="0" i="1" smtClean="0">
                              <a:latin typeface="Cambria Math" panose="02040503050406030204" pitchFamily="18" charset="0"/>
                            </a:rPr>
                            <m:t>2</m:t>
                          </m:r>
                        </m:sup>
                      </m:sSup>
                    </m:oMath>
                  </m:oMathPara>
                </a14:m>
                <a:endParaRPr lang="en-US" sz="1400" dirty="0">
                  <a:latin typeface="Comic Sans MS" pitchFamily="66" charset="0"/>
                </a:endParaRPr>
              </a:p>
              <a:p>
                <a:pPr marL="0" indent="0" algn="ctr">
                  <a:buNone/>
                </a:pPr>
                <a:endParaRPr lang="en-US" sz="1400" dirty="0">
                  <a:latin typeface="Comic Sans MS" pitchFamily="66" charset="0"/>
                </a:endParaRPr>
              </a:p>
              <a:p>
                <a:pPr marL="0" indent="0" algn="ctr">
                  <a:buNone/>
                </a:pPr>
                <a:r>
                  <a:rPr lang="en-US" sz="1400" dirty="0">
                    <a:latin typeface="Comic Sans MS" pitchFamily="66" charset="0"/>
                  </a:rPr>
                  <a:t>where </a:t>
                </a:r>
                <a14:m>
                  <m:oMath xmlns:m="http://schemas.openxmlformats.org/officeDocument/2006/math">
                    <m:r>
                      <a:rPr lang="en-US" sz="1400" i="1" dirty="0" smtClean="0">
                        <a:latin typeface="Cambria Math" panose="02040503050406030204" pitchFamily="18" charset="0"/>
                      </a:rPr>
                      <m:t>𝑐</m:t>
                    </m:r>
                  </m:oMath>
                </a14:m>
                <a:r>
                  <a:rPr lang="en-US" sz="1400" dirty="0">
                    <a:latin typeface="Comic Sans MS" pitchFamily="66" charset="0"/>
                  </a:rPr>
                  <a:t> is a constant to be found.</a:t>
                </a:r>
              </a:p>
              <a:p>
                <a:pPr marL="0" indent="0" algn="ctr">
                  <a:buNone/>
                </a:pPr>
                <a:endParaRPr lang="en-US" sz="1400" dirty="0">
                  <a:latin typeface="Comic Sans MS"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6431" y="1600199"/>
                <a:ext cx="3373515" cy="4889377"/>
              </a:xfrm>
              <a:blipFill>
                <a:blip r:embed="rId2"/>
                <a:stretch>
                  <a:fillRect t="-623"/>
                </a:stretch>
              </a:blipFill>
            </p:spPr>
            <p:txBody>
              <a:bodyPr/>
              <a:lstStyle/>
              <a:p>
                <a:r>
                  <a:rPr lang="en-GB">
                    <a:noFill/>
                  </a:rPr>
                  <a:t> </a:t>
                </a:r>
              </a:p>
            </p:txBody>
          </p:sp>
        </mc:Fallback>
      </mc:AlternateContent>
      <p:sp>
        <p:nvSpPr>
          <p:cNvPr id="17" name="タイトル 1">
            <a:extLst>
              <a:ext uri="{FF2B5EF4-FFF2-40B4-BE49-F238E27FC236}">
                <a16:creationId xmlns:a16="http://schemas.microsoft.com/office/drawing/2014/main" id="{BF9952A8-88E0-4294-967B-061546A2D97C}"/>
              </a:ext>
            </a:extLst>
          </p:cNvPr>
          <p:cNvSpPr>
            <a:spLocks noGrp="1"/>
          </p:cNvSpPr>
          <p:nvPr>
            <p:ph type="title"/>
          </p:nvPr>
        </p:nvSpPr>
        <p:spPr>
          <a:xfrm>
            <a:off x="628650" y="215503"/>
            <a:ext cx="7886700" cy="994172"/>
          </a:xfrm>
        </p:spPr>
        <p:txBody>
          <a:bodyPr>
            <a:normAutofit/>
          </a:bodyPr>
          <a:lstStyle/>
          <a:p>
            <a:pPr algn="ctr"/>
            <a:r>
              <a:rPr lang="en-US" sz="3200" dirty="0">
                <a:latin typeface="Comic Sans MS" panose="030F0702030302020204" pitchFamily="66" charset="0"/>
              </a:rPr>
              <a:t>Modelling with Differential Equations</a:t>
            </a:r>
            <a:endParaRPr lang="en-GB" sz="3200" dirty="0">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12EE350F-E77E-4733-9475-8FFECDA575BF}"/>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8A</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1AB45E8F-F297-4274-B9D0-3D6FB001BDE2}"/>
                  </a:ext>
                </a:extLst>
              </p:cNvPr>
              <p:cNvSpPr txBox="1"/>
              <p:nvPr/>
            </p:nvSpPr>
            <p:spPr>
              <a:xfrm>
                <a:off x="4676312" y="1513556"/>
                <a:ext cx="1147439" cy="49705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𝑎</m:t>
                      </m:r>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num>
                        <m:den>
                          <m:r>
                            <a:rPr lang="en-US" sz="1400" b="0" i="1" smtClean="0">
                              <a:latin typeface="Cambria Math" panose="02040503050406030204" pitchFamily="18" charset="0"/>
                            </a:rPr>
                            <m:t>𝑡</m:t>
                          </m:r>
                        </m:den>
                      </m:f>
                      <m:r>
                        <a:rPr lang="en-US" sz="1400" b="0" i="1" smtClean="0">
                          <a:latin typeface="Cambria Math" panose="02040503050406030204" pitchFamily="18" charset="0"/>
                        </a:rPr>
                        <m:t>𝑣</m:t>
                      </m:r>
                    </m:oMath>
                  </m:oMathPara>
                </a14:m>
                <a:endParaRPr lang="en-GB" sz="1400" dirty="0"/>
              </a:p>
            </p:txBody>
          </p:sp>
        </mc:Choice>
        <mc:Fallback xmlns="">
          <p:sp>
            <p:nvSpPr>
              <p:cNvPr id="6" name="テキスト ボックス 5">
                <a:extLst>
                  <a:ext uri="{FF2B5EF4-FFF2-40B4-BE49-F238E27FC236}">
                    <a16:creationId xmlns:a16="http://schemas.microsoft.com/office/drawing/2014/main" id="{1AB45E8F-F297-4274-B9D0-3D6FB001BDE2}"/>
                  </a:ext>
                </a:extLst>
              </p:cNvPr>
              <p:cNvSpPr txBox="1">
                <a:spLocks noRot="1" noChangeAspect="1" noMove="1" noResize="1" noEditPoints="1" noAdjustHandles="1" noChangeArrowheads="1" noChangeShapeType="1" noTextEdit="1"/>
              </p:cNvSpPr>
              <p:nvPr/>
            </p:nvSpPr>
            <p:spPr>
              <a:xfrm>
                <a:off x="4676312" y="1513556"/>
                <a:ext cx="1147439" cy="497059"/>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B28C927F-284C-4B8B-8948-343E0C750B88}"/>
                  </a:ext>
                </a:extLst>
              </p:cNvPr>
              <p:cNvSpPr txBox="1"/>
              <p:nvPr/>
            </p:nvSpPr>
            <p:spPr>
              <a:xfrm>
                <a:off x="4633403" y="2074329"/>
                <a:ext cx="1147439" cy="51565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𝑑𝑣</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num>
                        <m:den>
                          <m:r>
                            <a:rPr lang="en-US" sz="1400" b="0" i="1" smtClean="0">
                              <a:latin typeface="Cambria Math" panose="02040503050406030204" pitchFamily="18" charset="0"/>
                            </a:rPr>
                            <m:t>𝑡</m:t>
                          </m:r>
                        </m:den>
                      </m:f>
                      <m:r>
                        <a:rPr lang="en-US" sz="1400" b="0" i="1" smtClean="0">
                          <a:latin typeface="Cambria Math" panose="02040503050406030204" pitchFamily="18" charset="0"/>
                        </a:rPr>
                        <m:t>𝑣</m:t>
                      </m:r>
                    </m:oMath>
                  </m:oMathPara>
                </a14:m>
                <a:endParaRPr lang="en-GB" sz="1400" dirty="0"/>
              </a:p>
            </p:txBody>
          </p:sp>
        </mc:Choice>
        <mc:Fallback xmlns="">
          <p:sp>
            <p:nvSpPr>
              <p:cNvPr id="7" name="テキスト ボックス 6">
                <a:extLst>
                  <a:ext uri="{FF2B5EF4-FFF2-40B4-BE49-F238E27FC236}">
                    <a16:creationId xmlns:a16="http://schemas.microsoft.com/office/drawing/2014/main" id="{B28C927F-284C-4B8B-8948-343E0C750B88}"/>
                  </a:ext>
                </a:extLst>
              </p:cNvPr>
              <p:cNvSpPr txBox="1">
                <a:spLocks noRot="1" noChangeAspect="1" noMove="1" noResize="1" noEditPoints="1" noAdjustHandles="1" noChangeArrowheads="1" noChangeShapeType="1" noTextEdit="1"/>
              </p:cNvSpPr>
              <p:nvPr/>
            </p:nvSpPr>
            <p:spPr>
              <a:xfrm>
                <a:off x="4633403" y="2074329"/>
                <a:ext cx="1147439" cy="515654"/>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E582C2CC-1A5A-4E76-814C-696EF4EBB115}"/>
                  </a:ext>
                </a:extLst>
              </p:cNvPr>
              <p:cNvSpPr txBox="1"/>
              <p:nvPr/>
            </p:nvSpPr>
            <p:spPr>
              <a:xfrm>
                <a:off x="4198397" y="2615867"/>
                <a:ext cx="1147439" cy="50135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𝑑𝑣</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3</m:t>
                          </m:r>
                        </m:num>
                        <m:den>
                          <m:r>
                            <a:rPr lang="en-US" sz="1400" i="1">
                              <a:latin typeface="Cambria Math" panose="02040503050406030204" pitchFamily="18" charset="0"/>
                            </a:rPr>
                            <m:t>𝑡</m:t>
                          </m:r>
                        </m:den>
                      </m:f>
                      <m:r>
                        <a:rPr lang="en-US" sz="1400" i="1">
                          <a:latin typeface="Cambria Math" panose="02040503050406030204" pitchFamily="18" charset="0"/>
                        </a:rPr>
                        <m:t>𝑣</m:t>
                      </m:r>
                      <m:r>
                        <a:rPr lang="en-US" sz="1400" i="1">
                          <a:latin typeface="Cambria Math" panose="02040503050406030204" pitchFamily="18" charset="0"/>
                        </a:rPr>
                        <m:t>=</m:t>
                      </m:r>
                      <m:r>
                        <a:rPr lang="en-US" sz="1400" i="1">
                          <a:latin typeface="Cambria Math" panose="02040503050406030204" pitchFamily="18" charset="0"/>
                        </a:rPr>
                        <m:t>𝑡</m:t>
                      </m:r>
                    </m:oMath>
                  </m:oMathPara>
                </a14:m>
                <a:endParaRPr lang="en-GB" sz="1400" dirty="0"/>
              </a:p>
            </p:txBody>
          </p:sp>
        </mc:Choice>
        <mc:Fallback xmlns="">
          <p:sp>
            <p:nvSpPr>
              <p:cNvPr id="8" name="テキスト ボックス 7">
                <a:extLst>
                  <a:ext uri="{FF2B5EF4-FFF2-40B4-BE49-F238E27FC236}">
                    <a16:creationId xmlns:a16="http://schemas.microsoft.com/office/drawing/2014/main" id="{E582C2CC-1A5A-4E76-814C-696EF4EBB115}"/>
                  </a:ext>
                </a:extLst>
              </p:cNvPr>
              <p:cNvSpPr txBox="1">
                <a:spLocks noRot="1" noChangeAspect="1" noMove="1" noResize="1" noEditPoints="1" noAdjustHandles="1" noChangeArrowheads="1" noChangeShapeType="1" noTextEdit="1"/>
              </p:cNvSpPr>
              <p:nvPr/>
            </p:nvSpPr>
            <p:spPr>
              <a:xfrm>
                <a:off x="4198397" y="2615867"/>
                <a:ext cx="1147439" cy="501356"/>
              </a:xfrm>
              <a:prstGeom prst="rect">
                <a:avLst/>
              </a:prstGeom>
              <a:blipFill>
                <a:blip r:embed="rId5"/>
                <a:stretch>
                  <a:fillRect b="-243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E46856C2-2845-42E6-A04F-51B6B75110FB}"/>
                  </a:ext>
                </a:extLst>
              </p:cNvPr>
              <p:cNvSpPr txBox="1"/>
              <p:nvPr/>
            </p:nvSpPr>
            <p:spPr>
              <a:xfrm>
                <a:off x="4048955" y="4597067"/>
                <a:ext cx="2467254" cy="34188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𝐼𝑛𝑡𝑒𝑔𝑟𝑎𝑡𝑖𝑛𝑔</m:t>
                      </m:r>
                      <m:r>
                        <a:rPr lang="en-US" sz="1400" b="0" i="1" smtClean="0">
                          <a:latin typeface="Cambria Math" panose="02040503050406030204" pitchFamily="18" charset="0"/>
                        </a:rPr>
                        <m:t> </m:t>
                      </m:r>
                      <m:r>
                        <a:rPr lang="en-US" sz="1400" b="0" i="1" smtClean="0">
                          <a:latin typeface="Cambria Math" panose="02040503050406030204" pitchFamily="18" charset="0"/>
                        </a:rPr>
                        <m:t>𝑓𝑎𝑐𝑡𝑜𝑟</m:t>
                      </m:r>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𝑒</m:t>
                          </m:r>
                        </m:e>
                        <m:sup>
                          <m:nary>
                            <m:naryPr>
                              <m:limLoc m:val="undOvr"/>
                              <m:subHide m:val="on"/>
                              <m:supHide m:val="on"/>
                              <m:ctrlPr>
                                <a:rPr lang="en-US" sz="1400" b="0" i="1" smtClean="0">
                                  <a:latin typeface="Cambria Math" panose="02040503050406030204" pitchFamily="18" charset="0"/>
                                </a:rPr>
                              </m:ctrlPr>
                            </m:naryPr>
                            <m:sub/>
                            <m:sup/>
                            <m:e>
                              <m:r>
                                <a:rPr lang="en-US" sz="1400" b="0" i="1" smtClean="0">
                                  <a:latin typeface="Cambria Math" panose="02040503050406030204" pitchFamily="18" charset="0"/>
                                </a:rPr>
                                <m:t>𝑃</m:t>
                              </m:r>
                            </m:e>
                          </m:nary>
                          <m:r>
                            <a:rPr lang="en-US" sz="1400" b="0" i="1" smtClean="0">
                              <a:latin typeface="Cambria Math" panose="02040503050406030204" pitchFamily="18" charset="0"/>
                            </a:rPr>
                            <m:t> </m:t>
                          </m:r>
                          <m:r>
                            <a:rPr lang="en-US" sz="1400" b="0" i="1" smtClean="0">
                              <a:latin typeface="Cambria Math" panose="02040503050406030204" pitchFamily="18" charset="0"/>
                            </a:rPr>
                            <m:t>𝑑𝑡</m:t>
                          </m:r>
                        </m:sup>
                      </m:sSup>
                    </m:oMath>
                  </m:oMathPara>
                </a14:m>
                <a:endParaRPr lang="en-GB" sz="1400" dirty="0"/>
              </a:p>
            </p:txBody>
          </p:sp>
        </mc:Choice>
        <mc:Fallback xmlns="">
          <p:sp>
            <p:nvSpPr>
              <p:cNvPr id="9" name="テキスト ボックス 8">
                <a:extLst>
                  <a:ext uri="{FF2B5EF4-FFF2-40B4-BE49-F238E27FC236}">
                    <a16:creationId xmlns:a16="http://schemas.microsoft.com/office/drawing/2014/main" id="{E46856C2-2845-42E6-A04F-51B6B75110FB}"/>
                  </a:ext>
                </a:extLst>
              </p:cNvPr>
              <p:cNvSpPr txBox="1">
                <a:spLocks noRot="1" noChangeAspect="1" noMove="1" noResize="1" noEditPoints="1" noAdjustHandles="1" noChangeArrowheads="1" noChangeShapeType="1" noTextEdit="1"/>
              </p:cNvSpPr>
              <p:nvPr/>
            </p:nvSpPr>
            <p:spPr>
              <a:xfrm>
                <a:off x="4048955" y="4597067"/>
                <a:ext cx="2467254" cy="341888"/>
              </a:xfrm>
              <a:prstGeom prst="rect">
                <a:avLst/>
              </a:prstGeom>
              <a:blipFill>
                <a:blip r:embed="rId6"/>
                <a:stretch>
                  <a:fillRect t="-78571" r="-1975" b="-98214"/>
                </a:stretch>
              </a:blipFill>
            </p:spPr>
            <p:txBody>
              <a:bodyPr/>
              <a:lstStyle/>
              <a:p>
                <a:r>
                  <a:rPr lang="en-GB">
                    <a:noFill/>
                  </a:rPr>
                  <a:t> </a:t>
                </a:r>
              </a:p>
            </p:txBody>
          </p:sp>
        </mc:Fallback>
      </mc:AlternateContent>
      <p:cxnSp>
        <p:nvCxnSpPr>
          <p:cNvPr id="5" name="直線コネクタ 4">
            <a:extLst>
              <a:ext uri="{FF2B5EF4-FFF2-40B4-BE49-F238E27FC236}">
                <a16:creationId xmlns:a16="http://schemas.microsoft.com/office/drawing/2014/main" id="{7C9043D8-CBA9-4FA6-96AA-056CA3411E4D}"/>
              </a:ext>
            </a:extLst>
          </p:cNvPr>
          <p:cNvCxnSpPr/>
          <p:nvPr/>
        </p:nvCxnSpPr>
        <p:spPr>
          <a:xfrm>
            <a:off x="4181382" y="4474346"/>
            <a:ext cx="458087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テキスト ボックス 11">
                <a:extLst>
                  <a:ext uri="{FF2B5EF4-FFF2-40B4-BE49-F238E27FC236}">
                    <a16:creationId xmlns:a16="http://schemas.microsoft.com/office/drawing/2014/main" id="{2155F907-6A8F-40A5-AF19-202492FA1908}"/>
                  </a:ext>
                </a:extLst>
              </p:cNvPr>
              <p:cNvSpPr txBox="1"/>
              <p:nvPr/>
            </p:nvSpPr>
            <p:spPr>
              <a:xfrm>
                <a:off x="5657292" y="4971408"/>
                <a:ext cx="921060" cy="40588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𝑒</m:t>
                          </m:r>
                        </m:e>
                        <m:sup>
                          <m:nary>
                            <m:naryPr>
                              <m:limLoc m:val="undOvr"/>
                              <m:subHide m:val="on"/>
                              <m:supHide m:val="on"/>
                              <m:ctrlPr>
                                <a:rPr lang="en-US" sz="1400" b="0" i="1" smtClean="0">
                                  <a:latin typeface="Cambria Math" panose="02040503050406030204" pitchFamily="18" charset="0"/>
                                </a:rPr>
                              </m:ctrlPr>
                            </m:naryPr>
                            <m:sub/>
                            <m:sup/>
                            <m:e>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num>
                                <m:den>
                                  <m:r>
                                    <a:rPr lang="en-US" sz="1400" b="0" i="1" smtClean="0">
                                      <a:latin typeface="Cambria Math" panose="02040503050406030204" pitchFamily="18" charset="0"/>
                                    </a:rPr>
                                    <m:t>𝑡</m:t>
                                  </m:r>
                                </m:den>
                              </m:f>
                            </m:e>
                          </m:nary>
                          <m:r>
                            <a:rPr lang="en-US" sz="1400" b="0" i="1" smtClean="0">
                              <a:latin typeface="Cambria Math" panose="02040503050406030204" pitchFamily="18" charset="0"/>
                            </a:rPr>
                            <m:t> </m:t>
                          </m:r>
                          <m:r>
                            <a:rPr lang="en-US" sz="1400" b="0" i="1" smtClean="0">
                              <a:latin typeface="Cambria Math" panose="02040503050406030204" pitchFamily="18" charset="0"/>
                            </a:rPr>
                            <m:t>𝑑𝑡</m:t>
                          </m:r>
                        </m:sup>
                      </m:sSup>
                    </m:oMath>
                  </m:oMathPara>
                </a14:m>
                <a:endParaRPr lang="en-GB" sz="1400" dirty="0"/>
              </a:p>
            </p:txBody>
          </p:sp>
        </mc:Choice>
        <mc:Fallback xmlns="">
          <p:sp>
            <p:nvSpPr>
              <p:cNvPr id="12" name="テキスト ボックス 11">
                <a:extLst>
                  <a:ext uri="{FF2B5EF4-FFF2-40B4-BE49-F238E27FC236}">
                    <a16:creationId xmlns:a16="http://schemas.microsoft.com/office/drawing/2014/main" id="{2155F907-6A8F-40A5-AF19-202492FA1908}"/>
                  </a:ext>
                </a:extLst>
              </p:cNvPr>
              <p:cNvSpPr txBox="1">
                <a:spLocks noRot="1" noChangeAspect="1" noMove="1" noResize="1" noEditPoints="1" noAdjustHandles="1" noChangeArrowheads="1" noChangeShapeType="1" noTextEdit="1"/>
              </p:cNvSpPr>
              <p:nvPr/>
            </p:nvSpPr>
            <p:spPr>
              <a:xfrm>
                <a:off x="5657292" y="4971408"/>
                <a:ext cx="921060" cy="405880"/>
              </a:xfrm>
              <a:prstGeom prst="rect">
                <a:avLst/>
              </a:prstGeom>
              <a:blipFill>
                <a:blip r:embed="rId7"/>
                <a:stretch>
                  <a:fillRect t="-54545" b="-8030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0B1B1CA9-695C-4A38-AC8F-783C55763432}"/>
                  </a:ext>
                </a:extLst>
              </p:cNvPr>
              <p:cNvSpPr txBox="1"/>
              <p:nvPr/>
            </p:nvSpPr>
            <p:spPr>
              <a:xfrm>
                <a:off x="5614384" y="5505547"/>
                <a:ext cx="921060" cy="31156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𝑒</m:t>
                          </m:r>
                        </m:e>
                        <m:sup>
                          <m:r>
                            <a:rPr lang="en-US" sz="1400" b="0" i="1" smtClean="0">
                              <a:latin typeface="Cambria Math" panose="02040503050406030204" pitchFamily="18" charset="0"/>
                            </a:rPr>
                            <m:t>−3</m:t>
                          </m:r>
                          <m:r>
                            <a:rPr lang="en-US" sz="1400" b="0" i="1" smtClean="0">
                              <a:latin typeface="Cambria Math" panose="02040503050406030204" pitchFamily="18" charset="0"/>
                            </a:rPr>
                            <m:t>𝑙𝑛𝑡</m:t>
                          </m:r>
                        </m:sup>
                      </m:sSup>
                    </m:oMath>
                  </m:oMathPara>
                </a14:m>
                <a:endParaRPr lang="en-GB" sz="1400" dirty="0"/>
              </a:p>
            </p:txBody>
          </p:sp>
        </mc:Choice>
        <mc:Fallback xmlns="">
          <p:sp>
            <p:nvSpPr>
              <p:cNvPr id="13" name="テキスト ボックス 12">
                <a:extLst>
                  <a:ext uri="{FF2B5EF4-FFF2-40B4-BE49-F238E27FC236}">
                    <a16:creationId xmlns:a16="http://schemas.microsoft.com/office/drawing/2014/main" id="{0B1B1CA9-695C-4A38-AC8F-783C55763432}"/>
                  </a:ext>
                </a:extLst>
              </p:cNvPr>
              <p:cNvSpPr txBox="1">
                <a:spLocks noRot="1" noChangeAspect="1" noMove="1" noResize="1" noEditPoints="1" noAdjustHandles="1" noChangeArrowheads="1" noChangeShapeType="1" noTextEdit="1"/>
              </p:cNvSpPr>
              <p:nvPr/>
            </p:nvSpPr>
            <p:spPr>
              <a:xfrm>
                <a:off x="5614384" y="5505547"/>
                <a:ext cx="921060" cy="311560"/>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2CC0E89A-A719-46E2-9CBF-5C1C534671CE}"/>
                  </a:ext>
                </a:extLst>
              </p:cNvPr>
              <p:cNvSpPr txBox="1"/>
              <p:nvPr/>
            </p:nvSpPr>
            <p:spPr>
              <a:xfrm>
                <a:off x="5605507" y="5931677"/>
                <a:ext cx="921060" cy="33727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𝑒</m:t>
                          </m:r>
                        </m:e>
                        <m:sup>
                          <m:r>
                            <a:rPr lang="en-US" sz="1400" b="0" i="1" smtClean="0">
                              <a:latin typeface="Cambria Math" panose="02040503050406030204" pitchFamily="18" charset="0"/>
                            </a:rPr>
                            <m:t>𝑙𝑛</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𝑡</m:t>
                              </m:r>
                            </m:e>
                            <m:sup>
                              <m:r>
                                <a:rPr lang="en-US" sz="1400" b="0" i="1" smtClean="0">
                                  <a:latin typeface="Cambria Math" panose="02040503050406030204" pitchFamily="18" charset="0"/>
                                </a:rPr>
                                <m:t>−3</m:t>
                              </m:r>
                            </m:sup>
                          </m:sSup>
                        </m:sup>
                      </m:sSup>
                    </m:oMath>
                  </m:oMathPara>
                </a14:m>
                <a:endParaRPr lang="en-GB" sz="1400" dirty="0"/>
              </a:p>
            </p:txBody>
          </p:sp>
        </mc:Choice>
        <mc:Fallback xmlns="">
          <p:sp>
            <p:nvSpPr>
              <p:cNvPr id="14" name="テキスト ボックス 13">
                <a:extLst>
                  <a:ext uri="{FF2B5EF4-FFF2-40B4-BE49-F238E27FC236}">
                    <a16:creationId xmlns:a16="http://schemas.microsoft.com/office/drawing/2014/main" id="{2CC0E89A-A719-46E2-9CBF-5C1C534671CE}"/>
                  </a:ext>
                </a:extLst>
              </p:cNvPr>
              <p:cNvSpPr txBox="1">
                <a:spLocks noRot="1" noChangeAspect="1" noMove="1" noResize="1" noEditPoints="1" noAdjustHandles="1" noChangeArrowheads="1" noChangeShapeType="1" noTextEdit="1"/>
              </p:cNvSpPr>
              <p:nvPr/>
            </p:nvSpPr>
            <p:spPr>
              <a:xfrm>
                <a:off x="5605507" y="5931677"/>
                <a:ext cx="921060" cy="337272"/>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テキスト ボックス 14">
                <a:extLst>
                  <a:ext uri="{FF2B5EF4-FFF2-40B4-BE49-F238E27FC236}">
                    <a16:creationId xmlns:a16="http://schemas.microsoft.com/office/drawing/2014/main" id="{917FF9EF-96EA-4F35-8866-7CA9DA77C596}"/>
                  </a:ext>
                </a:extLst>
              </p:cNvPr>
              <p:cNvSpPr txBox="1"/>
              <p:nvPr/>
            </p:nvSpPr>
            <p:spPr>
              <a:xfrm>
                <a:off x="5667649" y="6402195"/>
                <a:ext cx="608862" cy="30777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𝑡</m:t>
                          </m:r>
                        </m:e>
                        <m:sup>
                          <m:r>
                            <a:rPr lang="en-US" sz="1400" b="0" i="1" smtClean="0">
                              <a:latin typeface="Cambria Math" panose="02040503050406030204" pitchFamily="18" charset="0"/>
                            </a:rPr>
                            <m:t>−3</m:t>
                          </m:r>
                        </m:sup>
                      </m:sSup>
                    </m:oMath>
                  </m:oMathPara>
                </a14:m>
                <a:endParaRPr lang="en-GB" sz="1400" dirty="0"/>
              </a:p>
            </p:txBody>
          </p:sp>
        </mc:Choice>
        <mc:Fallback xmlns="">
          <p:sp>
            <p:nvSpPr>
              <p:cNvPr id="15" name="テキスト ボックス 14">
                <a:extLst>
                  <a:ext uri="{FF2B5EF4-FFF2-40B4-BE49-F238E27FC236}">
                    <a16:creationId xmlns:a16="http://schemas.microsoft.com/office/drawing/2014/main" id="{917FF9EF-96EA-4F35-8866-7CA9DA77C596}"/>
                  </a:ext>
                </a:extLst>
              </p:cNvPr>
              <p:cNvSpPr txBox="1">
                <a:spLocks noRot="1" noChangeAspect="1" noMove="1" noResize="1" noEditPoints="1" noAdjustHandles="1" noChangeArrowheads="1" noChangeShapeType="1" noTextEdit="1"/>
              </p:cNvSpPr>
              <p:nvPr/>
            </p:nvSpPr>
            <p:spPr>
              <a:xfrm>
                <a:off x="5667649" y="6402195"/>
                <a:ext cx="608862" cy="307777"/>
              </a:xfrm>
              <a:prstGeom prst="rect">
                <a:avLst/>
              </a:prstGeom>
              <a:blipFill>
                <a:blip r:embed="rId10"/>
                <a:stretch>
                  <a:fillRect/>
                </a:stretch>
              </a:blipFill>
            </p:spPr>
            <p:txBody>
              <a:bodyPr/>
              <a:lstStyle/>
              <a:p>
                <a:r>
                  <a:rPr lang="en-GB">
                    <a:noFill/>
                  </a:rPr>
                  <a:t> </a:t>
                </a:r>
              </a:p>
            </p:txBody>
          </p:sp>
        </mc:Fallback>
      </mc:AlternateContent>
      <p:sp>
        <p:nvSpPr>
          <p:cNvPr id="16" name="円弧 15">
            <a:extLst>
              <a:ext uri="{FF2B5EF4-FFF2-40B4-BE49-F238E27FC236}">
                <a16:creationId xmlns:a16="http://schemas.microsoft.com/office/drawing/2014/main" id="{3435DD3A-F2F7-4439-83A8-B71BEC0DB9D2}"/>
              </a:ext>
            </a:extLst>
          </p:cNvPr>
          <p:cNvSpPr/>
          <p:nvPr/>
        </p:nvSpPr>
        <p:spPr>
          <a:xfrm>
            <a:off x="5620518" y="1837678"/>
            <a:ext cx="318644" cy="474984"/>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テキスト ボックス 18">
            <a:extLst>
              <a:ext uri="{FF2B5EF4-FFF2-40B4-BE49-F238E27FC236}">
                <a16:creationId xmlns:a16="http://schemas.microsoft.com/office/drawing/2014/main" id="{CEEE2692-A153-4655-BC6B-4B5E463FC5DC}"/>
              </a:ext>
            </a:extLst>
          </p:cNvPr>
          <p:cNvSpPr txBox="1"/>
          <p:nvPr/>
        </p:nvSpPr>
        <p:spPr>
          <a:xfrm>
            <a:off x="6019061" y="1772543"/>
            <a:ext cx="2139518"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Rewrite acceleration as a differential</a:t>
            </a:r>
            <a:endParaRPr lang="en-GB" sz="1400" dirty="0">
              <a:solidFill>
                <a:srgbClr val="FF0000"/>
              </a:solidFill>
              <a:latin typeface="Comic Sans MS" panose="030F0702030302020204" pitchFamily="66" charset="0"/>
            </a:endParaRPr>
          </a:p>
        </p:txBody>
      </p:sp>
      <p:sp>
        <p:nvSpPr>
          <p:cNvPr id="20" name="円弧 19">
            <a:extLst>
              <a:ext uri="{FF2B5EF4-FFF2-40B4-BE49-F238E27FC236}">
                <a16:creationId xmlns:a16="http://schemas.microsoft.com/office/drawing/2014/main" id="{170A2F94-6FEF-4186-9C66-FF7B0449E4D8}"/>
              </a:ext>
            </a:extLst>
          </p:cNvPr>
          <p:cNvSpPr/>
          <p:nvPr/>
        </p:nvSpPr>
        <p:spPr>
          <a:xfrm>
            <a:off x="5549496" y="2423605"/>
            <a:ext cx="318644" cy="474984"/>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1" name="テキスト ボックス 20">
                <a:extLst>
                  <a:ext uri="{FF2B5EF4-FFF2-40B4-BE49-F238E27FC236}">
                    <a16:creationId xmlns:a16="http://schemas.microsoft.com/office/drawing/2014/main" id="{2A2E1EDD-EF6E-4AEA-85DD-9F4F73866023}"/>
                  </a:ext>
                </a:extLst>
              </p:cNvPr>
              <p:cNvSpPr txBox="1"/>
              <p:nvPr/>
            </p:nvSpPr>
            <p:spPr>
              <a:xfrm>
                <a:off x="5814873" y="2456123"/>
                <a:ext cx="2698811" cy="398122"/>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Subtract </a:t>
                </a:r>
                <a14:m>
                  <m:oMath xmlns:m="http://schemas.openxmlformats.org/officeDocument/2006/math">
                    <m:f>
                      <m:fPr>
                        <m:ctrlPr>
                          <a:rPr lang="en-US" sz="1400" i="1" smtClean="0">
                            <a:solidFill>
                              <a:srgbClr val="FF0000"/>
                            </a:solidFill>
                            <a:latin typeface="Cambria Math" panose="02040503050406030204" pitchFamily="18" charset="0"/>
                          </a:rPr>
                        </m:ctrlPr>
                      </m:fPr>
                      <m:num>
                        <m:r>
                          <a:rPr lang="en-US" sz="1400" b="0" i="1" smtClean="0">
                            <a:solidFill>
                              <a:srgbClr val="FF0000"/>
                            </a:solidFill>
                            <a:latin typeface="Cambria Math" panose="02040503050406030204" pitchFamily="18" charset="0"/>
                          </a:rPr>
                          <m:t>3</m:t>
                        </m:r>
                      </m:num>
                      <m:den>
                        <m:r>
                          <a:rPr lang="en-US" sz="1400" b="0" i="1" smtClean="0">
                            <a:solidFill>
                              <a:srgbClr val="FF0000"/>
                            </a:solidFill>
                            <a:latin typeface="Cambria Math" panose="02040503050406030204" pitchFamily="18" charset="0"/>
                          </a:rPr>
                          <m:t>𝑡</m:t>
                        </m:r>
                      </m:den>
                    </m:f>
                    <m:r>
                      <a:rPr lang="en-US" sz="1400" b="0" i="1" smtClean="0">
                        <a:solidFill>
                          <a:srgbClr val="FF0000"/>
                        </a:solidFill>
                        <a:latin typeface="Cambria Math" panose="02040503050406030204" pitchFamily="18" charset="0"/>
                      </a:rPr>
                      <m:t>𝑣</m:t>
                    </m:r>
                  </m:oMath>
                </a14:m>
                <a:r>
                  <a:rPr lang="en-GB" sz="1400" dirty="0">
                    <a:solidFill>
                      <a:srgbClr val="FF0000"/>
                    </a:solidFill>
                    <a:latin typeface="Comic Sans MS" panose="030F0702030302020204" pitchFamily="66" charset="0"/>
                  </a:rPr>
                  <a:t> from both sides</a:t>
                </a:r>
              </a:p>
            </p:txBody>
          </p:sp>
        </mc:Choice>
        <mc:Fallback xmlns="">
          <p:sp>
            <p:nvSpPr>
              <p:cNvPr id="21" name="テキスト ボックス 20">
                <a:extLst>
                  <a:ext uri="{FF2B5EF4-FFF2-40B4-BE49-F238E27FC236}">
                    <a16:creationId xmlns:a16="http://schemas.microsoft.com/office/drawing/2014/main" id="{2A2E1EDD-EF6E-4AEA-85DD-9F4F73866023}"/>
                  </a:ext>
                </a:extLst>
              </p:cNvPr>
              <p:cNvSpPr txBox="1">
                <a:spLocks noRot="1" noChangeAspect="1" noMove="1" noResize="1" noEditPoints="1" noAdjustHandles="1" noChangeArrowheads="1" noChangeShapeType="1" noTextEdit="1"/>
              </p:cNvSpPr>
              <p:nvPr/>
            </p:nvSpPr>
            <p:spPr>
              <a:xfrm>
                <a:off x="5814873" y="2456123"/>
                <a:ext cx="2698811" cy="398122"/>
              </a:xfrm>
              <a:prstGeom prst="rect">
                <a:avLst/>
              </a:prstGeom>
              <a:blipFill>
                <a:blip r:embed="rId11"/>
                <a:stretch>
                  <a:fillRect b="-3077"/>
                </a:stretch>
              </a:blipFill>
            </p:spPr>
            <p:txBody>
              <a:bodyPr/>
              <a:lstStyle/>
              <a:p>
                <a:r>
                  <a:rPr lang="en-GB">
                    <a:noFill/>
                  </a:rPr>
                  <a:t> </a:t>
                </a:r>
              </a:p>
            </p:txBody>
          </p:sp>
        </mc:Fallback>
      </mc:AlternateContent>
      <p:sp>
        <p:nvSpPr>
          <p:cNvPr id="23" name="円弧 22">
            <a:extLst>
              <a:ext uri="{FF2B5EF4-FFF2-40B4-BE49-F238E27FC236}">
                <a16:creationId xmlns:a16="http://schemas.microsoft.com/office/drawing/2014/main" id="{67ADFF37-C0D3-4559-BAB1-581D2B53A05A}"/>
              </a:ext>
            </a:extLst>
          </p:cNvPr>
          <p:cNvSpPr/>
          <p:nvPr/>
        </p:nvSpPr>
        <p:spPr>
          <a:xfrm>
            <a:off x="6429864" y="4767309"/>
            <a:ext cx="290532" cy="378810"/>
          </a:xfrm>
          <a:prstGeom prst="arc">
            <a:avLst>
              <a:gd name="adj1" fmla="val 16200000"/>
              <a:gd name="adj2" fmla="val 5424210"/>
            </a:avLst>
          </a:prstGeom>
          <a:ln w="25400">
            <a:solidFill>
              <a:srgbClr val="0000FF"/>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円弧 23">
            <a:extLst>
              <a:ext uri="{FF2B5EF4-FFF2-40B4-BE49-F238E27FC236}">
                <a16:creationId xmlns:a16="http://schemas.microsoft.com/office/drawing/2014/main" id="{82C9E121-CD62-4F34-B638-1D456BA14C45}"/>
              </a:ext>
            </a:extLst>
          </p:cNvPr>
          <p:cNvSpPr/>
          <p:nvPr/>
        </p:nvSpPr>
        <p:spPr>
          <a:xfrm>
            <a:off x="6412108" y="5193437"/>
            <a:ext cx="290532" cy="378810"/>
          </a:xfrm>
          <a:prstGeom prst="arc">
            <a:avLst>
              <a:gd name="adj1" fmla="val 16200000"/>
              <a:gd name="adj2" fmla="val 5424210"/>
            </a:avLst>
          </a:prstGeom>
          <a:ln w="25400">
            <a:solidFill>
              <a:srgbClr val="0000FF"/>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5" name="円弧 24">
            <a:extLst>
              <a:ext uri="{FF2B5EF4-FFF2-40B4-BE49-F238E27FC236}">
                <a16:creationId xmlns:a16="http://schemas.microsoft.com/office/drawing/2014/main" id="{8441AE63-7558-4FCF-957D-936AB81CDAB4}"/>
              </a:ext>
            </a:extLst>
          </p:cNvPr>
          <p:cNvSpPr/>
          <p:nvPr/>
        </p:nvSpPr>
        <p:spPr>
          <a:xfrm>
            <a:off x="6341087" y="5646198"/>
            <a:ext cx="290532" cy="378810"/>
          </a:xfrm>
          <a:prstGeom prst="arc">
            <a:avLst>
              <a:gd name="adj1" fmla="val 16200000"/>
              <a:gd name="adj2" fmla="val 5424210"/>
            </a:avLst>
          </a:prstGeom>
          <a:ln w="25400">
            <a:solidFill>
              <a:srgbClr val="0000FF"/>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6" name="円弧 25">
            <a:extLst>
              <a:ext uri="{FF2B5EF4-FFF2-40B4-BE49-F238E27FC236}">
                <a16:creationId xmlns:a16="http://schemas.microsoft.com/office/drawing/2014/main" id="{E11BD7DA-4825-41BE-A202-F74F14806B65}"/>
              </a:ext>
            </a:extLst>
          </p:cNvPr>
          <p:cNvSpPr/>
          <p:nvPr/>
        </p:nvSpPr>
        <p:spPr>
          <a:xfrm>
            <a:off x="6287821" y="6081204"/>
            <a:ext cx="290532" cy="378810"/>
          </a:xfrm>
          <a:prstGeom prst="arc">
            <a:avLst>
              <a:gd name="adj1" fmla="val 16200000"/>
              <a:gd name="adj2" fmla="val 5424210"/>
            </a:avLst>
          </a:prstGeom>
          <a:ln w="25400">
            <a:solidFill>
              <a:srgbClr val="0000FF"/>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7" name="テキスト ボックス 26">
                <a:extLst>
                  <a:ext uri="{FF2B5EF4-FFF2-40B4-BE49-F238E27FC236}">
                    <a16:creationId xmlns:a16="http://schemas.microsoft.com/office/drawing/2014/main" id="{A6505D4A-2D73-46A4-8CB0-8C080EE04C5B}"/>
                  </a:ext>
                </a:extLst>
              </p:cNvPr>
              <p:cNvSpPr txBox="1"/>
              <p:nvPr/>
            </p:nvSpPr>
            <p:spPr>
              <a:xfrm>
                <a:off x="6686366" y="4712531"/>
                <a:ext cx="2253448" cy="430887"/>
              </a:xfrm>
              <a:prstGeom prst="rect">
                <a:avLst/>
              </a:prstGeom>
              <a:noFill/>
            </p:spPr>
            <p:txBody>
              <a:bodyPr wrap="square" rtlCol="0">
                <a:spAutoFit/>
              </a:bodyPr>
              <a:lstStyle/>
              <a:p>
                <a:pPr algn="ctr"/>
                <a:r>
                  <a:rPr lang="en-US" sz="1100" dirty="0">
                    <a:solidFill>
                      <a:srgbClr val="0000FF"/>
                    </a:solidFill>
                    <a:latin typeface="Comic Sans MS" panose="030F0702030302020204" pitchFamily="66" charset="0"/>
                  </a:rPr>
                  <a:t>Replace </a:t>
                </a:r>
                <a14:m>
                  <m:oMath xmlns:m="http://schemas.openxmlformats.org/officeDocument/2006/math">
                    <m:r>
                      <a:rPr lang="en-US" sz="1100" i="1" dirty="0" smtClean="0">
                        <a:solidFill>
                          <a:srgbClr val="0000FF"/>
                        </a:solidFill>
                        <a:latin typeface="Cambria Math" panose="02040503050406030204" pitchFamily="18" charset="0"/>
                      </a:rPr>
                      <m:t>𝑃</m:t>
                    </m:r>
                  </m:oMath>
                </a14:m>
                <a:r>
                  <a:rPr lang="en-US" sz="1100" dirty="0">
                    <a:solidFill>
                      <a:srgbClr val="0000FF"/>
                    </a:solidFill>
                    <a:latin typeface="Comic Sans MS" panose="030F0702030302020204" pitchFamily="66" charset="0"/>
                  </a:rPr>
                  <a:t> (the coefficient of </a:t>
                </a:r>
                <a14:m>
                  <m:oMath xmlns:m="http://schemas.openxmlformats.org/officeDocument/2006/math">
                    <m:r>
                      <a:rPr lang="en-US" sz="1050" i="1" dirty="0" smtClean="0">
                        <a:solidFill>
                          <a:srgbClr val="0000FF"/>
                        </a:solidFill>
                        <a:latin typeface="Cambria Math" panose="02040503050406030204" pitchFamily="18" charset="0"/>
                      </a:rPr>
                      <m:t>𝑣</m:t>
                    </m:r>
                  </m:oMath>
                </a14:m>
                <a:r>
                  <a:rPr lang="en-US" sz="1100" dirty="0">
                    <a:solidFill>
                      <a:srgbClr val="0000FF"/>
                    </a:solidFill>
                    <a:latin typeface="Comic Sans MS" panose="030F0702030302020204" pitchFamily="66" charset="0"/>
                  </a:rPr>
                  <a:t> in this case)</a:t>
                </a:r>
                <a:endParaRPr lang="en-GB" sz="1100" dirty="0">
                  <a:solidFill>
                    <a:srgbClr val="0000FF"/>
                  </a:solidFill>
                  <a:latin typeface="Comic Sans MS" panose="030F0702030302020204" pitchFamily="66" charset="0"/>
                </a:endParaRPr>
              </a:p>
            </p:txBody>
          </p:sp>
        </mc:Choice>
        <mc:Fallback xmlns="">
          <p:sp>
            <p:nvSpPr>
              <p:cNvPr id="27" name="テキスト ボックス 26">
                <a:extLst>
                  <a:ext uri="{FF2B5EF4-FFF2-40B4-BE49-F238E27FC236}">
                    <a16:creationId xmlns:a16="http://schemas.microsoft.com/office/drawing/2014/main" id="{A6505D4A-2D73-46A4-8CB0-8C080EE04C5B}"/>
                  </a:ext>
                </a:extLst>
              </p:cNvPr>
              <p:cNvSpPr txBox="1">
                <a:spLocks noRot="1" noChangeAspect="1" noMove="1" noResize="1" noEditPoints="1" noAdjustHandles="1" noChangeArrowheads="1" noChangeShapeType="1" noTextEdit="1"/>
              </p:cNvSpPr>
              <p:nvPr/>
            </p:nvSpPr>
            <p:spPr>
              <a:xfrm>
                <a:off x="6686366" y="4712531"/>
                <a:ext cx="2253448" cy="430887"/>
              </a:xfrm>
              <a:prstGeom prst="rect">
                <a:avLst/>
              </a:prstGeom>
              <a:blipFill>
                <a:blip r:embed="rId12"/>
                <a:stretch>
                  <a:fillRect b="-8451"/>
                </a:stretch>
              </a:blipFill>
            </p:spPr>
            <p:txBody>
              <a:bodyPr/>
              <a:lstStyle/>
              <a:p>
                <a:r>
                  <a:rPr lang="en-GB">
                    <a:noFill/>
                  </a:rPr>
                  <a:t> </a:t>
                </a:r>
              </a:p>
            </p:txBody>
          </p:sp>
        </mc:Fallback>
      </mc:AlternateContent>
      <p:sp>
        <p:nvSpPr>
          <p:cNvPr id="28" name="テキスト ボックス 27">
            <a:extLst>
              <a:ext uri="{FF2B5EF4-FFF2-40B4-BE49-F238E27FC236}">
                <a16:creationId xmlns:a16="http://schemas.microsoft.com/office/drawing/2014/main" id="{871B4519-CB86-4EC5-A26B-2332974BF230}"/>
              </a:ext>
            </a:extLst>
          </p:cNvPr>
          <p:cNvSpPr txBox="1"/>
          <p:nvPr/>
        </p:nvSpPr>
        <p:spPr>
          <a:xfrm>
            <a:off x="6633100" y="5262946"/>
            <a:ext cx="957307" cy="261610"/>
          </a:xfrm>
          <a:prstGeom prst="rect">
            <a:avLst/>
          </a:prstGeom>
          <a:noFill/>
        </p:spPr>
        <p:txBody>
          <a:bodyPr wrap="square" rtlCol="0">
            <a:spAutoFit/>
          </a:bodyPr>
          <a:lstStyle/>
          <a:p>
            <a:pPr algn="ctr"/>
            <a:r>
              <a:rPr lang="en-US" sz="1100" dirty="0">
                <a:solidFill>
                  <a:srgbClr val="0000FF"/>
                </a:solidFill>
                <a:latin typeface="Comic Sans MS" panose="030F0702030302020204" pitchFamily="66" charset="0"/>
              </a:rPr>
              <a:t>Integrate</a:t>
            </a:r>
            <a:endParaRPr lang="en-GB" sz="1100" dirty="0">
              <a:solidFill>
                <a:srgbClr val="0000FF"/>
              </a:solidFill>
              <a:latin typeface="Comic Sans MS" panose="030F0702030302020204" pitchFamily="66" charset="0"/>
            </a:endParaRPr>
          </a:p>
        </p:txBody>
      </p:sp>
      <p:sp>
        <p:nvSpPr>
          <p:cNvPr id="29" name="テキスト ボックス 28">
            <a:extLst>
              <a:ext uri="{FF2B5EF4-FFF2-40B4-BE49-F238E27FC236}">
                <a16:creationId xmlns:a16="http://schemas.microsoft.com/office/drawing/2014/main" id="{988E6F56-CFE5-4D79-8E80-944931E5AE57}"/>
              </a:ext>
            </a:extLst>
          </p:cNvPr>
          <p:cNvSpPr txBox="1"/>
          <p:nvPr/>
        </p:nvSpPr>
        <p:spPr>
          <a:xfrm>
            <a:off x="6597590" y="5689074"/>
            <a:ext cx="1392313" cy="261610"/>
          </a:xfrm>
          <a:prstGeom prst="rect">
            <a:avLst/>
          </a:prstGeom>
          <a:noFill/>
        </p:spPr>
        <p:txBody>
          <a:bodyPr wrap="square" rtlCol="0">
            <a:spAutoFit/>
          </a:bodyPr>
          <a:lstStyle/>
          <a:p>
            <a:pPr algn="ctr"/>
            <a:r>
              <a:rPr lang="en-US" sz="1100" dirty="0">
                <a:solidFill>
                  <a:srgbClr val="0000FF"/>
                </a:solidFill>
                <a:latin typeface="Comic Sans MS" panose="030F0702030302020204" pitchFamily="66" charset="0"/>
              </a:rPr>
              <a:t>Use the power law</a:t>
            </a:r>
            <a:endParaRPr lang="en-GB" sz="1100" dirty="0">
              <a:solidFill>
                <a:srgbClr val="0000FF"/>
              </a:solidFill>
              <a:latin typeface="Comic Sans MS" panose="030F0702030302020204" pitchFamily="66" charset="0"/>
            </a:endParaRPr>
          </a:p>
        </p:txBody>
      </p:sp>
      <p:sp>
        <p:nvSpPr>
          <p:cNvPr id="30" name="テキスト ボックス 29">
            <a:extLst>
              <a:ext uri="{FF2B5EF4-FFF2-40B4-BE49-F238E27FC236}">
                <a16:creationId xmlns:a16="http://schemas.microsoft.com/office/drawing/2014/main" id="{4D5D97D6-DF83-402F-8E19-7B6BB59C1F90}"/>
              </a:ext>
            </a:extLst>
          </p:cNvPr>
          <p:cNvSpPr txBox="1"/>
          <p:nvPr/>
        </p:nvSpPr>
        <p:spPr>
          <a:xfrm>
            <a:off x="6588712" y="6141835"/>
            <a:ext cx="744243" cy="261610"/>
          </a:xfrm>
          <a:prstGeom prst="rect">
            <a:avLst/>
          </a:prstGeom>
          <a:noFill/>
        </p:spPr>
        <p:txBody>
          <a:bodyPr wrap="square" rtlCol="0">
            <a:spAutoFit/>
          </a:bodyPr>
          <a:lstStyle/>
          <a:p>
            <a:pPr algn="ctr"/>
            <a:r>
              <a:rPr lang="en-US" sz="1100" dirty="0">
                <a:solidFill>
                  <a:srgbClr val="0000FF"/>
                </a:solidFill>
                <a:latin typeface="Comic Sans MS" panose="030F0702030302020204" pitchFamily="66" charset="0"/>
              </a:rPr>
              <a:t>Simplify</a:t>
            </a:r>
            <a:endParaRPr lang="en-GB" sz="1100" dirty="0">
              <a:solidFill>
                <a:srgbClr val="0000FF"/>
              </a:solidFill>
              <a:latin typeface="Comic Sans MS" panose="030F0702030302020204" pitchFamily="66" charset="0"/>
            </a:endParaRPr>
          </a:p>
        </p:txBody>
      </p:sp>
      <p:sp>
        <p:nvSpPr>
          <p:cNvPr id="32" name="正方形/長方形 31">
            <a:extLst>
              <a:ext uri="{FF2B5EF4-FFF2-40B4-BE49-F238E27FC236}">
                <a16:creationId xmlns:a16="http://schemas.microsoft.com/office/drawing/2014/main" id="{B2BC7831-E5B5-479F-BD95-4196B7F071B9}"/>
              </a:ext>
            </a:extLst>
          </p:cNvPr>
          <p:cNvSpPr/>
          <p:nvPr/>
        </p:nvSpPr>
        <p:spPr>
          <a:xfrm>
            <a:off x="4805779" y="2790548"/>
            <a:ext cx="183471" cy="227860"/>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正方形/長方形 32">
            <a:extLst>
              <a:ext uri="{FF2B5EF4-FFF2-40B4-BE49-F238E27FC236}">
                <a16:creationId xmlns:a16="http://schemas.microsoft.com/office/drawing/2014/main" id="{197EC393-46A8-4817-9A2C-B9BE0ECBF1D2}"/>
              </a:ext>
            </a:extLst>
          </p:cNvPr>
          <p:cNvSpPr/>
          <p:nvPr/>
        </p:nvSpPr>
        <p:spPr>
          <a:xfrm>
            <a:off x="4256844" y="2649985"/>
            <a:ext cx="288524" cy="448322"/>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正方形/長方形 33">
            <a:extLst>
              <a:ext uri="{FF2B5EF4-FFF2-40B4-BE49-F238E27FC236}">
                <a16:creationId xmlns:a16="http://schemas.microsoft.com/office/drawing/2014/main" id="{2765D005-256E-4656-BEDF-7819D3F66216}"/>
              </a:ext>
            </a:extLst>
          </p:cNvPr>
          <p:cNvSpPr/>
          <p:nvPr/>
        </p:nvSpPr>
        <p:spPr>
          <a:xfrm>
            <a:off x="4545367" y="2649984"/>
            <a:ext cx="267809" cy="457199"/>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4485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linds(horizontal)">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blinds(horizontal)">
                                      <p:cBhvr>
                                        <p:cTn id="12" dur="500"/>
                                        <p:tgtEl>
                                          <p:spTgt spid="3">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blinds(horizontal)">
                                      <p:cBhvr>
                                        <p:cTn id="17" dur="500"/>
                                        <p:tgtEl>
                                          <p:spTgt spid="3">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linds(horizontal)">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blinds(horizontal)">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blinds(horizontal)">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2">
                                            <p:txEl>
                                              <p:pRg st="0" end="0"/>
                                            </p:txEl>
                                          </p:spTgt>
                                        </p:tgtEl>
                                        <p:attrNameLst>
                                          <p:attrName>style.visibility</p:attrName>
                                        </p:attrNameLst>
                                      </p:cBhvr>
                                      <p:to>
                                        <p:strVal val="visible"/>
                                      </p:to>
                                    </p:set>
                                    <p:animEffect transition="in" filter="blinds(horizontal)">
                                      <p:cBhvr>
                                        <p:cTn id="57" dur="500"/>
                                        <p:tgtEl>
                                          <p:spTgt spid="22">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blinds(horizontal)">
                                      <p:cBhvr>
                                        <p:cTn id="62" dur="500"/>
                                        <p:tgtEl>
                                          <p:spTgt spid="32"/>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blinds(horizontal)">
                                      <p:cBhvr>
                                        <p:cTn id="65" dur="500"/>
                                        <p:tgtEl>
                                          <p:spTgt spid="33"/>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xit" presetSubtype="10" fill="hold" grpId="1" nodeType="clickEffect">
                                  <p:stCondLst>
                                    <p:cond delay="0"/>
                                  </p:stCondLst>
                                  <p:childTnLst>
                                    <p:animEffect transition="out" filter="blinds(horizontal)">
                                      <p:cBhvr>
                                        <p:cTn id="69" dur="500"/>
                                        <p:tgtEl>
                                          <p:spTgt spid="32"/>
                                        </p:tgtEl>
                                      </p:cBhvr>
                                    </p:animEffect>
                                    <p:set>
                                      <p:cBhvr>
                                        <p:cTn id="70" dur="1" fill="hold">
                                          <p:stCondLst>
                                            <p:cond delay="499"/>
                                          </p:stCondLst>
                                        </p:cTn>
                                        <p:tgtEl>
                                          <p:spTgt spid="32"/>
                                        </p:tgtEl>
                                        <p:attrNameLst>
                                          <p:attrName>style.visibility</p:attrName>
                                        </p:attrNameLst>
                                      </p:cBhvr>
                                      <p:to>
                                        <p:strVal val="hidden"/>
                                      </p:to>
                                    </p:set>
                                  </p:childTnLst>
                                </p:cTn>
                              </p:par>
                              <p:par>
                                <p:cTn id="71" presetID="3" presetClass="exit" presetSubtype="10" fill="hold" grpId="1" nodeType="withEffect">
                                  <p:stCondLst>
                                    <p:cond delay="0"/>
                                  </p:stCondLst>
                                  <p:childTnLst>
                                    <p:animEffect transition="out" filter="blinds(horizontal)">
                                      <p:cBhvr>
                                        <p:cTn id="72" dur="500"/>
                                        <p:tgtEl>
                                          <p:spTgt spid="33"/>
                                        </p:tgtEl>
                                      </p:cBhvr>
                                    </p:animEffect>
                                    <p:set>
                                      <p:cBhvr>
                                        <p:cTn id="73" dur="1" fill="hold">
                                          <p:stCondLst>
                                            <p:cond delay="499"/>
                                          </p:stCondLst>
                                        </p:cTn>
                                        <p:tgtEl>
                                          <p:spTgt spid="33"/>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nodeType="clickEffect">
                                  <p:stCondLst>
                                    <p:cond delay="0"/>
                                  </p:stCondLst>
                                  <p:childTnLst>
                                    <p:set>
                                      <p:cBhvr>
                                        <p:cTn id="77" dur="1" fill="hold">
                                          <p:stCondLst>
                                            <p:cond delay="0"/>
                                          </p:stCondLst>
                                        </p:cTn>
                                        <p:tgtEl>
                                          <p:spTgt spid="22">
                                            <p:txEl>
                                              <p:pRg st="2" end="2"/>
                                            </p:txEl>
                                          </p:spTgt>
                                        </p:tgtEl>
                                        <p:attrNameLst>
                                          <p:attrName>style.visibility</p:attrName>
                                        </p:attrNameLst>
                                      </p:cBhvr>
                                      <p:to>
                                        <p:strVal val="visible"/>
                                      </p:to>
                                    </p:set>
                                    <p:animEffect transition="in" filter="blinds(horizontal)">
                                      <p:cBhvr>
                                        <p:cTn id="78" dur="500"/>
                                        <p:tgtEl>
                                          <p:spTgt spid="22">
                                            <p:txEl>
                                              <p:pRg st="2" end="2"/>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5" fill="hold" nodeType="clickEffect">
                                  <p:stCondLst>
                                    <p:cond delay="0"/>
                                  </p:stCondLst>
                                  <p:childTnLst>
                                    <p:set>
                                      <p:cBhvr>
                                        <p:cTn id="82" dur="1" fill="hold">
                                          <p:stCondLst>
                                            <p:cond delay="0"/>
                                          </p:stCondLst>
                                        </p:cTn>
                                        <p:tgtEl>
                                          <p:spTgt spid="5"/>
                                        </p:tgtEl>
                                        <p:attrNameLst>
                                          <p:attrName>style.visibility</p:attrName>
                                        </p:attrNameLst>
                                      </p:cBhvr>
                                      <p:to>
                                        <p:strVal val="visible"/>
                                      </p:to>
                                    </p:set>
                                    <p:animEffect transition="in" filter="blinds(vertical)">
                                      <p:cBhvr>
                                        <p:cTn id="83" dur="500"/>
                                        <p:tgtEl>
                                          <p:spTgt spid="5"/>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blinds(horizontal)">
                                      <p:cBhvr>
                                        <p:cTn id="88" dur="500"/>
                                        <p:tgtEl>
                                          <p:spTgt spid="9"/>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23"/>
                                        </p:tgtEl>
                                        <p:attrNameLst>
                                          <p:attrName>style.visibility</p:attrName>
                                        </p:attrNameLst>
                                      </p:cBhvr>
                                      <p:to>
                                        <p:strVal val="visible"/>
                                      </p:to>
                                    </p:set>
                                    <p:animEffect transition="in" filter="blinds(horizontal)">
                                      <p:cBhvr>
                                        <p:cTn id="93" dur="500"/>
                                        <p:tgtEl>
                                          <p:spTgt spid="23"/>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27"/>
                                        </p:tgtEl>
                                        <p:attrNameLst>
                                          <p:attrName>style.visibility</p:attrName>
                                        </p:attrNameLst>
                                      </p:cBhvr>
                                      <p:to>
                                        <p:strVal val="visible"/>
                                      </p:to>
                                    </p:set>
                                    <p:animEffect transition="in" filter="blinds(horizontal)">
                                      <p:cBhvr>
                                        <p:cTn id="98" dur="500"/>
                                        <p:tgtEl>
                                          <p:spTgt spid="27"/>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blinds(horizontal)">
                                      <p:cBhvr>
                                        <p:cTn id="103" dur="500"/>
                                        <p:tgtEl>
                                          <p:spTgt spid="34"/>
                                        </p:tgtEl>
                                      </p:cBhvr>
                                    </p:animEffect>
                                  </p:childTnLst>
                                </p:cTn>
                              </p:par>
                            </p:childTnLst>
                          </p:cTn>
                        </p:par>
                      </p:childTnLst>
                    </p:cTn>
                  </p:par>
                  <p:par>
                    <p:cTn id="104" fill="hold">
                      <p:stCondLst>
                        <p:cond delay="indefinite"/>
                      </p:stCondLst>
                      <p:childTnLst>
                        <p:par>
                          <p:cTn id="105" fill="hold">
                            <p:stCondLst>
                              <p:cond delay="0"/>
                            </p:stCondLst>
                            <p:childTnLst>
                              <p:par>
                                <p:cTn id="106" presetID="3" presetClass="entr" presetSubtype="10" fill="hold" grpId="0" nodeType="clickEffect">
                                  <p:stCondLst>
                                    <p:cond delay="0"/>
                                  </p:stCondLst>
                                  <p:childTnLst>
                                    <p:set>
                                      <p:cBhvr>
                                        <p:cTn id="107" dur="1" fill="hold">
                                          <p:stCondLst>
                                            <p:cond delay="0"/>
                                          </p:stCondLst>
                                        </p:cTn>
                                        <p:tgtEl>
                                          <p:spTgt spid="12"/>
                                        </p:tgtEl>
                                        <p:attrNameLst>
                                          <p:attrName>style.visibility</p:attrName>
                                        </p:attrNameLst>
                                      </p:cBhvr>
                                      <p:to>
                                        <p:strVal val="visible"/>
                                      </p:to>
                                    </p:set>
                                    <p:animEffect transition="in" filter="blinds(horizontal)">
                                      <p:cBhvr>
                                        <p:cTn id="108" dur="500"/>
                                        <p:tgtEl>
                                          <p:spTgt spid="12"/>
                                        </p:tgtEl>
                                      </p:cBhvr>
                                    </p:animEffect>
                                  </p:childTnLst>
                                </p:cTn>
                              </p:par>
                            </p:childTnLst>
                          </p:cTn>
                        </p:par>
                      </p:childTnLst>
                    </p:cTn>
                  </p:par>
                  <p:par>
                    <p:cTn id="109" fill="hold">
                      <p:stCondLst>
                        <p:cond delay="indefinite"/>
                      </p:stCondLst>
                      <p:childTnLst>
                        <p:par>
                          <p:cTn id="110" fill="hold">
                            <p:stCondLst>
                              <p:cond delay="0"/>
                            </p:stCondLst>
                            <p:childTnLst>
                              <p:par>
                                <p:cTn id="111" presetID="3" presetClass="exit" presetSubtype="10" fill="hold" grpId="1" nodeType="clickEffect">
                                  <p:stCondLst>
                                    <p:cond delay="0"/>
                                  </p:stCondLst>
                                  <p:childTnLst>
                                    <p:animEffect transition="out" filter="blinds(horizontal)">
                                      <p:cBhvr>
                                        <p:cTn id="112" dur="500"/>
                                        <p:tgtEl>
                                          <p:spTgt spid="34"/>
                                        </p:tgtEl>
                                      </p:cBhvr>
                                    </p:animEffect>
                                    <p:set>
                                      <p:cBhvr>
                                        <p:cTn id="113" dur="1" fill="hold">
                                          <p:stCondLst>
                                            <p:cond delay="499"/>
                                          </p:stCondLst>
                                        </p:cTn>
                                        <p:tgtEl>
                                          <p:spTgt spid="34"/>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3" presetClass="entr" presetSubtype="10" fill="hold" grpId="0" nodeType="clickEffect">
                                  <p:stCondLst>
                                    <p:cond delay="0"/>
                                  </p:stCondLst>
                                  <p:childTnLst>
                                    <p:set>
                                      <p:cBhvr>
                                        <p:cTn id="117" dur="1" fill="hold">
                                          <p:stCondLst>
                                            <p:cond delay="0"/>
                                          </p:stCondLst>
                                        </p:cTn>
                                        <p:tgtEl>
                                          <p:spTgt spid="24"/>
                                        </p:tgtEl>
                                        <p:attrNameLst>
                                          <p:attrName>style.visibility</p:attrName>
                                        </p:attrNameLst>
                                      </p:cBhvr>
                                      <p:to>
                                        <p:strVal val="visible"/>
                                      </p:to>
                                    </p:set>
                                    <p:animEffect transition="in" filter="blinds(horizontal)">
                                      <p:cBhvr>
                                        <p:cTn id="118" dur="500"/>
                                        <p:tgtEl>
                                          <p:spTgt spid="24"/>
                                        </p:tgtEl>
                                      </p:cBhvr>
                                    </p:animEffect>
                                  </p:childTnLst>
                                </p:cTn>
                              </p:par>
                            </p:childTnLst>
                          </p:cTn>
                        </p:par>
                      </p:childTnLst>
                    </p:cTn>
                  </p:par>
                  <p:par>
                    <p:cTn id="119" fill="hold">
                      <p:stCondLst>
                        <p:cond delay="indefinite"/>
                      </p:stCondLst>
                      <p:childTnLst>
                        <p:par>
                          <p:cTn id="120" fill="hold">
                            <p:stCondLst>
                              <p:cond delay="0"/>
                            </p:stCondLst>
                            <p:childTnLst>
                              <p:par>
                                <p:cTn id="121" presetID="3" presetClass="entr" presetSubtype="10" fill="hold" grpId="0" nodeType="clickEffect">
                                  <p:stCondLst>
                                    <p:cond delay="0"/>
                                  </p:stCondLst>
                                  <p:childTnLst>
                                    <p:set>
                                      <p:cBhvr>
                                        <p:cTn id="122" dur="1" fill="hold">
                                          <p:stCondLst>
                                            <p:cond delay="0"/>
                                          </p:stCondLst>
                                        </p:cTn>
                                        <p:tgtEl>
                                          <p:spTgt spid="28"/>
                                        </p:tgtEl>
                                        <p:attrNameLst>
                                          <p:attrName>style.visibility</p:attrName>
                                        </p:attrNameLst>
                                      </p:cBhvr>
                                      <p:to>
                                        <p:strVal val="visible"/>
                                      </p:to>
                                    </p:set>
                                    <p:animEffect transition="in" filter="blinds(horizontal)">
                                      <p:cBhvr>
                                        <p:cTn id="123" dur="500"/>
                                        <p:tgtEl>
                                          <p:spTgt spid="28"/>
                                        </p:tgtEl>
                                      </p:cBhvr>
                                    </p:animEffect>
                                  </p:childTnLst>
                                </p:cTn>
                              </p:par>
                            </p:childTnLst>
                          </p:cTn>
                        </p:par>
                      </p:childTnLst>
                    </p:cTn>
                  </p:par>
                  <p:par>
                    <p:cTn id="124" fill="hold">
                      <p:stCondLst>
                        <p:cond delay="indefinite"/>
                      </p:stCondLst>
                      <p:childTnLst>
                        <p:par>
                          <p:cTn id="125" fill="hold">
                            <p:stCondLst>
                              <p:cond delay="0"/>
                            </p:stCondLst>
                            <p:childTnLst>
                              <p:par>
                                <p:cTn id="126" presetID="3" presetClass="entr" presetSubtype="10" fill="hold" grpId="0" nodeType="clickEffect">
                                  <p:stCondLst>
                                    <p:cond delay="0"/>
                                  </p:stCondLst>
                                  <p:childTnLst>
                                    <p:set>
                                      <p:cBhvr>
                                        <p:cTn id="127" dur="1" fill="hold">
                                          <p:stCondLst>
                                            <p:cond delay="0"/>
                                          </p:stCondLst>
                                        </p:cTn>
                                        <p:tgtEl>
                                          <p:spTgt spid="13"/>
                                        </p:tgtEl>
                                        <p:attrNameLst>
                                          <p:attrName>style.visibility</p:attrName>
                                        </p:attrNameLst>
                                      </p:cBhvr>
                                      <p:to>
                                        <p:strVal val="visible"/>
                                      </p:to>
                                    </p:set>
                                    <p:animEffect transition="in" filter="blinds(horizontal)">
                                      <p:cBhvr>
                                        <p:cTn id="128" dur="500"/>
                                        <p:tgtEl>
                                          <p:spTgt spid="13"/>
                                        </p:tgtEl>
                                      </p:cBhvr>
                                    </p:animEffect>
                                  </p:childTnLst>
                                </p:cTn>
                              </p:par>
                            </p:childTnLst>
                          </p:cTn>
                        </p:par>
                      </p:childTnLst>
                    </p:cTn>
                  </p:par>
                  <p:par>
                    <p:cTn id="129" fill="hold">
                      <p:stCondLst>
                        <p:cond delay="indefinite"/>
                      </p:stCondLst>
                      <p:childTnLst>
                        <p:par>
                          <p:cTn id="130" fill="hold">
                            <p:stCondLst>
                              <p:cond delay="0"/>
                            </p:stCondLst>
                            <p:childTnLst>
                              <p:par>
                                <p:cTn id="131" presetID="3" presetClass="entr" presetSubtype="10" fill="hold" grpId="0" nodeType="clickEffect">
                                  <p:stCondLst>
                                    <p:cond delay="0"/>
                                  </p:stCondLst>
                                  <p:childTnLst>
                                    <p:set>
                                      <p:cBhvr>
                                        <p:cTn id="132" dur="1" fill="hold">
                                          <p:stCondLst>
                                            <p:cond delay="0"/>
                                          </p:stCondLst>
                                        </p:cTn>
                                        <p:tgtEl>
                                          <p:spTgt spid="25"/>
                                        </p:tgtEl>
                                        <p:attrNameLst>
                                          <p:attrName>style.visibility</p:attrName>
                                        </p:attrNameLst>
                                      </p:cBhvr>
                                      <p:to>
                                        <p:strVal val="visible"/>
                                      </p:to>
                                    </p:set>
                                    <p:animEffect transition="in" filter="blinds(horizontal)">
                                      <p:cBhvr>
                                        <p:cTn id="133" dur="500"/>
                                        <p:tgtEl>
                                          <p:spTgt spid="25"/>
                                        </p:tgtEl>
                                      </p:cBhvr>
                                    </p:animEffect>
                                  </p:childTnLst>
                                </p:cTn>
                              </p:par>
                            </p:childTnLst>
                          </p:cTn>
                        </p:par>
                      </p:childTnLst>
                    </p:cTn>
                  </p:par>
                  <p:par>
                    <p:cTn id="134" fill="hold">
                      <p:stCondLst>
                        <p:cond delay="indefinite"/>
                      </p:stCondLst>
                      <p:childTnLst>
                        <p:par>
                          <p:cTn id="135" fill="hold">
                            <p:stCondLst>
                              <p:cond delay="0"/>
                            </p:stCondLst>
                            <p:childTnLst>
                              <p:par>
                                <p:cTn id="136" presetID="3" presetClass="entr" presetSubtype="10" fill="hold" grpId="0" nodeType="clickEffect">
                                  <p:stCondLst>
                                    <p:cond delay="0"/>
                                  </p:stCondLst>
                                  <p:childTnLst>
                                    <p:set>
                                      <p:cBhvr>
                                        <p:cTn id="137" dur="1" fill="hold">
                                          <p:stCondLst>
                                            <p:cond delay="0"/>
                                          </p:stCondLst>
                                        </p:cTn>
                                        <p:tgtEl>
                                          <p:spTgt spid="29"/>
                                        </p:tgtEl>
                                        <p:attrNameLst>
                                          <p:attrName>style.visibility</p:attrName>
                                        </p:attrNameLst>
                                      </p:cBhvr>
                                      <p:to>
                                        <p:strVal val="visible"/>
                                      </p:to>
                                    </p:set>
                                    <p:animEffect transition="in" filter="blinds(horizontal)">
                                      <p:cBhvr>
                                        <p:cTn id="138" dur="500"/>
                                        <p:tgtEl>
                                          <p:spTgt spid="29"/>
                                        </p:tgtEl>
                                      </p:cBhvr>
                                    </p:animEffect>
                                  </p:childTnLst>
                                </p:cTn>
                              </p:par>
                            </p:childTnLst>
                          </p:cTn>
                        </p:par>
                      </p:childTnLst>
                    </p:cTn>
                  </p:par>
                  <p:par>
                    <p:cTn id="139" fill="hold">
                      <p:stCondLst>
                        <p:cond delay="indefinite"/>
                      </p:stCondLst>
                      <p:childTnLst>
                        <p:par>
                          <p:cTn id="140" fill="hold">
                            <p:stCondLst>
                              <p:cond delay="0"/>
                            </p:stCondLst>
                            <p:childTnLst>
                              <p:par>
                                <p:cTn id="141" presetID="3" presetClass="entr" presetSubtype="10" fill="hold" grpId="0" nodeType="clickEffect">
                                  <p:stCondLst>
                                    <p:cond delay="0"/>
                                  </p:stCondLst>
                                  <p:childTnLst>
                                    <p:set>
                                      <p:cBhvr>
                                        <p:cTn id="142" dur="1" fill="hold">
                                          <p:stCondLst>
                                            <p:cond delay="0"/>
                                          </p:stCondLst>
                                        </p:cTn>
                                        <p:tgtEl>
                                          <p:spTgt spid="14"/>
                                        </p:tgtEl>
                                        <p:attrNameLst>
                                          <p:attrName>style.visibility</p:attrName>
                                        </p:attrNameLst>
                                      </p:cBhvr>
                                      <p:to>
                                        <p:strVal val="visible"/>
                                      </p:to>
                                    </p:set>
                                    <p:animEffect transition="in" filter="blinds(horizontal)">
                                      <p:cBhvr>
                                        <p:cTn id="143" dur="500"/>
                                        <p:tgtEl>
                                          <p:spTgt spid="14"/>
                                        </p:tgtEl>
                                      </p:cBhvr>
                                    </p:animEffect>
                                  </p:childTnLst>
                                </p:cTn>
                              </p:par>
                            </p:childTnLst>
                          </p:cTn>
                        </p:par>
                      </p:childTnLst>
                    </p:cTn>
                  </p:par>
                  <p:par>
                    <p:cTn id="144" fill="hold">
                      <p:stCondLst>
                        <p:cond delay="indefinite"/>
                      </p:stCondLst>
                      <p:childTnLst>
                        <p:par>
                          <p:cTn id="145" fill="hold">
                            <p:stCondLst>
                              <p:cond delay="0"/>
                            </p:stCondLst>
                            <p:childTnLst>
                              <p:par>
                                <p:cTn id="146" presetID="3" presetClass="entr" presetSubtype="10" fill="hold" grpId="0" nodeType="clickEffect">
                                  <p:stCondLst>
                                    <p:cond delay="0"/>
                                  </p:stCondLst>
                                  <p:childTnLst>
                                    <p:set>
                                      <p:cBhvr>
                                        <p:cTn id="147" dur="1" fill="hold">
                                          <p:stCondLst>
                                            <p:cond delay="0"/>
                                          </p:stCondLst>
                                        </p:cTn>
                                        <p:tgtEl>
                                          <p:spTgt spid="26"/>
                                        </p:tgtEl>
                                        <p:attrNameLst>
                                          <p:attrName>style.visibility</p:attrName>
                                        </p:attrNameLst>
                                      </p:cBhvr>
                                      <p:to>
                                        <p:strVal val="visible"/>
                                      </p:to>
                                    </p:set>
                                    <p:animEffect transition="in" filter="blinds(horizontal)">
                                      <p:cBhvr>
                                        <p:cTn id="148" dur="500"/>
                                        <p:tgtEl>
                                          <p:spTgt spid="26"/>
                                        </p:tgtEl>
                                      </p:cBhvr>
                                    </p:animEffect>
                                  </p:childTnLst>
                                </p:cTn>
                              </p:par>
                            </p:childTnLst>
                          </p:cTn>
                        </p:par>
                      </p:childTnLst>
                    </p:cTn>
                  </p:par>
                  <p:par>
                    <p:cTn id="149" fill="hold">
                      <p:stCondLst>
                        <p:cond delay="indefinite"/>
                      </p:stCondLst>
                      <p:childTnLst>
                        <p:par>
                          <p:cTn id="150" fill="hold">
                            <p:stCondLst>
                              <p:cond delay="0"/>
                            </p:stCondLst>
                            <p:childTnLst>
                              <p:par>
                                <p:cTn id="151" presetID="3" presetClass="entr" presetSubtype="10" fill="hold" grpId="0" nodeType="clickEffect">
                                  <p:stCondLst>
                                    <p:cond delay="0"/>
                                  </p:stCondLst>
                                  <p:childTnLst>
                                    <p:set>
                                      <p:cBhvr>
                                        <p:cTn id="152" dur="1" fill="hold">
                                          <p:stCondLst>
                                            <p:cond delay="0"/>
                                          </p:stCondLst>
                                        </p:cTn>
                                        <p:tgtEl>
                                          <p:spTgt spid="30"/>
                                        </p:tgtEl>
                                        <p:attrNameLst>
                                          <p:attrName>style.visibility</p:attrName>
                                        </p:attrNameLst>
                                      </p:cBhvr>
                                      <p:to>
                                        <p:strVal val="visible"/>
                                      </p:to>
                                    </p:set>
                                    <p:animEffect transition="in" filter="blinds(horizontal)">
                                      <p:cBhvr>
                                        <p:cTn id="153" dur="500"/>
                                        <p:tgtEl>
                                          <p:spTgt spid="30"/>
                                        </p:tgtEl>
                                      </p:cBhvr>
                                    </p:animEffect>
                                  </p:childTnLst>
                                </p:cTn>
                              </p:par>
                            </p:childTnLst>
                          </p:cTn>
                        </p:par>
                      </p:childTnLst>
                    </p:cTn>
                  </p:par>
                  <p:par>
                    <p:cTn id="154" fill="hold">
                      <p:stCondLst>
                        <p:cond delay="indefinite"/>
                      </p:stCondLst>
                      <p:childTnLst>
                        <p:par>
                          <p:cTn id="155" fill="hold">
                            <p:stCondLst>
                              <p:cond delay="0"/>
                            </p:stCondLst>
                            <p:childTnLst>
                              <p:par>
                                <p:cTn id="156" presetID="3" presetClass="entr" presetSubtype="10" fill="hold" grpId="0" nodeType="clickEffect">
                                  <p:stCondLst>
                                    <p:cond delay="0"/>
                                  </p:stCondLst>
                                  <p:childTnLst>
                                    <p:set>
                                      <p:cBhvr>
                                        <p:cTn id="157" dur="1" fill="hold">
                                          <p:stCondLst>
                                            <p:cond delay="0"/>
                                          </p:stCondLst>
                                        </p:cTn>
                                        <p:tgtEl>
                                          <p:spTgt spid="15"/>
                                        </p:tgtEl>
                                        <p:attrNameLst>
                                          <p:attrName>style.visibility</p:attrName>
                                        </p:attrNameLst>
                                      </p:cBhvr>
                                      <p:to>
                                        <p:strVal val="visible"/>
                                      </p:to>
                                    </p:set>
                                    <p:animEffect transition="in" filter="blinds(horizontal)">
                                      <p:cBhvr>
                                        <p:cTn id="15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2" grpId="0"/>
      <p:bldP spid="13" grpId="0"/>
      <p:bldP spid="14" grpId="0"/>
      <p:bldP spid="15" grpId="0"/>
      <p:bldP spid="16" grpId="0" animBg="1"/>
      <p:bldP spid="19" grpId="0"/>
      <p:bldP spid="20" grpId="0" animBg="1"/>
      <p:bldP spid="21" grpId="0"/>
      <p:bldP spid="23" grpId="0" animBg="1"/>
      <p:bldP spid="24" grpId="0" animBg="1"/>
      <p:bldP spid="25" grpId="0" animBg="1"/>
      <p:bldP spid="26" grpId="0" animBg="1"/>
      <p:bldP spid="27" grpId="0"/>
      <p:bldP spid="28" grpId="0"/>
      <p:bldP spid="29" grpId="0"/>
      <p:bldP spid="30" grpId="0"/>
      <p:bldP spid="32" grpId="0" animBg="1"/>
      <p:bldP spid="32" grpId="1" animBg="1"/>
      <p:bldP spid="33" grpId="0" animBg="1"/>
      <p:bldP spid="33" grpId="1" animBg="1"/>
      <p:bldP spid="34" grpId="0" animBg="1"/>
      <p:bldP spid="34"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6431" y="1600199"/>
                <a:ext cx="3373515" cy="4889377"/>
              </a:xfrm>
            </p:spPr>
            <p:txBody>
              <a:bodyPr>
                <a:normAutofit/>
              </a:bodyPr>
              <a:lstStyle/>
              <a:p>
                <a:pPr marL="0" indent="0" algn="ctr">
                  <a:buNone/>
                </a:pPr>
                <a:r>
                  <a:rPr lang="en-US" sz="1400" b="1" dirty="0">
                    <a:latin typeface="Comic Sans MS" pitchFamily="66" charset="0"/>
                  </a:rPr>
                  <a:t>You need to be able to model and work with first-order differential equations in practical situations </a:t>
                </a:r>
                <a:endParaRPr lang="en-US" sz="1400" dirty="0">
                  <a:latin typeface="Comic Sans MS" pitchFamily="66" charset="0"/>
                </a:endParaRPr>
              </a:p>
              <a:p>
                <a:pPr marL="0" indent="0" algn="ctr">
                  <a:buNone/>
                </a:pPr>
                <a:endParaRPr lang="en-US" sz="1400" b="1" dirty="0">
                  <a:latin typeface="Comic Sans MS" pitchFamily="66" charset="0"/>
                </a:endParaRPr>
              </a:p>
              <a:p>
                <a:pPr marL="0" indent="0" algn="ctr">
                  <a:buNone/>
                </a:pPr>
                <a:r>
                  <a:rPr lang="en-US" sz="1400" dirty="0">
                    <a:latin typeface="Comic Sans MS" pitchFamily="66" charset="0"/>
                  </a:rPr>
                  <a:t>A particle </a:t>
                </a:r>
                <a14:m>
                  <m:oMath xmlns:m="http://schemas.openxmlformats.org/officeDocument/2006/math">
                    <m:r>
                      <a:rPr lang="en-US" sz="1400" i="1" dirty="0" smtClean="0">
                        <a:latin typeface="Cambria Math" panose="02040503050406030204" pitchFamily="18" charset="0"/>
                      </a:rPr>
                      <m:t>𝑃</m:t>
                    </m:r>
                  </m:oMath>
                </a14:m>
                <a:r>
                  <a:rPr lang="en-US" sz="1400" dirty="0">
                    <a:latin typeface="Comic Sans MS" pitchFamily="66" charset="0"/>
                  </a:rPr>
                  <a:t> is travelling along a straight line. At time t seconds, the acceleration of the particle is given by:</a:t>
                </a:r>
              </a:p>
              <a:p>
                <a:pPr marL="0" indent="0" algn="ctr">
                  <a:buNone/>
                </a:pPr>
                <a:endParaRPr lang="en-US" sz="1400" dirty="0">
                  <a:latin typeface="Comic Sans MS" pitchFamily="66" charset="0"/>
                </a:endParaRPr>
              </a:p>
              <a:p>
                <a:pPr marL="0" indent="0" algn="ctr">
                  <a:buNone/>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𝑎</m:t>
                      </m:r>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num>
                        <m:den>
                          <m:r>
                            <a:rPr lang="en-US" sz="1400" b="0" i="1" smtClean="0">
                              <a:latin typeface="Cambria Math" panose="02040503050406030204" pitchFamily="18" charset="0"/>
                            </a:rPr>
                            <m:t>𝑡</m:t>
                          </m:r>
                        </m:den>
                      </m:f>
                      <m:r>
                        <a:rPr lang="en-US" sz="1400" b="0" i="1" smtClean="0">
                          <a:latin typeface="Cambria Math" panose="02040503050406030204" pitchFamily="18" charset="0"/>
                        </a:rPr>
                        <m:t>𝑣</m:t>
                      </m:r>
                      <m:r>
                        <a:rPr lang="en-US" sz="1400" b="0" i="1" smtClean="0">
                          <a:latin typeface="Cambria Math" panose="02040503050406030204" pitchFamily="18" charset="0"/>
                        </a:rPr>
                        <m:t>, </m:t>
                      </m:r>
                      <m:r>
                        <a:rPr lang="en-US" sz="1400" b="0" i="1" smtClean="0">
                          <a:latin typeface="Cambria Math" panose="02040503050406030204" pitchFamily="18" charset="0"/>
                        </a:rPr>
                        <m:t>𝑡</m:t>
                      </m:r>
                      <m:r>
                        <a:rPr lang="en-US" sz="1400" b="0" i="1" smtClean="0">
                          <a:latin typeface="Cambria Math" panose="02040503050406030204" pitchFamily="18" charset="0"/>
                          <a:ea typeface="Cambria Math" panose="02040503050406030204" pitchFamily="18" charset="0"/>
                        </a:rPr>
                        <m:t>≥0</m:t>
                      </m:r>
                    </m:oMath>
                  </m:oMathPara>
                </a14:m>
                <a:endParaRPr lang="en-US" sz="1400" dirty="0">
                  <a:latin typeface="Comic Sans MS" pitchFamily="66" charset="0"/>
                </a:endParaRPr>
              </a:p>
              <a:p>
                <a:pPr marL="0" indent="0" algn="ctr">
                  <a:buNone/>
                </a:pPr>
                <a:endParaRPr lang="en-US" sz="1400" dirty="0">
                  <a:latin typeface="Comic Sans MS" pitchFamily="66" charset="0"/>
                </a:endParaRPr>
              </a:p>
              <a:p>
                <a:pPr marL="0" indent="0" algn="ctr">
                  <a:buNone/>
                </a:pPr>
                <a:r>
                  <a:rPr lang="en-US" sz="1400" dirty="0">
                    <a:latin typeface="Comic Sans MS" pitchFamily="66" charset="0"/>
                  </a:rPr>
                  <a:t>Given that </a:t>
                </a:r>
                <a14:m>
                  <m:oMath xmlns:m="http://schemas.openxmlformats.org/officeDocument/2006/math">
                    <m:r>
                      <a:rPr lang="en-US" sz="1400" b="0" i="1" smtClean="0">
                        <a:latin typeface="Cambria Math" panose="02040503050406030204" pitchFamily="18" charset="0"/>
                      </a:rPr>
                      <m:t>𝑣</m:t>
                    </m:r>
                    <m:r>
                      <a:rPr lang="en-US" sz="1400" b="0" i="1" smtClean="0">
                        <a:latin typeface="Cambria Math" panose="02040503050406030204" pitchFamily="18" charset="0"/>
                      </a:rPr>
                      <m:t>=0</m:t>
                    </m:r>
                  </m:oMath>
                </a14:m>
                <a:r>
                  <a:rPr lang="en-US" sz="1400" dirty="0">
                    <a:latin typeface="Comic Sans MS" pitchFamily="66" charset="0"/>
                  </a:rPr>
                  <a:t> when </a:t>
                </a:r>
                <a14:m>
                  <m:oMath xmlns:m="http://schemas.openxmlformats.org/officeDocument/2006/math">
                    <m:r>
                      <a:rPr lang="en-US" sz="1400" b="0" i="1" smtClean="0">
                        <a:latin typeface="Cambria Math" panose="02040503050406030204" pitchFamily="18" charset="0"/>
                      </a:rPr>
                      <m:t>𝑡</m:t>
                    </m:r>
                    <m:r>
                      <a:rPr lang="en-US" sz="1400" b="0" i="1" smtClean="0">
                        <a:latin typeface="Cambria Math" panose="02040503050406030204" pitchFamily="18" charset="0"/>
                      </a:rPr>
                      <m:t>=2</m:t>
                    </m:r>
                  </m:oMath>
                </a14:m>
                <a:r>
                  <a:rPr lang="en-US" sz="1400" dirty="0">
                    <a:latin typeface="Comic Sans MS" pitchFamily="66" charset="0"/>
                  </a:rPr>
                  <a:t>, show that the velocity of the particle at time t is given by the equation:</a:t>
                </a:r>
              </a:p>
              <a:p>
                <a:pPr marL="0" indent="0" algn="ctr">
                  <a:buNone/>
                </a:pPr>
                <a:endParaRPr lang="en-US" sz="1400" dirty="0">
                  <a:latin typeface="Comic Sans MS" pitchFamily="66" charset="0"/>
                </a:endParaRPr>
              </a:p>
              <a:p>
                <a:pPr marL="0" indent="0" algn="ctr">
                  <a:buNone/>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𝑣</m:t>
                      </m:r>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𝑐𝑡</m:t>
                          </m:r>
                        </m:e>
                        <m:sup>
                          <m:r>
                            <a:rPr lang="en-US" sz="1400" b="0" i="1" smtClean="0">
                              <a:latin typeface="Cambria Math" panose="02040503050406030204" pitchFamily="18" charset="0"/>
                            </a:rPr>
                            <m:t>3</m:t>
                          </m:r>
                        </m:sup>
                      </m:sSup>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𝑡</m:t>
                          </m:r>
                        </m:e>
                        <m:sup>
                          <m:r>
                            <a:rPr lang="en-US" sz="1400" b="0" i="1" smtClean="0">
                              <a:latin typeface="Cambria Math" panose="02040503050406030204" pitchFamily="18" charset="0"/>
                            </a:rPr>
                            <m:t>2</m:t>
                          </m:r>
                        </m:sup>
                      </m:sSup>
                    </m:oMath>
                  </m:oMathPara>
                </a14:m>
                <a:endParaRPr lang="en-US" sz="1400" dirty="0">
                  <a:latin typeface="Comic Sans MS" pitchFamily="66" charset="0"/>
                </a:endParaRPr>
              </a:p>
              <a:p>
                <a:pPr marL="0" indent="0" algn="ctr">
                  <a:buNone/>
                </a:pPr>
                <a:endParaRPr lang="en-US" sz="1400" dirty="0">
                  <a:latin typeface="Comic Sans MS" pitchFamily="66" charset="0"/>
                </a:endParaRPr>
              </a:p>
              <a:p>
                <a:pPr marL="0" indent="0" algn="ctr">
                  <a:buNone/>
                </a:pPr>
                <a:r>
                  <a:rPr lang="en-US" sz="1400" dirty="0">
                    <a:latin typeface="Comic Sans MS" pitchFamily="66" charset="0"/>
                  </a:rPr>
                  <a:t>where </a:t>
                </a:r>
                <a14:m>
                  <m:oMath xmlns:m="http://schemas.openxmlformats.org/officeDocument/2006/math">
                    <m:r>
                      <a:rPr lang="en-US" sz="1400" i="1" dirty="0" smtClean="0">
                        <a:latin typeface="Cambria Math" panose="02040503050406030204" pitchFamily="18" charset="0"/>
                      </a:rPr>
                      <m:t>𝑐</m:t>
                    </m:r>
                  </m:oMath>
                </a14:m>
                <a:r>
                  <a:rPr lang="en-US" sz="1400" dirty="0">
                    <a:latin typeface="Comic Sans MS" pitchFamily="66" charset="0"/>
                  </a:rPr>
                  <a:t> is a constant to be found.</a:t>
                </a:r>
              </a:p>
              <a:p>
                <a:pPr marL="0" indent="0" algn="ctr">
                  <a:buNone/>
                </a:pPr>
                <a:endParaRPr lang="en-US" sz="1400" dirty="0">
                  <a:latin typeface="Comic Sans MS"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6431" y="1600199"/>
                <a:ext cx="3373515" cy="4889377"/>
              </a:xfrm>
              <a:blipFill>
                <a:blip r:embed="rId2"/>
                <a:stretch>
                  <a:fillRect t="-623"/>
                </a:stretch>
              </a:blipFill>
            </p:spPr>
            <p:txBody>
              <a:bodyPr/>
              <a:lstStyle/>
              <a:p>
                <a:r>
                  <a:rPr lang="en-GB">
                    <a:noFill/>
                  </a:rPr>
                  <a:t> </a:t>
                </a:r>
              </a:p>
            </p:txBody>
          </p:sp>
        </mc:Fallback>
      </mc:AlternateContent>
      <p:sp>
        <p:nvSpPr>
          <p:cNvPr id="17" name="タイトル 1">
            <a:extLst>
              <a:ext uri="{FF2B5EF4-FFF2-40B4-BE49-F238E27FC236}">
                <a16:creationId xmlns:a16="http://schemas.microsoft.com/office/drawing/2014/main" id="{BF9952A8-88E0-4294-967B-061546A2D97C}"/>
              </a:ext>
            </a:extLst>
          </p:cNvPr>
          <p:cNvSpPr>
            <a:spLocks noGrp="1"/>
          </p:cNvSpPr>
          <p:nvPr>
            <p:ph type="title"/>
          </p:nvPr>
        </p:nvSpPr>
        <p:spPr>
          <a:xfrm>
            <a:off x="628650" y="215503"/>
            <a:ext cx="7886700" cy="994172"/>
          </a:xfrm>
        </p:spPr>
        <p:txBody>
          <a:bodyPr>
            <a:normAutofit/>
          </a:bodyPr>
          <a:lstStyle/>
          <a:p>
            <a:pPr algn="ctr"/>
            <a:r>
              <a:rPr lang="en-US" sz="3200" dirty="0">
                <a:latin typeface="Comic Sans MS" panose="030F0702030302020204" pitchFamily="66" charset="0"/>
              </a:rPr>
              <a:t>Modelling with Differential Equations</a:t>
            </a:r>
            <a:endParaRPr lang="en-GB" sz="3200" dirty="0">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12EE350F-E77E-4733-9475-8FFECDA575BF}"/>
              </a:ext>
            </a:extLst>
          </p:cNvPr>
          <p:cNvSpPr txBox="1"/>
          <p:nvPr/>
        </p:nvSpPr>
        <p:spPr>
          <a:xfrm>
            <a:off x="8649954" y="6488668"/>
            <a:ext cx="494046" cy="369332"/>
          </a:xfrm>
          <a:prstGeom prst="rect">
            <a:avLst/>
          </a:prstGeom>
          <a:noFill/>
        </p:spPr>
        <p:txBody>
          <a:bodyPr wrap="none" rtlCol="0">
            <a:spAutoFit/>
          </a:bodyPr>
          <a:lstStyle/>
          <a:p>
            <a:r>
              <a:rPr lang="en-US" dirty="0">
                <a:latin typeface="Comic Sans MS" panose="030F0702030302020204" pitchFamily="66" charset="0"/>
              </a:rPr>
              <a:t>8A</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1AB45E8F-F297-4274-B9D0-3D6FB001BDE2}"/>
                  </a:ext>
                </a:extLst>
              </p:cNvPr>
              <p:cNvSpPr txBox="1"/>
              <p:nvPr/>
            </p:nvSpPr>
            <p:spPr>
              <a:xfrm>
                <a:off x="4676312" y="1513556"/>
                <a:ext cx="1147439" cy="49705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𝑎</m:t>
                      </m:r>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num>
                        <m:den>
                          <m:r>
                            <a:rPr lang="en-US" sz="1400" b="0" i="1" smtClean="0">
                              <a:latin typeface="Cambria Math" panose="02040503050406030204" pitchFamily="18" charset="0"/>
                            </a:rPr>
                            <m:t>𝑡</m:t>
                          </m:r>
                        </m:den>
                      </m:f>
                      <m:r>
                        <a:rPr lang="en-US" sz="1400" b="0" i="1" smtClean="0">
                          <a:latin typeface="Cambria Math" panose="02040503050406030204" pitchFamily="18" charset="0"/>
                        </a:rPr>
                        <m:t>𝑣</m:t>
                      </m:r>
                    </m:oMath>
                  </m:oMathPara>
                </a14:m>
                <a:endParaRPr lang="en-GB" sz="1400" dirty="0"/>
              </a:p>
            </p:txBody>
          </p:sp>
        </mc:Choice>
        <mc:Fallback xmlns="">
          <p:sp>
            <p:nvSpPr>
              <p:cNvPr id="6" name="テキスト ボックス 5">
                <a:extLst>
                  <a:ext uri="{FF2B5EF4-FFF2-40B4-BE49-F238E27FC236}">
                    <a16:creationId xmlns:a16="http://schemas.microsoft.com/office/drawing/2014/main" id="{1AB45E8F-F297-4274-B9D0-3D6FB001BDE2}"/>
                  </a:ext>
                </a:extLst>
              </p:cNvPr>
              <p:cNvSpPr txBox="1">
                <a:spLocks noRot="1" noChangeAspect="1" noMove="1" noResize="1" noEditPoints="1" noAdjustHandles="1" noChangeArrowheads="1" noChangeShapeType="1" noTextEdit="1"/>
              </p:cNvSpPr>
              <p:nvPr/>
            </p:nvSpPr>
            <p:spPr>
              <a:xfrm>
                <a:off x="4676312" y="1513556"/>
                <a:ext cx="1147439" cy="497059"/>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B28C927F-284C-4B8B-8948-343E0C750B88}"/>
                  </a:ext>
                </a:extLst>
              </p:cNvPr>
              <p:cNvSpPr txBox="1"/>
              <p:nvPr/>
            </p:nvSpPr>
            <p:spPr>
              <a:xfrm>
                <a:off x="4633403" y="2074329"/>
                <a:ext cx="1147439" cy="51565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𝑑𝑣</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num>
                        <m:den>
                          <m:r>
                            <a:rPr lang="en-US" sz="1400" b="0" i="1" smtClean="0">
                              <a:latin typeface="Cambria Math" panose="02040503050406030204" pitchFamily="18" charset="0"/>
                            </a:rPr>
                            <m:t>𝑡</m:t>
                          </m:r>
                        </m:den>
                      </m:f>
                      <m:r>
                        <a:rPr lang="en-US" sz="1400" b="0" i="1" smtClean="0">
                          <a:latin typeface="Cambria Math" panose="02040503050406030204" pitchFamily="18" charset="0"/>
                        </a:rPr>
                        <m:t>𝑣</m:t>
                      </m:r>
                    </m:oMath>
                  </m:oMathPara>
                </a14:m>
                <a:endParaRPr lang="en-GB" sz="1400" dirty="0"/>
              </a:p>
            </p:txBody>
          </p:sp>
        </mc:Choice>
        <mc:Fallback xmlns="">
          <p:sp>
            <p:nvSpPr>
              <p:cNvPr id="7" name="テキスト ボックス 6">
                <a:extLst>
                  <a:ext uri="{FF2B5EF4-FFF2-40B4-BE49-F238E27FC236}">
                    <a16:creationId xmlns:a16="http://schemas.microsoft.com/office/drawing/2014/main" id="{B28C927F-284C-4B8B-8948-343E0C750B88}"/>
                  </a:ext>
                </a:extLst>
              </p:cNvPr>
              <p:cNvSpPr txBox="1">
                <a:spLocks noRot="1" noChangeAspect="1" noMove="1" noResize="1" noEditPoints="1" noAdjustHandles="1" noChangeArrowheads="1" noChangeShapeType="1" noTextEdit="1"/>
              </p:cNvSpPr>
              <p:nvPr/>
            </p:nvSpPr>
            <p:spPr>
              <a:xfrm>
                <a:off x="4633403" y="2074329"/>
                <a:ext cx="1147439" cy="515654"/>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E582C2CC-1A5A-4E76-814C-696EF4EBB115}"/>
                  </a:ext>
                </a:extLst>
              </p:cNvPr>
              <p:cNvSpPr txBox="1"/>
              <p:nvPr/>
            </p:nvSpPr>
            <p:spPr>
              <a:xfrm>
                <a:off x="4198397" y="2615867"/>
                <a:ext cx="1147439" cy="50135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𝑑𝑣</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3</m:t>
                          </m:r>
                        </m:num>
                        <m:den>
                          <m:r>
                            <a:rPr lang="en-US" sz="1400" i="1">
                              <a:latin typeface="Cambria Math" panose="02040503050406030204" pitchFamily="18" charset="0"/>
                            </a:rPr>
                            <m:t>𝑡</m:t>
                          </m:r>
                        </m:den>
                      </m:f>
                      <m:r>
                        <a:rPr lang="en-US" sz="1400" i="1">
                          <a:latin typeface="Cambria Math" panose="02040503050406030204" pitchFamily="18" charset="0"/>
                        </a:rPr>
                        <m:t>𝑣</m:t>
                      </m:r>
                      <m:r>
                        <a:rPr lang="en-US" sz="1400" i="1">
                          <a:latin typeface="Cambria Math" panose="02040503050406030204" pitchFamily="18" charset="0"/>
                        </a:rPr>
                        <m:t>=</m:t>
                      </m:r>
                      <m:r>
                        <a:rPr lang="en-US" sz="1400" i="1">
                          <a:latin typeface="Cambria Math" panose="02040503050406030204" pitchFamily="18" charset="0"/>
                        </a:rPr>
                        <m:t>𝑡</m:t>
                      </m:r>
                    </m:oMath>
                  </m:oMathPara>
                </a14:m>
                <a:endParaRPr lang="en-GB" sz="1400" dirty="0"/>
              </a:p>
            </p:txBody>
          </p:sp>
        </mc:Choice>
        <mc:Fallback xmlns="">
          <p:sp>
            <p:nvSpPr>
              <p:cNvPr id="8" name="テキスト ボックス 7">
                <a:extLst>
                  <a:ext uri="{FF2B5EF4-FFF2-40B4-BE49-F238E27FC236}">
                    <a16:creationId xmlns:a16="http://schemas.microsoft.com/office/drawing/2014/main" id="{E582C2CC-1A5A-4E76-814C-696EF4EBB115}"/>
                  </a:ext>
                </a:extLst>
              </p:cNvPr>
              <p:cNvSpPr txBox="1">
                <a:spLocks noRot="1" noChangeAspect="1" noMove="1" noResize="1" noEditPoints="1" noAdjustHandles="1" noChangeArrowheads="1" noChangeShapeType="1" noTextEdit="1"/>
              </p:cNvSpPr>
              <p:nvPr/>
            </p:nvSpPr>
            <p:spPr>
              <a:xfrm>
                <a:off x="4198397" y="2615867"/>
                <a:ext cx="1147439" cy="501356"/>
              </a:xfrm>
              <a:prstGeom prst="rect">
                <a:avLst/>
              </a:prstGeom>
              <a:blipFill>
                <a:blip r:embed="rId5"/>
                <a:stretch>
                  <a:fillRect b="-2439"/>
                </a:stretch>
              </a:blipFill>
            </p:spPr>
            <p:txBody>
              <a:bodyPr/>
              <a:lstStyle/>
              <a:p>
                <a:r>
                  <a:rPr lang="en-GB">
                    <a:noFill/>
                  </a:rPr>
                  <a:t> </a:t>
                </a:r>
              </a:p>
            </p:txBody>
          </p:sp>
        </mc:Fallback>
      </mc:AlternateContent>
      <p:sp>
        <p:nvSpPr>
          <p:cNvPr id="16" name="円弧 15">
            <a:extLst>
              <a:ext uri="{FF2B5EF4-FFF2-40B4-BE49-F238E27FC236}">
                <a16:creationId xmlns:a16="http://schemas.microsoft.com/office/drawing/2014/main" id="{3435DD3A-F2F7-4439-83A8-B71BEC0DB9D2}"/>
              </a:ext>
            </a:extLst>
          </p:cNvPr>
          <p:cNvSpPr/>
          <p:nvPr/>
        </p:nvSpPr>
        <p:spPr>
          <a:xfrm>
            <a:off x="5620518" y="1837678"/>
            <a:ext cx="318644" cy="474984"/>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テキスト ボックス 18">
            <a:extLst>
              <a:ext uri="{FF2B5EF4-FFF2-40B4-BE49-F238E27FC236}">
                <a16:creationId xmlns:a16="http://schemas.microsoft.com/office/drawing/2014/main" id="{CEEE2692-A153-4655-BC6B-4B5E463FC5DC}"/>
              </a:ext>
            </a:extLst>
          </p:cNvPr>
          <p:cNvSpPr txBox="1"/>
          <p:nvPr/>
        </p:nvSpPr>
        <p:spPr>
          <a:xfrm>
            <a:off x="6019061" y="1772543"/>
            <a:ext cx="2139518"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Rewrite acceleration as a differential</a:t>
            </a:r>
            <a:endParaRPr lang="en-GB" sz="1400" dirty="0">
              <a:solidFill>
                <a:srgbClr val="FF0000"/>
              </a:solidFill>
              <a:latin typeface="Comic Sans MS" panose="030F0702030302020204" pitchFamily="66" charset="0"/>
            </a:endParaRPr>
          </a:p>
        </p:txBody>
      </p:sp>
      <p:sp>
        <p:nvSpPr>
          <p:cNvPr id="20" name="円弧 19">
            <a:extLst>
              <a:ext uri="{FF2B5EF4-FFF2-40B4-BE49-F238E27FC236}">
                <a16:creationId xmlns:a16="http://schemas.microsoft.com/office/drawing/2014/main" id="{170A2F94-6FEF-4186-9C66-FF7B0449E4D8}"/>
              </a:ext>
            </a:extLst>
          </p:cNvPr>
          <p:cNvSpPr/>
          <p:nvPr/>
        </p:nvSpPr>
        <p:spPr>
          <a:xfrm>
            <a:off x="5549496" y="2423605"/>
            <a:ext cx="318644" cy="474984"/>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1" name="テキスト ボックス 20">
                <a:extLst>
                  <a:ext uri="{FF2B5EF4-FFF2-40B4-BE49-F238E27FC236}">
                    <a16:creationId xmlns:a16="http://schemas.microsoft.com/office/drawing/2014/main" id="{2A2E1EDD-EF6E-4AEA-85DD-9F4F73866023}"/>
                  </a:ext>
                </a:extLst>
              </p:cNvPr>
              <p:cNvSpPr txBox="1"/>
              <p:nvPr/>
            </p:nvSpPr>
            <p:spPr>
              <a:xfrm>
                <a:off x="5814873" y="2456123"/>
                <a:ext cx="2698811" cy="398122"/>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Subtract </a:t>
                </a:r>
                <a14:m>
                  <m:oMath xmlns:m="http://schemas.openxmlformats.org/officeDocument/2006/math">
                    <m:f>
                      <m:fPr>
                        <m:ctrlPr>
                          <a:rPr lang="en-US" sz="1400" i="1" smtClean="0">
                            <a:solidFill>
                              <a:srgbClr val="FF0000"/>
                            </a:solidFill>
                            <a:latin typeface="Cambria Math" panose="02040503050406030204" pitchFamily="18" charset="0"/>
                          </a:rPr>
                        </m:ctrlPr>
                      </m:fPr>
                      <m:num>
                        <m:r>
                          <a:rPr lang="en-US" sz="1400" b="0" i="1" smtClean="0">
                            <a:solidFill>
                              <a:srgbClr val="FF0000"/>
                            </a:solidFill>
                            <a:latin typeface="Cambria Math" panose="02040503050406030204" pitchFamily="18" charset="0"/>
                          </a:rPr>
                          <m:t>3</m:t>
                        </m:r>
                      </m:num>
                      <m:den>
                        <m:r>
                          <a:rPr lang="en-US" sz="1400" b="0" i="1" smtClean="0">
                            <a:solidFill>
                              <a:srgbClr val="FF0000"/>
                            </a:solidFill>
                            <a:latin typeface="Cambria Math" panose="02040503050406030204" pitchFamily="18" charset="0"/>
                          </a:rPr>
                          <m:t>𝑡</m:t>
                        </m:r>
                      </m:den>
                    </m:f>
                    <m:r>
                      <a:rPr lang="en-US" sz="1400" b="0" i="1" smtClean="0">
                        <a:solidFill>
                          <a:srgbClr val="FF0000"/>
                        </a:solidFill>
                        <a:latin typeface="Cambria Math" panose="02040503050406030204" pitchFamily="18" charset="0"/>
                      </a:rPr>
                      <m:t>𝑣</m:t>
                    </m:r>
                  </m:oMath>
                </a14:m>
                <a:r>
                  <a:rPr lang="en-GB" sz="1400" dirty="0">
                    <a:solidFill>
                      <a:srgbClr val="FF0000"/>
                    </a:solidFill>
                    <a:latin typeface="Comic Sans MS" panose="030F0702030302020204" pitchFamily="66" charset="0"/>
                  </a:rPr>
                  <a:t> from both sides</a:t>
                </a:r>
              </a:p>
            </p:txBody>
          </p:sp>
        </mc:Choice>
        <mc:Fallback xmlns="">
          <p:sp>
            <p:nvSpPr>
              <p:cNvPr id="21" name="テキスト ボックス 20">
                <a:extLst>
                  <a:ext uri="{FF2B5EF4-FFF2-40B4-BE49-F238E27FC236}">
                    <a16:creationId xmlns:a16="http://schemas.microsoft.com/office/drawing/2014/main" id="{2A2E1EDD-EF6E-4AEA-85DD-9F4F73866023}"/>
                  </a:ext>
                </a:extLst>
              </p:cNvPr>
              <p:cNvSpPr txBox="1">
                <a:spLocks noRot="1" noChangeAspect="1" noMove="1" noResize="1" noEditPoints="1" noAdjustHandles="1" noChangeArrowheads="1" noChangeShapeType="1" noTextEdit="1"/>
              </p:cNvSpPr>
              <p:nvPr/>
            </p:nvSpPr>
            <p:spPr>
              <a:xfrm>
                <a:off x="5814873" y="2456123"/>
                <a:ext cx="2698811" cy="398122"/>
              </a:xfrm>
              <a:prstGeom prst="rect">
                <a:avLst/>
              </a:prstGeom>
              <a:blipFill>
                <a:blip r:embed="rId6"/>
                <a:stretch>
                  <a:fillRect b="-3077"/>
                </a:stretch>
              </a:blipFill>
            </p:spPr>
            <p:txBody>
              <a:bodyPr/>
              <a:lstStyle/>
              <a:p>
                <a:r>
                  <a:rPr lang="en-GB">
                    <a:noFill/>
                  </a:rPr>
                  <a:t> </a:t>
                </a:r>
              </a:p>
            </p:txBody>
          </p:sp>
        </mc:Fallback>
      </mc:AlternateContent>
      <p:sp>
        <p:nvSpPr>
          <p:cNvPr id="31" name="円弧 30">
            <a:extLst>
              <a:ext uri="{FF2B5EF4-FFF2-40B4-BE49-F238E27FC236}">
                <a16:creationId xmlns:a16="http://schemas.microsoft.com/office/drawing/2014/main" id="{30CC0627-8F65-4278-9808-84D977856CD1}"/>
              </a:ext>
            </a:extLst>
          </p:cNvPr>
          <p:cNvSpPr/>
          <p:nvPr/>
        </p:nvSpPr>
        <p:spPr>
          <a:xfrm>
            <a:off x="5488832" y="2939990"/>
            <a:ext cx="318644" cy="474984"/>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5" name="テキスト ボックス 34">
                <a:extLst>
                  <a:ext uri="{FF2B5EF4-FFF2-40B4-BE49-F238E27FC236}">
                    <a16:creationId xmlns:a16="http://schemas.microsoft.com/office/drawing/2014/main" id="{65363192-6EBE-4B89-826F-D7CFF761DABF}"/>
                  </a:ext>
                </a:extLst>
              </p:cNvPr>
              <p:cNvSpPr txBox="1"/>
              <p:nvPr/>
            </p:nvSpPr>
            <p:spPr>
              <a:xfrm>
                <a:off x="3576960" y="3201793"/>
                <a:ext cx="2060360" cy="50135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𝑡</m:t>
                          </m:r>
                        </m:e>
                        <m:sup>
                          <m:r>
                            <a:rPr lang="en-US" sz="1400" b="0" i="1" smtClean="0">
                              <a:latin typeface="Cambria Math" panose="02040503050406030204" pitchFamily="18" charset="0"/>
                            </a:rPr>
                            <m:t>−3</m:t>
                          </m:r>
                        </m:sup>
                      </m:sSup>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𝑑𝑣</m:t>
                          </m:r>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−3</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𝑡</m:t>
                          </m:r>
                        </m:e>
                        <m:sup>
                          <m:r>
                            <a:rPr lang="en-US" sz="1400" b="0" i="1" smtClean="0">
                              <a:latin typeface="Cambria Math" panose="02040503050406030204" pitchFamily="18" charset="0"/>
                            </a:rPr>
                            <m:t>−2</m:t>
                          </m:r>
                        </m:sup>
                      </m:sSup>
                      <m:r>
                        <a:rPr lang="en-US" sz="1400" i="1">
                          <a:latin typeface="Cambria Math" panose="02040503050406030204" pitchFamily="18" charset="0"/>
                        </a:rPr>
                        <m:t>𝑣</m:t>
                      </m:r>
                      <m:r>
                        <a:rPr lang="en-US" sz="1400" i="1">
                          <a:latin typeface="Cambria Math" panose="02040503050406030204" pitchFamily="18" charset="0"/>
                        </a:rPr>
                        <m:t>=</m:t>
                      </m:r>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𝑡</m:t>
                          </m:r>
                        </m:e>
                        <m:sup>
                          <m:r>
                            <a:rPr lang="en-US" sz="1400" b="0" i="1" smtClean="0">
                              <a:latin typeface="Cambria Math" panose="02040503050406030204" pitchFamily="18" charset="0"/>
                            </a:rPr>
                            <m:t>−2</m:t>
                          </m:r>
                        </m:sup>
                      </m:sSup>
                    </m:oMath>
                  </m:oMathPara>
                </a14:m>
                <a:endParaRPr lang="en-GB" sz="1400" dirty="0"/>
              </a:p>
            </p:txBody>
          </p:sp>
        </mc:Choice>
        <mc:Fallback xmlns="">
          <p:sp>
            <p:nvSpPr>
              <p:cNvPr id="35" name="テキスト ボックス 34">
                <a:extLst>
                  <a:ext uri="{FF2B5EF4-FFF2-40B4-BE49-F238E27FC236}">
                    <a16:creationId xmlns:a16="http://schemas.microsoft.com/office/drawing/2014/main" id="{65363192-6EBE-4B89-826F-D7CFF761DABF}"/>
                  </a:ext>
                </a:extLst>
              </p:cNvPr>
              <p:cNvSpPr txBox="1">
                <a:spLocks noRot="1" noChangeAspect="1" noMove="1" noResize="1" noEditPoints="1" noAdjustHandles="1" noChangeArrowheads="1" noChangeShapeType="1" noTextEdit="1"/>
              </p:cNvSpPr>
              <p:nvPr/>
            </p:nvSpPr>
            <p:spPr>
              <a:xfrm>
                <a:off x="3576960" y="3201793"/>
                <a:ext cx="2060360" cy="501356"/>
              </a:xfrm>
              <a:prstGeom prst="rect">
                <a:avLst/>
              </a:prstGeom>
              <a:blipFill>
                <a:blip r:embed="rId7"/>
                <a:stretch>
                  <a:fillRect b="-243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テキスト ボックス 35">
                <a:extLst>
                  <a:ext uri="{FF2B5EF4-FFF2-40B4-BE49-F238E27FC236}">
                    <a16:creationId xmlns:a16="http://schemas.microsoft.com/office/drawing/2014/main" id="{AA27CA6E-C5E0-4EDF-AAC3-1E7AE2B1DADE}"/>
                  </a:ext>
                </a:extLst>
              </p:cNvPr>
              <p:cNvSpPr txBox="1"/>
              <p:nvPr/>
            </p:nvSpPr>
            <p:spPr>
              <a:xfrm>
                <a:off x="4004568" y="3753690"/>
                <a:ext cx="1650508" cy="51424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𝑑</m:t>
                          </m:r>
                        </m:num>
                        <m:den>
                          <m:r>
                            <a:rPr lang="en-US" sz="1400" b="0" i="1" smtClean="0">
                              <a:latin typeface="Cambria Math" panose="02040503050406030204" pitchFamily="18" charset="0"/>
                            </a:rPr>
                            <m:t>𝑑𝑡</m:t>
                          </m:r>
                        </m:den>
                      </m:f>
                      <m:d>
                        <m:dPr>
                          <m:ctrlPr>
                            <a:rPr lang="en-US" sz="1400" i="1" smtClean="0">
                              <a:latin typeface="Cambria Math" panose="02040503050406030204" pitchFamily="18" charset="0"/>
                            </a:rPr>
                          </m:ctrlPr>
                        </m:dPr>
                        <m:e>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𝑡</m:t>
                              </m:r>
                            </m:e>
                            <m:sup>
                              <m:r>
                                <a:rPr lang="en-US" sz="1400" b="0" i="1" smtClean="0">
                                  <a:latin typeface="Cambria Math" panose="02040503050406030204" pitchFamily="18" charset="0"/>
                                </a:rPr>
                                <m:t>−3</m:t>
                              </m:r>
                            </m:sup>
                          </m:sSup>
                          <m:r>
                            <a:rPr lang="en-US" sz="1400" b="0" i="1" smtClean="0">
                              <a:latin typeface="Cambria Math" panose="02040503050406030204" pitchFamily="18" charset="0"/>
                            </a:rPr>
                            <m:t>𝑣</m:t>
                          </m:r>
                        </m:e>
                      </m:d>
                      <m:r>
                        <a:rPr lang="en-US" sz="1400" i="1">
                          <a:latin typeface="Cambria Math" panose="02040503050406030204" pitchFamily="18" charset="0"/>
                        </a:rPr>
                        <m:t>=</m:t>
                      </m:r>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𝑡</m:t>
                          </m:r>
                        </m:e>
                        <m:sup>
                          <m:r>
                            <a:rPr lang="en-US" sz="1400" b="0" i="1" smtClean="0">
                              <a:latin typeface="Cambria Math" panose="02040503050406030204" pitchFamily="18" charset="0"/>
                            </a:rPr>
                            <m:t>−2</m:t>
                          </m:r>
                        </m:sup>
                      </m:sSup>
                    </m:oMath>
                  </m:oMathPara>
                </a14:m>
                <a:endParaRPr lang="en-GB" sz="1400" dirty="0"/>
              </a:p>
            </p:txBody>
          </p:sp>
        </mc:Choice>
        <mc:Fallback xmlns="">
          <p:sp>
            <p:nvSpPr>
              <p:cNvPr id="36" name="テキスト ボックス 35">
                <a:extLst>
                  <a:ext uri="{FF2B5EF4-FFF2-40B4-BE49-F238E27FC236}">
                    <a16:creationId xmlns:a16="http://schemas.microsoft.com/office/drawing/2014/main" id="{AA27CA6E-C5E0-4EDF-AAC3-1E7AE2B1DADE}"/>
                  </a:ext>
                </a:extLst>
              </p:cNvPr>
              <p:cNvSpPr txBox="1">
                <a:spLocks noRot="1" noChangeAspect="1" noMove="1" noResize="1" noEditPoints="1" noAdjustHandles="1" noChangeArrowheads="1" noChangeShapeType="1" noTextEdit="1"/>
              </p:cNvSpPr>
              <p:nvPr/>
            </p:nvSpPr>
            <p:spPr>
              <a:xfrm>
                <a:off x="4004568" y="3753690"/>
                <a:ext cx="1650508" cy="514243"/>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テキスト ボックス 36">
                <a:extLst>
                  <a:ext uri="{FF2B5EF4-FFF2-40B4-BE49-F238E27FC236}">
                    <a16:creationId xmlns:a16="http://schemas.microsoft.com/office/drawing/2014/main" id="{3395E866-AD3E-4C9D-AE16-8352A3886027}"/>
                  </a:ext>
                </a:extLst>
              </p:cNvPr>
              <p:cNvSpPr txBox="1"/>
              <p:nvPr/>
            </p:nvSpPr>
            <p:spPr>
              <a:xfrm>
                <a:off x="4474346" y="4225684"/>
                <a:ext cx="1473692" cy="65742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sz="1400" i="1" smtClean="0">
                              <a:latin typeface="Cambria Math" panose="02040503050406030204" pitchFamily="18" charset="0"/>
                            </a:rPr>
                          </m:ctrlPr>
                        </m:sSupPr>
                        <m:e>
                          <m:r>
                            <a:rPr lang="en-US" sz="1400" i="1">
                              <a:latin typeface="Cambria Math" panose="02040503050406030204" pitchFamily="18" charset="0"/>
                            </a:rPr>
                            <m:t>𝑡</m:t>
                          </m:r>
                        </m:e>
                        <m:sup>
                          <m:r>
                            <a:rPr lang="en-US" sz="1400" i="1">
                              <a:latin typeface="Cambria Math" panose="02040503050406030204" pitchFamily="18" charset="0"/>
                            </a:rPr>
                            <m:t>−3</m:t>
                          </m:r>
                        </m:sup>
                      </m:sSup>
                      <m:r>
                        <a:rPr lang="en-US" sz="1400" i="1">
                          <a:latin typeface="Cambria Math" panose="02040503050406030204" pitchFamily="18" charset="0"/>
                        </a:rPr>
                        <m:t>𝑣</m:t>
                      </m:r>
                      <m:r>
                        <a:rPr lang="en-US" sz="1400" b="0" i="1" smtClean="0">
                          <a:latin typeface="Cambria Math" panose="02040503050406030204" pitchFamily="18" charset="0"/>
                        </a:rPr>
                        <m:t>=</m:t>
                      </m:r>
                      <m:nary>
                        <m:naryPr>
                          <m:limLoc m:val="undOvr"/>
                          <m:subHide m:val="on"/>
                          <m:supHide m:val="on"/>
                          <m:ctrlPr>
                            <a:rPr lang="en-US" sz="1400" b="0" i="1" smtClean="0">
                              <a:latin typeface="Cambria Math" panose="02040503050406030204" pitchFamily="18" charset="0"/>
                            </a:rPr>
                          </m:ctrlPr>
                        </m:naryPr>
                        <m:sub/>
                        <m:sup/>
                        <m:e>
                          <m:sSup>
                            <m:sSupPr>
                              <m:ctrlPr>
                                <a:rPr lang="en-US" sz="1400" i="1">
                                  <a:latin typeface="Cambria Math" panose="02040503050406030204" pitchFamily="18" charset="0"/>
                                </a:rPr>
                              </m:ctrlPr>
                            </m:sSupPr>
                            <m:e>
                              <m:r>
                                <a:rPr lang="en-US" sz="1400" i="1">
                                  <a:latin typeface="Cambria Math" panose="02040503050406030204" pitchFamily="18" charset="0"/>
                                </a:rPr>
                                <m:t>𝑡</m:t>
                              </m:r>
                            </m:e>
                            <m:sup>
                              <m:r>
                                <a:rPr lang="en-US" sz="1400" i="1">
                                  <a:latin typeface="Cambria Math" panose="02040503050406030204" pitchFamily="18" charset="0"/>
                                </a:rPr>
                                <m:t>−2</m:t>
                              </m:r>
                            </m:sup>
                          </m:sSup>
                          <m:r>
                            <a:rPr lang="en-US" sz="1400" b="0" i="1" smtClean="0">
                              <a:latin typeface="Cambria Math" panose="02040503050406030204" pitchFamily="18" charset="0"/>
                            </a:rPr>
                            <m:t> </m:t>
                          </m:r>
                          <m:r>
                            <a:rPr lang="en-US" sz="1400" b="0" i="1" smtClean="0">
                              <a:latin typeface="Cambria Math" panose="02040503050406030204" pitchFamily="18" charset="0"/>
                            </a:rPr>
                            <m:t>𝑑𝑡</m:t>
                          </m:r>
                        </m:e>
                      </m:nary>
                    </m:oMath>
                  </m:oMathPara>
                </a14:m>
                <a:endParaRPr lang="en-GB" sz="1400" dirty="0"/>
              </a:p>
            </p:txBody>
          </p:sp>
        </mc:Choice>
        <mc:Fallback xmlns="">
          <p:sp>
            <p:nvSpPr>
              <p:cNvPr id="37" name="テキスト ボックス 36">
                <a:extLst>
                  <a:ext uri="{FF2B5EF4-FFF2-40B4-BE49-F238E27FC236}">
                    <a16:creationId xmlns:a16="http://schemas.microsoft.com/office/drawing/2014/main" id="{3395E866-AD3E-4C9D-AE16-8352A3886027}"/>
                  </a:ext>
                </a:extLst>
              </p:cNvPr>
              <p:cNvSpPr txBox="1">
                <a:spLocks noRot="1" noChangeAspect="1" noMove="1" noResize="1" noEditPoints="1" noAdjustHandles="1" noChangeArrowheads="1" noChangeShapeType="1" noTextEdit="1"/>
              </p:cNvSpPr>
              <p:nvPr/>
            </p:nvSpPr>
            <p:spPr>
              <a:xfrm>
                <a:off x="4474346" y="4225684"/>
                <a:ext cx="1473692" cy="657424"/>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テキスト ボックス 37">
                <a:extLst>
                  <a:ext uri="{FF2B5EF4-FFF2-40B4-BE49-F238E27FC236}">
                    <a16:creationId xmlns:a16="http://schemas.microsoft.com/office/drawing/2014/main" id="{0066933B-ED5A-49BC-B492-A876B8832880}"/>
                  </a:ext>
                </a:extLst>
              </p:cNvPr>
              <p:cNvSpPr txBox="1"/>
              <p:nvPr/>
            </p:nvSpPr>
            <p:spPr>
              <a:xfrm>
                <a:off x="4460287" y="4857476"/>
                <a:ext cx="1558773" cy="30777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sz="1400" i="1" smtClean="0">
                              <a:latin typeface="Cambria Math" panose="02040503050406030204" pitchFamily="18" charset="0"/>
                            </a:rPr>
                          </m:ctrlPr>
                        </m:sSupPr>
                        <m:e>
                          <m:r>
                            <a:rPr lang="en-US" sz="1400" i="1">
                              <a:latin typeface="Cambria Math" panose="02040503050406030204" pitchFamily="18" charset="0"/>
                            </a:rPr>
                            <m:t>𝑡</m:t>
                          </m:r>
                        </m:e>
                        <m:sup>
                          <m:r>
                            <a:rPr lang="en-US" sz="1400" i="1">
                              <a:latin typeface="Cambria Math" panose="02040503050406030204" pitchFamily="18" charset="0"/>
                            </a:rPr>
                            <m:t>−3</m:t>
                          </m:r>
                        </m:sup>
                      </m:sSup>
                      <m:r>
                        <a:rPr lang="en-US" sz="1400" i="1">
                          <a:latin typeface="Cambria Math" panose="02040503050406030204" pitchFamily="18" charset="0"/>
                        </a:rPr>
                        <m:t>𝑣</m:t>
                      </m:r>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𝑡</m:t>
                          </m:r>
                        </m:e>
                        <m:sup>
                          <m:r>
                            <a:rPr lang="en-US" sz="1400" b="0" i="1" smtClean="0">
                              <a:latin typeface="Cambria Math" panose="02040503050406030204" pitchFamily="18" charset="0"/>
                            </a:rPr>
                            <m:t>−1</m:t>
                          </m:r>
                        </m:sup>
                      </m:sSup>
                      <m:r>
                        <a:rPr lang="en-US" sz="1400" b="0" i="1" smtClean="0">
                          <a:latin typeface="Cambria Math" panose="02040503050406030204" pitchFamily="18" charset="0"/>
                        </a:rPr>
                        <m:t>+</m:t>
                      </m:r>
                      <m:r>
                        <a:rPr lang="en-US" sz="1400" b="0" i="1" smtClean="0">
                          <a:latin typeface="Cambria Math" panose="02040503050406030204" pitchFamily="18" charset="0"/>
                        </a:rPr>
                        <m:t>𝑐</m:t>
                      </m:r>
                    </m:oMath>
                  </m:oMathPara>
                </a14:m>
                <a:endParaRPr lang="en-GB" sz="1400" dirty="0"/>
              </a:p>
            </p:txBody>
          </p:sp>
        </mc:Choice>
        <mc:Fallback xmlns="">
          <p:sp>
            <p:nvSpPr>
              <p:cNvPr id="38" name="テキスト ボックス 37">
                <a:extLst>
                  <a:ext uri="{FF2B5EF4-FFF2-40B4-BE49-F238E27FC236}">
                    <a16:creationId xmlns:a16="http://schemas.microsoft.com/office/drawing/2014/main" id="{0066933B-ED5A-49BC-B492-A876B8832880}"/>
                  </a:ext>
                </a:extLst>
              </p:cNvPr>
              <p:cNvSpPr txBox="1">
                <a:spLocks noRot="1" noChangeAspect="1" noMove="1" noResize="1" noEditPoints="1" noAdjustHandles="1" noChangeArrowheads="1" noChangeShapeType="1" noTextEdit="1"/>
              </p:cNvSpPr>
              <p:nvPr/>
            </p:nvSpPr>
            <p:spPr>
              <a:xfrm>
                <a:off x="4460287" y="4857476"/>
                <a:ext cx="1558773" cy="307777"/>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テキスト ボックス 38">
                <a:extLst>
                  <a:ext uri="{FF2B5EF4-FFF2-40B4-BE49-F238E27FC236}">
                    <a16:creationId xmlns:a16="http://schemas.microsoft.com/office/drawing/2014/main" id="{FE921B1C-BAB0-406D-9F79-B1BFC1DE49FA}"/>
                  </a:ext>
                </a:extLst>
              </p:cNvPr>
              <p:cNvSpPr txBox="1"/>
              <p:nvPr/>
            </p:nvSpPr>
            <p:spPr>
              <a:xfrm>
                <a:off x="4630443" y="5302839"/>
                <a:ext cx="1558773" cy="30777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400" i="1" smtClean="0">
                          <a:latin typeface="Cambria Math" panose="02040503050406030204" pitchFamily="18" charset="0"/>
                        </a:rPr>
                        <m:t>𝑣</m:t>
                      </m:r>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𝑡</m:t>
                          </m:r>
                        </m:e>
                        <m:sup>
                          <m:r>
                            <a:rPr lang="en-US" sz="1400" b="0" i="1" smtClean="0">
                              <a:latin typeface="Cambria Math" panose="02040503050406030204" pitchFamily="18" charset="0"/>
                            </a:rPr>
                            <m:t>2</m:t>
                          </m:r>
                        </m:sup>
                      </m:sSup>
                      <m:r>
                        <a:rPr lang="en-US" sz="1400" b="0" i="1" smtClean="0">
                          <a:latin typeface="Cambria Math" panose="02040503050406030204" pitchFamily="18" charset="0"/>
                        </a:rPr>
                        <m:t>+</m:t>
                      </m:r>
                      <m:r>
                        <a:rPr lang="en-US" sz="1400" b="0" i="1" smtClean="0">
                          <a:latin typeface="Cambria Math" panose="02040503050406030204" pitchFamily="18" charset="0"/>
                        </a:rPr>
                        <m:t>𝑐</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𝑡</m:t>
                          </m:r>
                        </m:e>
                        <m:sup>
                          <m:r>
                            <a:rPr lang="en-US" sz="1400" b="0" i="1" smtClean="0">
                              <a:latin typeface="Cambria Math" panose="02040503050406030204" pitchFamily="18" charset="0"/>
                            </a:rPr>
                            <m:t>3</m:t>
                          </m:r>
                        </m:sup>
                      </m:sSup>
                    </m:oMath>
                  </m:oMathPara>
                </a14:m>
                <a:endParaRPr lang="en-GB" sz="1400" dirty="0"/>
              </a:p>
            </p:txBody>
          </p:sp>
        </mc:Choice>
        <mc:Fallback xmlns="">
          <p:sp>
            <p:nvSpPr>
              <p:cNvPr id="39" name="テキスト ボックス 38">
                <a:extLst>
                  <a:ext uri="{FF2B5EF4-FFF2-40B4-BE49-F238E27FC236}">
                    <a16:creationId xmlns:a16="http://schemas.microsoft.com/office/drawing/2014/main" id="{FE921B1C-BAB0-406D-9F79-B1BFC1DE49FA}"/>
                  </a:ext>
                </a:extLst>
              </p:cNvPr>
              <p:cNvSpPr txBox="1">
                <a:spLocks noRot="1" noChangeAspect="1" noMove="1" noResize="1" noEditPoints="1" noAdjustHandles="1" noChangeArrowheads="1" noChangeShapeType="1" noTextEdit="1"/>
              </p:cNvSpPr>
              <p:nvPr/>
            </p:nvSpPr>
            <p:spPr>
              <a:xfrm>
                <a:off x="4630443" y="5302839"/>
                <a:ext cx="1558773" cy="307777"/>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テキスト ボックス 39">
                <a:extLst>
                  <a:ext uri="{FF2B5EF4-FFF2-40B4-BE49-F238E27FC236}">
                    <a16:creationId xmlns:a16="http://schemas.microsoft.com/office/drawing/2014/main" id="{1299DD6A-6C49-41D1-9174-789B05A5C22E}"/>
                  </a:ext>
                </a:extLst>
              </p:cNvPr>
              <p:cNvSpPr txBox="1"/>
              <p:nvPr/>
            </p:nvSpPr>
            <p:spPr>
              <a:xfrm>
                <a:off x="4765088" y="5739326"/>
                <a:ext cx="1558773" cy="30777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0=−</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(2)</m:t>
                          </m:r>
                        </m:e>
                        <m:sup>
                          <m:r>
                            <a:rPr lang="en-US" sz="1400" b="0" i="1" smtClean="0">
                              <a:latin typeface="Cambria Math" panose="02040503050406030204" pitchFamily="18" charset="0"/>
                            </a:rPr>
                            <m:t>2</m:t>
                          </m:r>
                        </m:sup>
                      </m:sSup>
                      <m:r>
                        <a:rPr lang="en-US" sz="1400" b="0" i="1" smtClean="0">
                          <a:latin typeface="Cambria Math" panose="02040503050406030204" pitchFamily="18" charset="0"/>
                        </a:rPr>
                        <m:t>+</m:t>
                      </m:r>
                      <m:r>
                        <a:rPr lang="en-US" sz="1400" b="0" i="1" smtClean="0">
                          <a:latin typeface="Cambria Math" panose="02040503050406030204" pitchFamily="18" charset="0"/>
                        </a:rPr>
                        <m:t>𝑐</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(2)</m:t>
                          </m:r>
                        </m:e>
                        <m:sup>
                          <m:r>
                            <a:rPr lang="en-US" sz="1400" b="0" i="1" smtClean="0">
                              <a:latin typeface="Cambria Math" panose="02040503050406030204" pitchFamily="18" charset="0"/>
                            </a:rPr>
                            <m:t>3</m:t>
                          </m:r>
                        </m:sup>
                      </m:sSup>
                    </m:oMath>
                  </m:oMathPara>
                </a14:m>
                <a:endParaRPr lang="en-GB" sz="1400" dirty="0"/>
              </a:p>
            </p:txBody>
          </p:sp>
        </mc:Choice>
        <mc:Fallback xmlns="">
          <p:sp>
            <p:nvSpPr>
              <p:cNvPr id="40" name="テキスト ボックス 39">
                <a:extLst>
                  <a:ext uri="{FF2B5EF4-FFF2-40B4-BE49-F238E27FC236}">
                    <a16:creationId xmlns:a16="http://schemas.microsoft.com/office/drawing/2014/main" id="{1299DD6A-6C49-41D1-9174-789B05A5C22E}"/>
                  </a:ext>
                </a:extLst>
              </p:cNvPr>
              <p:cNvSpPr txBox="1">
                <a:spLocks noRot="1" noChangeAspect="1" noMove="1" noResize="1" noEditPoints="1" noAdjustHandles="1" noChangeArrowheads="1" noChangeShapeType="1" noTextEdit="1"/>
              </p:cNvSpPr>
              <p:nvPr/>
            </p:nvSpPr>
            <p:spPr>
              <a:xfrm>
                <a:off x="4765088" y="5739326"/>
                <a:ext cx="1558773" cy="307777"/>
              </a:xfrm>
              <a:prstGeom prst="rect">
                <a:avLst/>
              </a:prstGeom>
              <a:blipFill>
                <a:blip r:embed="rId12"/>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テキスト ボックス 40">
                <a:extLst>
                  <a:ext uri="{FF2B5EF4-FFF2-40B4-BE49-F238E27FC236}">
                    <a16:creationId xmlns:a16="http://schemas.microsoft.com/office/drawing/2014/main" id="{971D2CD0-7D2C-42FD-B76A-D94151884381}"/>
                  </a:ext>
                </a:extLst>
              </p:cNvPr>
              <p:cNvSpPr txBox="1"/>
              <p:nvPr/>
            </p:nvSpPr>
            <p:spPr>
              <a:xfrm>
                <a:off x="4660035" y="6042649"/>
                <a:ext cx="835243" cy="51424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GB" sz="1400" i="1" smtClean="0">
                              <a:latin typeface="Cambria Math" panose="02040503050406030204" pitchFamily="18" charset="0"/>
                            </a:rPr>
                          </m:ctrlPr>
                        </m:fPr>
                        <m:num>
                          <m:r>
                            <a:rPr lang="en-US" sz="1400" b="0" i="1" smtClean="0">
                              <a:latin typeface="Cambria Math" panose="02040503050406030204" pitchFamily="18" charset="0"/>
                            </a:rPr>
                            <m:t>1</m:t>
                          </m:r>
                        </m:num>
                        <m:den>
                          <m:r>
                            <a:rPr lang="en-US" sz="1400" b="0" i="1" smtClean="0">
                              <a:latin typeface="Cambria Math" panose="02040503050406030204" pitchFamily="18" charset="0"/>
                            </a:rPr>
                            <m:t>2</m:t>
                          </m:r>
                        </m:den>
                      </m:f>
                      <m:r>
                        <a:rPr lang="en-US" sz="1400" b="0" i="1" smtClean="0">
                          <a:latin typeface="Cambria Math" panose="02040503050406030204" pitchFamily="18" charset="0"/>
                        </a:rPr>
                        <m:t>=</m:t>
                      </m:r>
                      <m:r>
                        <a:rPr lang="en-US" sz="1400" b="0" i="1" smtClean="0">
                          <a:latin typeface="Cambria Math" panose="02040503050406030204" pitchFamily="18" charset="0"/>
                        </a:rPr>
                        <m:t>𝑐</m:t>
                      </m:r>
                    </m:oMath>
                  </m:oMathPara>
                </a14:m>
                <a:endParaRPr lang="en-GB" sz="1400" dirty="0"/>
              </a:p>
            </p:txBody>
          </p:sp>
        </mc:Choice>
        <mc:Fallback xmlns="">
          <p:sp>
            <p:nvSpPr>
              <p:cNvPr id="41" name="テキスト ボックス 40">
                <a:extLst>
                  <a:ext uri="{FF2B5EF4-FFF2-40B4-BE49-F238E27FC236}">
                    <a16:creationId xmlns:a16="http://schemas.microsoft.com/office/drawing/2014/main" id="{971D2CD0-7D2C-42FD-B76A-D94151884381}"/>
                  </a:ext>
                </a:extLst>
              </p:cNvPr>
              <p:cNvSpPr txBox="1">
                <a:spLocks noRot="1" noChangeAspect="1" noMove="1" noResize="1" noEditPoints="1" noAdjustHandles="1" noChangeArrowheads="1" noChangeShapeType="1" noTextEdit="1"/>
              </p:cNvSpPr>
              <p:nvPr/>
            </p:nvSpPr>
            <p:spPr>
              <a:xfrm>
                <a:off x="4660035" y="6042649"/>
                <a:ext cx="835243" cy="514243"/>
              </a:xfrm>
              <a:prstGeom prst="rect">
                <a:avLst/>
              </a:prstGeom>
              <a:blipFill>
                <a:blip r:embed="rId13"/>
                <a:stretch>
                  <a:fillRect/>
                </a:stretch>
              </a:blipFill>
            </p:spPr>
            <p:txBody>
              <a:bodyPr/>
              <a:lstStyle/>
              <a:p>
                <a:r>
                  <a:rPr lang="en-GB">
                    <a:noFill/>
                  </a:rPr>
                  <a:t> </a:t>
                </a:r>
              </a:p>
            </p:txBody>
          </p:sp>
        </mc:Fallback>
      </mc:AlternateContent>
      <p:sp>
        <p:nvSpPr>
          <p:cNvPr id="42" name="円弧 41">
            <a:extLst>
              <a:ext uri="{FF2B5EF4-FFF2-40B4-BE49-F238E27FC236}">
                <a16:creationId xmlns:a16="http://schemas.microsoft.com/office/drawing/2014/main" id="{56A1740E-2F85-4C4E-B292-B8912EDBB8CE}"/>
              </a:ext>
            </a:extLst>
          </p:cNvPr>
          <p:cNvSpPr/>
          <p:nvPr/>
        </p:nvSpPr>
        <p:spPr>
          <a:xfrm>
            <a:off x="5382300" y="3472650"/>
            <a:ext cx="318644" cy="474984"/>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3" name="円弧 42">
            <a:extLst>
              <a:ext uri="{FF2B5EF4-FFF2-40B4-BE49-F238E27FC236}">
                <a16:creationId xmlns:a16="http://schemas.microsoft.com/office/drawing/2014/main" id="{1AC67275-661E-4AD3-92AC-929FBDAA7187}"/>
              </a:ext>
            </a:extLst>
          </p:cNvPr>
          <p:cNvSpPr/>
          <p:nvPr/>
        </p:nvSpPr>
        <p:spPr>
          <a:xfrm>
            <a:off x="5701899" y="4023066"/>
            <a:ext cx="318644" cy="474984"/>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4" name="円弧 43">
            <a:extLst>
              <a:ext uri="{FF2B5EF4-FFF2-40B4-BE49-F238E27FC236}">
                <a16:creationId xmlns:a16="http://schemas.microsoft.com/office/drawing/2014/main" id="{F27E412E-E33F-4704-8706-C57A4E7B9EF5}"/>
              </a:ext>
            </a:extLst>
          </p:cNvPr>
          <p:cNvSpPr/>
          <p:nvPr/>
        </p:nvSpPr>
        <p:spPr>
          <a:xfrm>
            <a:off x="5755162" y="4502460"/>
            <a:ext cx="318644" cy="474984"/>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5" name="円弧 44">
            <a:extLst>
              <a:ext uri="{FF2B5EF4-FFF2-40B4-BE49-F238E27FC236}">
                <a16:creationId xmlns:a16="http://schemas.microsoft.com/office/drawing/2014/main" id="{BEC64C66-7DE2-4409-B28F-03F3A4F45236}"/>
              </a:ext>
            </a:extLst>
          </p:cNvPr>
          <p:cNvSpPr/>
          <p:nvPr/>
        </p:nvSpPr>
        <p:spPr>
          <a:xfrm>
            <a:off x="5897205" y="4981854"/>
            <a:ext cx="318644" cy="474984"/>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6" name="円弧 45">
            <a:extLst>
              <a:ext uri="{FF2B5EF4-FFF2-40B4-BE49-F238E27FC236}">
                <a16:creationId xmlns:a16="http://schemas.microsoft.com/office/drawing/2014/main" id="{9E4E0923-466E-458D-BCDD-E70CE486EBA5}"/>
              </a:ext>
            </a:extLst>
          </p:cNvPr>
          <p:cNvSpPr/>
          <p:nvPr/>
        </p:nvSpPr>
        <p:spPr>
          <a:xfrm>
            <a:off x="6119146" y="5443493"/>
            <a:ext cx="318644" cy="474984"/>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7" name="円弧 46">
            <a:extLst>
              <a:ext uri="{FF2B5EF4-FFF2-40B4-BE49-F238E27FC236}">
                <a16:creationId xmlns:a16="http://schemas.microsoft.com/office/drawing/2014/main" id="{74C59D71-A981-4E75-9E75-9040E14B6DEC}"/>
              </a:ext>
            </a:extLst>
          </p:cNvPr>
          <p:cNvSpPr/>
          <p:nvPr/>
        </p:nvSpPr>
        <p:spPr>
          <a:xfrm>
            <a:off x="6065879" y="5905132"/>
            <a:ext cx="361553" cy="460157"/>
          </a:xfrm>
          <a:prstGeom prst="arc">
            <a:avLst>
              <a:gd name="adj1" fmla="val 16200000"/>
              <a:gd name="adj2" fmla="val 5424210"/>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8" name="テキスト ボックス 47">
                <a:extLst>
                  <a:ext uri="{FF2B5EF4-FFF2-40B4-BE49-F238E27FC236}">
                    <a16:creationId xmlns:a16="http://schemas.microsoft.com/office/drawing/2014/main" id="{DD07E23A-7378-48ED-B4C1-CCBA012F20E3}"/>
                  </a:ext>
                </a:extLst>
              </p:cNvPr>
              <p:cNvSpPr txBox="1"/>
              <p:nvPr/>
            </p:nvSpPr>
            <p:spPr>
              <a:xfrm>
                <a:off x="5859263" y="2864495"/>
                <a:ext cx="1757779"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Multiply all by </a:t>
                </a:r>
                <a14:m>
                  <m:oMath xmlns:m="http://schemas.openxmlformats.org/officeDocument/2006/math">
                    <m:sSup>
                      <m:sSupPr>
                        <m:ctrlPr>
                          <a:rPr lang="en-US" sz="1400" i="1" smtClean="0">
                            <a:solidFill>
                              <a:srgbClr val="FF0000"/>
                            </a:solidFill>
                            <a:latin typeface="Cambria Math" panose="02040503050406030204" pitchFamily="18" charset="0"/>
                          </a:rPr>
                        </m:ctrlPr>
                      </m:sSupPr>
                      <m:e>
                        <m:r>
                          <a:rPr lang="en-US" sz="1400" b="0" i="1" smtClean="0">
                            <a:solidFill>
                              <a:srgbClr val="FF0000"/>
                            </a:solidFill>
                            <a:latin typeface="Cambria Math" panose="02040503050406030204" pitchFamily="18" charset="0"/>
                          </a:rPr>
                          <m:t>𝑡</m:t>
                        </m:r>
                      </m:e>
                      <m:sup>
                        <m:r>
                          <a:rPr lang="en-US" sz="1400" b="0" i="1" smtClean="0">
                            <a:solidFill>
                              <a:srgbClr val="FF0000"/>
                            </a:solidFill>
                            <a:latin typeface="Cambria Math" panose="02040503050406030204" pitchFamily="18" charset="0"/>
                          </a:rPr>
                          <m:t>−3</m:t>
                        </m:r>
                      </m:sup>
                    </m:sSup>
                  </m:oMath>
                </a14:m>
                <a:endParaRPr lang="en-GB" sz="1400" dirty="0">
                  <a:solidFill>
                    <a:srgbClr val="FF0000"/>
                  </a:solidFill>
                  <a:latin typeface="Comic Sans MS" panose="030F0702030302020204" pitchFamily="66" charset="0"/>
                </a:endParaRPr>
              </a:p>
            </p:txBody>
          </p:sp>
        </mc:Choice>
        <mc:Fallback xmlns="">
          <p:sp>
            <p:nvSpPr>
              <p:cNvPr id="48" name="テキスト ボックス 47">
                <a:extLst>
                  <a:ext uri="{FF2B5EF4-FFF2-40B4-BE49-F238E27FC236}">
                    <a16:creationId xmlns:a16="http://schemas.microsoft.com/office/drawing/2014/main" id="{DD07E23A-7378-48ED-B4C1-CCBA012F20E3}"/>
                  </a:ext>
                </a:extLst>
              </p:cNvPr>
              <p:cNvSpPr txBox="1">
                <a:spLocks noRot="1" noChangeAspect="1" noMove="1" noResize="1" noEditPoints="1" noAdjustHandles="1" noChangeArrowheads="1" noChangeShapeType="1" noTextEdit="1"/>
              </p:cNvSpPr>
              <p:nvPr/>
            </p:nvSpPr>
            <p:spPr>
              <a:xfrm>
                <a:off x="5859263" y="2864495"/>
                <a:ext cx="1757779" cy="307777"/>
              </a:xfrm>
              <a:prstGeom prst="rect">
                <a:avLst/>
              </a:prstGeom>
              <a:blipFill>
                <a:blip r:embed="rId14"/>
                <a:stretch>
                  <a:fillRect t="-4000" b="-20000"/>
                </a:stretch>
              </a:blipFill>
            </p:spPr>
            <p:txBody>
              <a:bodyPr/>
              <a:lstStyle/>
              <a:p>
                <a:r>
                  <a:rPr lang="en-GB">
                    <a:noFill/>
                  </a:rPr>
                  <a:t> </a:t>
                </a:r>
              </a:p>
            </p:txBody>
          </p:sp>
        </mc:Fallback>
      </mc:AlternateContent>
      <p:sp>
        <p:nvSpPr>
          <p:cNvPr id="49" name="テキスト ボックス 48">
            <a:extLst>
              <a:ext uri="{FF2B5EF4-FFF2-40B4-BE49-F238E27FC236}">
                <a16:creationId xmlns:a16="http://schemas.microsoft.com/office/drawing/2014/main" id="{CB819F37-595D-4F03-AF47-9EC6584FB34A}"/>
              </a:ext>
            </a:extLst>
          </p:cNvPr>
          <p:cNvSpPr txBox="1"/>
          <p:nvPr/>
        </p:nvSpPr>
        <p:spPr>
          <a:xfrm>
            <a:off x="5717220" y="3095315"/>
            <a:ext cx="3346883"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sym typeface="Wingdings" panose="05000000000000000000" pitchFamily="2" charset="2"/>
              </a:rPr>
              <a:t> We now have the pattern we need!</a:t>
            </a:r>
            <a:endParaRPr lang="en-GB" sz="1400" dirty="0">
              <a:solidFill>
                <a:srgbClr val="FF0000"/>
              </a:solidFill>
              <a:latin typeface="Comic Sans MS" panose="030F0702030302020204" pitchFamily="66" charset="0"/>
            </a:endParaRPr>
          </a:p>
        </p:txBody>
      </p:sp>
      <p:sp>
        <p:nvSpPr>
          <p:cNvPr id="50" name="正方形/長方形 49">
            <a:extLst>
              <a:ext uri="{FF2B5EF4-FFF2-40B4-BE49-F238E27FC236}">
                <a16:creationId xmlns:a16="http://schemas.microsoft.com/office/drawing/2014/main" id="{4B7F8B85-0429-4239-B8B8-A0295D209D7F}"/>
              </a:ext>
            </a:extLst>
          </p:cNvPr>
          <p:cNvSpPr/>
          <p:nvPr/>
        </p:nvSpPr>
        <p:spPr>
          <a:xfrm>
            <a:off x="3719744" y="3342444"/>
            <a:ext cx="346229" cy="244136"/>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正方形/長方形 50">
            <a:extLst>
              <a:ext uri="{FF2B5EF4-FFF2-40B4-BE49-F238E27FC236}">
                <a16:creationId xmlns:a16="http://schemas.microsoft.com/office/drawing/2014/main" id="{D228F299-6B01-4DA1-A5EB-E97A0E995568}"/>
              </a:ext>
            </a:extLst>
          </p:cNvPr>
          <p:cNvSpPr/>
          <p:nvPr/>
        </p:nvSpPr>
        <p:spPr>
          <a:xfrm>
            <a:off x="4289394" y="3352801"/>
            <a:ext cx="540058" cy="244136"/>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正方形/長方形 51">
            <a:extLst>
              <a:ext uri="{FF2B5EF4-FFF2-40B4-BE49-F238E27FC236}">
                <a16:creationId xmlns:a16="http://schemas.microsoft.com/office/drawing/2014/main" id="{1E48E869-D908-4B75-B1CA-E5551E9A95F2}"/>
              </a:ext>
            </a:extLst>
          </p:cNvPr>
          <p:cNvSpPr/>
          <p:nvPr/>
        </p:nvSpPr>
        <p:spPr>
          <a:xfrm>
            <a:off x="4042299" y="3221115"/>
            <a:ext cx="263371" cy="471995"/>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正方形/長方形 52">
            <a:extLst>
              <a:ext uri="{FF2B5EF4-FFF2-40B4-BE49-F238E27FC236}">
                <a16:creationId xmlns:a16="http://schemas.microsoft.com/office/drawing/2014/main" id="{CF31497B-E890-4D7F-9753-A13E542329F1}"/>
              </a:ext>
            </a:extLst>
          </p:cNvPr>
          <p:cNvSpPr/>
          <p:nvPr/>
        </p:nvSpPr>
        <p:spPr>
          <a:xfrm>
            <a:off x="4798382" y="3355760"/>
            <a:ext cx="181992" cy="221941"/>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テキスト ボックス 53">
            <a:extLst>
              <a:ext uri="{FF2B5EF4-FFF2-40B4-BE49-F238E27FC236}">
                <a16:creationId xmlns:a16="http://schemas.microsoft.com/office/drawing/2014/main" id="{0900D1C6-41EA-4BC7-A599-0245016EBA7D}"/>
              </a:ext>
            </a:extLst>
          </p:cNvPr>
          <p:cNvSpPr txBox="1"/>
          <p:nvPr/>
        </p:nvSpPr>
        <p:spPr>
          <a:xfrm>
            <a:off x="5628444" y="3530321"/>
            <a:ext cx="3346883"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Write the left side as a differential</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5" name="テキスト ボックス 54">
                <a:extLst>
                  <a:ext uri="{FF2B5EF4-FFF2-40B4-BE49-F238E27FC236}">
                    <a16:creationId xmlns:a16="http://schemas.microsoft.com/office/drawing/2014/main" id="{243E5F5B-5A72-420D-AEA7-106434A24300}"/>
                  </a:ext>
                </a:extLst>
              </p:cNvPr>
              <p:cNvSpPr txBox="1"/>
              <p:nvPr/>
            </p:nvSpPr>
            <p:spPr>
              <a:xfrm>
                <a:off x="5983552" y="3983083"/>
                <a:ext cx="2379218"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Integrate both sides with respect to </a:t>
                </a:r>
                <a14:m>
                  <m:oMath xmlns:m="http://schemas.openxmlformats.org/officeDocument/2006/math">
                    <m:r>
                      <a:rPr lang="en-US" sz="1400" i="1" dirty="0" smtClean="0">
                        <a:solidFill>
                          <a:srgbClr val="FF0000"/>
                        </a:solidFill>
                        <a:latin typeface="Cambria Math" panose="02040503050406030204" pitchFamily="18" charset="0"/>
                      </a:rPr>
                      <m:t>𝑡</m:t>
                    </m:r>
                  </m:oMath>
                </a14:m>
                <a:endParaRPr lang="en-GB" sz="1400" dirty="0">
                  <a:solidFill>
                    <a:srgbClr val="FF0000"/>
                  </a:solidFill>
                  <a:latin typeface="Comic Sans MS" panose="030F0702030302020204" pitchFamily="66" charset="0"/>
                </a:endParaRPr>
              </a:p>
            </p:txBody>
          </p:sp>
        </mc:Choice>
        <mc:Fallback xmlns="">
          <p:sp>
            <p:nvSpPr>
              <p:cNvPr id="55" name="テキスト ボックス 54">
                <a:extLst>
                  <a:ext uri="{FF2B5EF4-FFF2-40B4-BE49-F238E27FC236}">
                    <a16:creationId xmlns:a16="http://schemas.microsoft.com/office/drawing/2014/main" id="{243E5F5B-5A72-420D-AEA7-106434A24300}"/>
                  </a:ext>
                </a:extLst>
              </p:cNvPr>
              <p:cNvSpPr txBox="1">
                <a:spLocks noRot="1" noChangeAspect="1" noMove="1" noResize="1" noEditPoints="1" noAdjustHandles="1" noChangeArrowheads="1" noChangeShapeType="1" noTextEdit="1"/>
              </p:cNvSpPr>
              <p:nvPr/>
            </p:nvSpPr>
            <p:spPr>
              <a:xfrm>
                <a:off x="5983552" y="3983083"/>
                <a:ext cx="2379218" cy="523220"/>
              </a:xfrm>
              <a:prstGeom prst="rect">
                <a:avLst/>
              </a:prstGeom>
              <a:blipFill>
                <a:blip r:embed="rId15"/>
                <a:stretch>
                  <a:fillRect t="-1163" r="-1795" b="-11628"/>
                </a:stretch>
              </a:blipFill>
            </p:spPr>
            <p:txBody>
              <a:bodyPr/>
              <a:lstStyle/>
              <a:p>
                <a:r>
                  <a:rPr lang="en-GB">
                    <a:noFill/>
                  </a:rPr>
                  <a:t> </a:t>
                </a:r>
              </a:p>
            </p:txBody>
          </p:sp>
        </mc:Fallback>
      </mc:AlternateContent>
      <p:sp>
        <p:nvSpPr>
          <p:cNvPr id="56" name="テキスト ボックス 55">
            <a:extLst>
              <a:ext uri="{FF2B5EF4-FFF2-40B4-BE49-F238E27FC236}">
                <a16:creationId xmlns:a16="http://schemas.microsoft.com/office/drawing/2014/main" id="{1BAC3AC5-2192-4BB7-B7CB-0774DC3A6BCA}"/>
              </a:ext>
            </a:extLst>
          </p:cNvPr>
          <p:cNvSpPr txBox="1"/>
          <p:nvPr/>
        </p:nvSpPr>
        <p:spPr>
          <a:xfrm>
            <a:off x="5956914" y="4543856"/>
            <a:ext cx="2148399"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Integrate right side</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7" name="テキスト ボックス 56">
                <a:extLst>
                  <a:ext uri="{FF2B5EF4-FFF2-40B4-BE49-F238E27FC236}">
                    <a16:creationId xmlns:a16="http://schemas.microsoft.com/office/drawing/2014/main" id="{9705B9BB-4EDC-4280-BE13-33A900F06DA9}"/>
                  </a:ext>
                </a:extLst>
              </p:cNvPr>
              <p:cNvSpPr txBox="1"/>
              <p:nvPr/>
            </p:nvSpPr>
            <p:spPr>
              <a:xfrm>
                <a:off x="6116712" y="5032127"/>
                <a:ext cx="1544717"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Multiply by </a:t>
                </a:r>
                <a14:m>
                  <m:oMath xmlns:m="http://schemas.openxmlformats.org/officeDocument/2006/math">
                    <m:sSup>
                      <m:sSupPr>
                        <m:ctrlPr>
                          <a:rPr lang="en-US" sz="1400" i="1" smtClean="0">
                            <a:solidFill>
                              <a:srgbClr val="FF0000"/>
                            </a:solidFill>
                            <a:latin typeface="Cambria Math" panose="02040503050406030204" pitchFamily="18" charset="0"/>
                          </a:rPr>
                        </m:ctrlPr>
                      </m:sSupPr>
                      <m:e>
                        <m:r>
                          <a:rPr lang="en-US" sz="1400" b="0" i="1" smtClean="0">
                            <a:solidFill>
                              <a:srgbClr val="FF0000"/>
                            </a:solidFill>
                            <a:latin typeface="Cambria Math" panose="02040503050406030204" pitchFamily="18" charset="0"/>
                          </a:rPr>
                          <m:t>𝑡</m:t>
                        </m:r>
                      </m:e>
                      <m:sup>
                        <m:r>
                          <a:rPr lang="en-US" sz="1400" b="0" i="1" smtClean="0">
                            <a:solidFill>
                              <a:srgbClr val="FF0000"/>
                            </a:solidFill>
                            <a:latin typeface="Cambria Math" panose="02040503050406030204" pitchFamily="18" charset="0"/>
                          </a:rPr>
                          <m:t>3</m:t>
                        </m:r>
                      </m:sup>
                    </m:sSup>
                  </m:oMath>
                </a14:m>
                <a:endParaRPr lang="en-GB" sz="1400" dirty="0">
                  <a:solidFill>
                    <a:srgbClr val="FF0000"/>
                  </a:solidFill>
                  <a:latin typeface="Comic Sans MS" panose="030F0702030302020204" pitchFamily="66" charset="0"/>
                </a:endParaRPr>
              </a:p>
            </p:txBody>
          </p:sp>
        </mc:Choice>
        <mc:Fallback xmlns="">
          <p:sp>
            <p:nvSpPr>
              <p:cNvPr id="57" name="テキスト ボックス 56">
                <a:extLst>
                  <a:ext uri="{FF2B5EF4-FFF2-40B4-BE49-F238E27FC236}">
                    <a16:creationId xmlns:a16="http://schemas.microsoft.com/office/drawing/2014/main" id="{9705B9BB-4EDC-4280-BE13-33A900F06DA9}"/>
                  </a:ext>
                </a:extLst>
              </p:cNvPr>
              <p:cNvSpPr txBox="1">
                <a:spLocks noRot="1" noChangeAspect="1" noMove="1" noResize="1" noEditPoints="1" noAdjustHandles="1" noChangeArrowheads="1" noChangeShapeType="1" noTextEdit="1"/>
              </p:cNvSpPr>
              <p:nvPr/>
            </p:nvSpPr>
            <p:spPr>
              <a:xfrm>
                <a:off x="6116712" y="5032127"/>
                <a:ext cx="1544717" cy="307777"/>
              </a:xfrm>
              <a:prstGeom prst="rect">
                <a:avLst/>
              </a:prstGeom>
              <a:blipFill>
                <a:blip r:embed="rId16"/>
                <a:stretch>
                  <a:fillRect t="-1961" b="-1960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テキスト ボックス 57">
                <a:extLst>
                  <a:ext uri="{FF2B5EF4-FFF2-40B4-BE49-F238E27FC236}">
                    <a16:creationId xmlns:a16="http://schemas.microsoft.com/office/drawing/2014/main" id="{E49297D9-DECB-4253-8F33-36AB480AEF18}"/>
                  </a:ext>
                </a:extLst>
              </p:cNvPr>
              <p:cNvSpPr txBox="1"/>
              <p:nvPr/>
            </p:nvSpPr>
            <p:spPr>
              <a:xfrm>
                <a:off x="6400798" y="5493765"/>
                <a:ext cx="1695635"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When </a:t>
                </a:r>
                <a14:m>
                  <m:oMath xmlns:m="http://schemas.openxmlformats.org/officeDocument/2006/math">
                    <m:r>
                      <a:rPr lang="en-US" sz="1400" b="0" i="1" smtClean="0">
                        <a:solidFill>
                          <a:srgbClr val="FF0000"/>
                        </a:solidFill>
                        <a:latin typeface="Cambria Math" panose="02040503050406030204" pitchFamily="18" charset="0"/>
                      </a:rPr>
                      <m:t>𝑡</m:t>
                    </m:r>
                    <m:r>
                      <a:rPr lang="en-US" sz="1400" b="0" i="1" smtClean="0">
                        <a:solidFill>
                          <a:srgbClr val="FF0000"/>
                        </a:solidFill>
                        <a:latin typeface="Cambria Math" panose="02040503050406030204" pitchFamily="18" charset="0"/>
                      </a:rPr>
                      <m:t>=2</m:t>
                    </m:r>
                  </m:oMath>
                </a14:m>
                <a:r>
                  <a:rPr lang="en-GB" sz="1400" dirty="0">
                    <a:solidFill>
                      <a:srgbClr val="FF0000"/>
                    </a:solidFill>
                    <a:latin typeface="Comic Sans MS" panose="030F0702030302020204" pitchFamily="66" charset="0"/>
                  </a:rPr>
                  <a:t>, </a:t>
                </a:r>
                <a14:m>
                  <m:oMath xmlns:m="http://schemas.openxmlformats.org/officeDocument/2006/math">
                    <m:r>
                      <a:rPr lang="en-US" sz="1400" b="0" i="1" smtClean="0">
                        <a:solidFill>
                          <a:srgbClr val="FF0000"/>
                        </a:solidFill>
                        <a:latin typeface="Cambria Math" panose="02040503050406030204" pitchFamily="18" charset="0"/>
                      </a:rPr>
                      <m:t>𝑣</m:t>
                    </m:r>
                    <m:r>
                      <a:rPr lang="en-US" sz="1400" b="0" i="1" smtClean="0">
                        <a:solidFill>
                          <a:srgbClr val="FF0000"/>
                        </a:solidFill>
                        <a:latin typeface="Cambria Math" panose="02040503050406030204" pitchFamily="18" charset="0"/>
                      </a:rPr>
                      <m:t>=0</m:t>
                    </m:r>
                  </m:oMath>
                </a14:m>
                <a:endParaRPr lang="en-GB" sz="1400" dirty="0">
                  <a:solidFill>
                    <a:srgbClr val="FF0000"/>
                  </a:solidFill>
                  <a:latin typeface="Comic Sans MS" panose="030F0702030302020204" pitchFamily="66" charset="0"/>
                </a:endParaRPr>
              </a:p>
            </p:txBody>
          </p:sp>
        </mc:Choice>
        <mc:Fallback xmlns="">
          <p:sp>
            <p:nvSpPr>
              <p:cNvPr id="58" name="テキスト ボックス 57">
                <a:extLst>
                  <a:ext uri="{FF2B5EF4-FFF2-40B4-BE49-F238E27FC236}">
                    <a16:creationId xmlns:a16="http://schemas.microsoft.com/office/drawing/2014/main" id="{E49297D9-DECB-4253-8F33-36AB480AEF18}"/>
                  </a:ext>
                </a:extLst>
              </p:cNvPr>
              <p:cNvSpPr txBox="1">
                <a:spLocks noRot="1" noChangeAspect="1" noMove="1" noResize="1" noEditPoints="1" noAdjustHandles="1" noChangeArrowheads="1" noChangeShapeType="1" noTextEdit="1"/>
              </p:cNvSpPr>
              <p:nvPr/>
            </p:nvSpPr>
            <p:spPr>
              <a:xfrm>
                <a:off x="6400798" y="5493765"/>
                <a:ext cx="1695635" cy="307777"/>
              </a:xfrm>
              <a:prstGeom prst="rect">
                <a:avLst/>
              </a:prstGeom>
              <a:blipFill>
                <a:blip r:embed="rId17"/>
                <a:stretch>
                  <a:fillRect t="-3922" b="-1960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テキスト ボックス 58">
                <a:extLst>
                  <a:ext uri="{FF2B5EF4-FFF2-40B4-BE49-F238E27FC236}">
                    <a16:creationId xmlns:a16="http://schemas.microsoft.com/office/drawing/2014/main" id="{F0B128EC-76D4-4FA7-9B61-C1344C0A619D}"/>
                  </a:ext>
                </a:extLst>
              </p:cNvPr>
              <p:cNvSpPr txBox="1"/>
              <p:nvPr/>
            </p:nvSpPr>
            <p:spPr>
              <a:xfrm>
                <a:off x="6427435" y="5990915"/>
                <a:ext cx="1109708"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Calculate </a:t>
                </a:r>
                <a14:m>
                  <m:oMath xmlns:m="http://schemas.openxmlformats.org/officeDocument/2006/math">
                    <m:r>
                      <a:rPr lang="en-US" sz="1400" i="1" dirty="0" smtClean="0">
                        <a:solidFill>
                          <a:srgbClr val="FF0000"/>
                        </a:solidFill>
                        <a:latin typeface="Cambria Math" panose="02040503050406030204" pitchFamily="18" charset="0"/>
                      </a:rPr>
                      <m:t>𝑐</m:t>
                    </m:r>
                  </m:oMath>
                </a14:m>
                <a:endParaRPr lang="en-GB" sz="1400" dirty="0">
                  <a:solidFill>
                    <a:srgbClr val="FF0000"/>
                  </a:solidFill>
                  <a:latin typeface="Comic Sans MS" panose="030F0702030302020204" pitchFamily="66" charset="0"/>
                </a:endParaRPr>
              </a:p>
            </p:txBody>
          </p:sp>
        </mc:Choice>
        <mc:Fallback xmlns="">
          <p:sp>
            <p:nvSpPr>
              <p:cNvPr id="59" name="テキスト ボックス 58">
                <a:extLst>
                  <a:ext uri="{FF2B5EF4-FFF2-40B4-BE49-F238E27FC236}">
                    <a16:creationId xmlns:a16="http://schemas.microsoft.com/office/drawing/2014/main" id="{F0B128EC-76D4-4FA7-9B61-C1344C0A619D}"/>
                  </a:ext>
                </a:extLst>
              </p:cNvPr>
              <p:cNvSpPr txBox="1">
                <a:spLocks noRot="1" noChangeAspect="1" noMove="1" noResize="1" noEditPoints="1" noAdjustHandles="1" noChangeArrowheads="1" noChangeShapeType="1" noTextEdit="1"/>
              </p:cNvSpPr>
              <p:nvPr/>
            </p:nvSpPr>
            <p:spPr>
              <a:xfrm>
                <a:off x="6427435" y="5990915"/>
                <a:ext cx="1109708" cy="307777"/>
              </a:xfrm>
              <a:prstGeom prst="rect">
                <a:avLst/>
              </a:prstGeom>
              <a:blipFill>
                <a:blip r:embed="rId18"/>
                <a:stretch>
                  <a:fillRect t="-4000" b="-2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テキスト ボックス 59">
                <a:extLst>
                  <a:ext uri="{FF2B5EF4-FFF2-40B4-BE49-F238E27FC236}">
                    <a16:creationId xmlns:a16="http://schemas.microsoft.com/office/drawing/2014/main" id="{24F8A551-C1FC-4558-A81F-5CEC9DEE151D}"/>
                  </a:ext>
                </a:extLst>
              </p:cNvPr>
              <p:cNvSpPr txBox="1"/>
              <p:nvPr/>
            </p:nvSpPr>
            <p:spPr>
              <a:xfrm>
                <a:off x="1097130" y="5640191"/>
                <a:ext cx="1558773" cy="51424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400" i="1" smtClean="0">
                          <a:solidFill>
                            <a:srgbClr val="FF0000"/>
                          </a:solidFill>
                          <a:latin typeface="Cambria Math" panose="02040503050406030204" pitchFamily="18" charset="0"/>
                        </a:rPr>
                        <m:t>𝑣</m:t>
                      </m:r>
                      <m:r>
                        <a:rPr lang="en-US" sz="1400" b="0" i="1" smtClean="0">
                          <a:solidFill>
                            <a:srgbClr val="FF0000"/>
                          </a:solidFill>
                          <a:latin typeface="Cambria Math" panose="02040503050406030204" pitchFamily="18" charset="0"/>
                        </a:rPr>
                        <m:t>=</m:t>
                      </m:r>
                      <m:f>
                        <m:fPr>
                          <m:ctrlPr>
                            <a:rPr lang="en-US" sz="1400" b="0" i="1" smtClean="0">
                              <a:solidFill>
                                <a:srgbClr val="FF0000"/>
                              </a:solidFill>
                              <a:latin typeface="Cambria Math" panose="02040503050406030204" pitchFamily="18" charset="0"/>
                            </a:rPr>
                          </m:ctrlPr>
                        </m:fPr>
                        <m:num>
                          <m:r>
                            <a:rPr lang="en-US" sz="1400" b="0" i="1" smtClean="0">
                              <a:solidFill>
                                <a:srgbClr val="FF0000"/>
                              </a:solidFill>
                              <a:latin typeface="Cambria Math" panose="02040503050406030204" pitchFamily="18" charset="0"/>
                            </a:rPr>
                            <m:t>1</m:t>
                          </m:r>
                        </m:num>
                        <m:den>
                          <m:r>
                            <a:rPr lang="en-US" sz="1400" b="0" i="1" smtClean="0">
                              <a:solidFill>
                                <a:srgbClr val="FF0000"/>
                              </a:solidFill>
                              <a:latin typeface="Cambria Math" panose="02040503050406030204" pitchFamily="18" charset="0"/>
                            </a:rPr>
                            <m:t>2</m:t>
                          </m:r>
                        </m:den>
                      </m:f>
                      <m:sSup>
                        <m:sSupPr>
                          <m:ctrlPr>
                            <a:rPr lang="en-US" sz="1400" b="0" i="1" smtClean="0">
                              <a:solidFill>
                                <a:srgbClr val="FF0000"/>
                              </a:solidFill>
                              <a:latin typeface="Cambria Math" panose="02040503050406030204" pitchFamily="18" charset="0"/>
                            </a:rPr>
                          </m:ctrlPr>
                        </m:sSupPr>
                        <m:e>
                          <m:r>
                            <a:rPr lang="en-US" sz="1400" b="0" i="1" smtClean="0">
                              <a:solidFill>
                                <a:srgbClr val="FF0000"/>
                              </a:solidFill>
                              <a:latin typeface="Cambria Math" panose="02040503050406030204" pitchFamily="18" charset="0"/>
                            </a:rPr>
                            <m:t>𝑡</m:t>
                          </m:r>
                        </m:e>
                        <m:sup>
                          <m:r>
                            <a:rPr lang="en-US" sz="1400" b="0" i="1" smtClean="0">
                              <a:solidFill>
                                <a:srgbClr val="FF0000"/>
                              </a:solidFill>
                              <a:latin typeface="Cambria Math" panose="02040503050406030204" pitchFamily="18" charset="0"/>
                            </a:rPr>
                            <m:t>3</m:t>
                          </m:r>
                        </m:sup>
                      </m:sSup>
                      <m:r>
                        <a:rPr lang="en-US" sz="1400" i="1">
                          <a:solidFill>
                            <a:srgbClr val="FF0000"/>
                          </a:solidFill>
                          <a:latin typeface="Cambria Math" panose="02040503050406030204" pitchFamily="18" charset="0"/>
                        </a:rPr>
                        <m:t>−</m:t>
                      </m:r>
                      <m:sSup>
                        <m:sSupPr>
                          <m:ctrlPr>
                            <a:rPr lang="en-US" sz="1400" i="1">
                              <a:solidFill>
                                <a:srgbClr val="FF0000"/>
                              </a:solidFill>
                              <a:latin typeface="Cambria Math" panose="02040503050406030204" pitchFamily="18" charset="0"/>
                            </a:rPr>
                          </m:ctrlPr>
                        </m:sSupPr>
                        <m:e>
                          <m:r>
                            <a:rPr lang="en-US" sz="1400" i="1">
                              <a:solidFill>
                                <a:srgbClr val="FF0000"/>
                              </a:solidFill>
                              <a:latin typeface="Cambria Math" panose="02040503050406030204" pitchFamily="18" charset="0"/>
                            </a:rPr>
                            <m:t>𝑡</m:t>
                          </m:r>
                        </m:e>
                        <m:sup>
                          <m:r>
                            <a:rPr lang="en-US" sz="1400" i="1">
                              <a:solidFill>
                                <a:srgbClr val="FF0000"/>
                              </a:solidFill>
                              <a:latin typeface="Cambria Math" panose="02040503050406030204" pitchFamily="18" charset="0"/>
                            </a:rPr>
                            <m:t>2</m:t>
                          </m:r>
                        </m:sup>
                      </m:sSup>
                    </m:oMath>
                  </m:oMathPara>
                </a14:m>
                <a:endParaRPr lang="en-GB" sz="1400" dirty="0">
                  <a:solidFill>
                    <a:srgbClr val="FF0000"/>
                  </a:solidFill>
                </a:endParaRPr>
              </a:p>
            </p:txBody>
          </p:sp>
        </mc:Choice>
        <mc:Fallback xmlns="">
          <p:sp>
            <p:nvSpPr>
              <p:cNvPr id="60" name="テキスト ボックス 59">
                <a:extLst>
                  <a:ext uri="{FF2B5EF4-FFF2-40B4-BE49-F238E27FC236}">
                    <a16:creationId xmlns:a16="http://schemas.microsoft.com/office/drawing/2014/main" id="{24F8A551-C1FC-4558-A81F-5CEC9DEE151D}"/>
                  </a:ext>
                </a:extLst>
              </p:cNvPr>
              <p:cNvSpPr txBox="1">
                <a:spLocks noRot="1" noChangeAspect="1" noMove="1" noResize="1" noEditPoints="1" noAdjustHandles="1" noChangeArrowheads="1" noChangeShapeType="1" noTextEdit="1"/>
              </p:cNvSpPr>
              <p:nvPr/>
            </p:nvSpPr>
            <p:spPr>
              <a:xfrm>
                <a:off x="1097130" y="5640191"/>
                <a:ext cx="1558773" cy="514243"/>
              </a:xfrm>
              <a:prstGeom prst="rect">
                <a:avLst/>
              </a:prstGeom>
              <a:blipFill>
                <a:blip r:embed="rId19"/>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147251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linds(horizontal)">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blinds(horizontal)">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blinds(horizontal)">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blinds(horizontal)">
                                      <p:cBhvr>
                                        <p:cTn id="22" dur="500"/>
                                        <p:tgtEl>
                                          <p:spTgt spid="4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blinds(horizontal)">
                                      <p:cBhvr>
                                        <p:cTn id="27" dur="500"/>
                                        <p:tgtEl>
                                          <p:spTgt spid="50"/>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51"/>
                                        </p:tgtEl>
                                        <p:attrNameLst>
                                          <p:attrName>style.visibility</p:attrName>
                                        </p:attrNameLst>
                                      </p:cBhvr>
                                      <p:to>
                                        <p:strVal val="visible"/>
                                      </p:to>
                                    </p:set>
                                    <p:animEffect transition="in" filter="blinds(horizontal)">
                                      <p:cBhvr>
                                        <p:cTn id="30" dur="500"/>
                                        <p:tgtEl>
                                          <p:spTgt spid="51"/>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xit" presetSubtype="10" fill="hold" grpId="1" nodeType="clickEffect">
                                  <p:stCondLst>
                                    <p:cond delay="0"/>
                                  </p:stCondLst>
                                  <p:childTnLst>
                                    <p:animEffect transition="out" filter="blinds(horizontal)">
                                      <p:cBhvr>
                                        <p:cTn id="34" dur="500"/>
                                        <p:tgtEl>
                                          <p:spTgt spid="50"/>
                                        </p:tgtEl>
                                      </p:cBhvr>
                                    </p:animEffect>
                                    <p:set>
                                      <p:cBhvr>
                                        <p:cTn id="35" dur="1" fill="hold">
                                          <p:stCondLst>
                                            <p:cond delay="499"/>
                                          </p:stCondLst>
                                        </p:cTn>
                                        <p:tgtEl>
                                          <p:spTgt spid="50"/>
                                        </p:tgtEl>
                                        <p:attrNameLst>
                                          <p:attrName>style.visibility</p:attrName>
                                        </p:attrNameLst>
                                      </p:cBhvr>
                                      <p:to>
                                        <p:strVal val="hidden"/>
                                      </p:to>
                                    </p:set>
                                  </p:childTnLst>
                                </p:cTn>
                              </p:par>
                              <p:par>
                                <p:cTn id="36" presetID="3" presetClass="exit" presetSubtype="10" fill="hold" grpId="1" nodeType="withEffect">
                                  <p:stCondLst>
                                    <p:cond delay="0"/>
                                  </p:stCondLst>
                                  <p:childTnLst>
                                    <p:animEffect transition="out" filter="blinds(horizontal)">
                                      <p:cBhvr>
                                        <p:cTn id="37" dur="500"/>
                                        <p:tgtEl>
                                          <p:spTgt spid="51"/>
                                        </p:tgtEl>
                                      </p:cBhvr>
                                    </p:animEffect>
                                    <p:set>
                                      <p:cBhvr>
                                        <p:cTn id="38" dur="1" fill="hold">
                                          <p:stCondLst>
                                            <p:cond delay="499"/>
                                          </p:stCondLst>
                                        </p:cTn>
                                        <p:tgtEl>
                                          <p:spTgt spid="5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blinds(horizontal)">
                                      <p:cBhvr>
                                        <p:cTn id="43" dur="500"/>
                                        <p:tgtEl>
                                          <p:spTgt spid="52"/>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53"/>
                                        </p:tgtEl>
                                        <p:attrNameLst>
                                          <p:attrName>style.visibility</p:attrName>
                                        </p:attrNameLst>
                                      </p:cBhvr>
                                      <p:to>
                                        <p:strVal val="visible"/>
                                      </p:to>
                                    </p:set>
                                    <p:animEffect transition="in" filter="blinds(horizontal)">
                                      <p:cBhvr>
                                        <p:cTn id="46" dur="500"/>
                                        <p:tgtEl>
                                          <p:spTgt spid="53"/>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xit" presetSubtype="10" fill="hold" grpId="1" nodeType="clickEffect">
                                  <p:stCondLst>
                                    <p:cond delay="0"/>
                                  </p:stCondLst>
                                  <p:childTnLst>
                                    <p:animEffect transition="out" filter="blinds(horizontal)">
                                      <p:cBhvr>
                                        <p:cTn id="50" dur="500"/>
                                        <p:tgtEl>
                                          <p:spTgt spid="52"/>
                                        </p:tgtEl>
                                      </p:cBhvr>
                                    </p:animEffect>
                                    <p:set>
                                      <p:cBhvr>
                                        <p:cTn id="51" dur="1" fill="hold">
                                          <p:stCondLst>
                                            <p:cond delay="499"/>
                                          </p:stCondLst>
                                        </p:cTn>
                                        <p:tgtEl>
                                          <p:spTgt spid="52"/>
                                        </p:tgtEl>
                                        <p:attrNameLst>
                                          <p:attrName>style.visibility</p:attrName>
                                        </p:attrNameLst>
                                      </p:cBhvr>
                                      <p:to>
                                        <p:strVal val="hidden"/>
                                      </p:to>
                                    </p:set>
                                  </p:childTnLst>
                                </p:cTn>
                              </p:par>
                              <p:par>
                                <p:cTn id="52" presetID="3" presetClass="exit" presetSubtype="10" fill="hold" grpId="1" nodeType="withEffect">
                                  <p:stCondLst>
                                    <p:cond delay="0"/>
                                  </p:stCondLst>
                                  <p:childTnLst>
                                    <p:animEffect transition="out" filter="blinds(horizontal)">
                                      <p:cBhvr>
                                        <p:cTn id="53" dur="500"/>
                                        <p:tgtEl>
                                          <p:spTgt spid="53"/>
                                        </p:tgtEl>
                                      </p:cBhvr>
                                    </p:animEffect>
                                    <p:set>
                                      <p:cBhvr>
                                        <p:cTn id="54" dur="1" fill="hold">
                                          <p:stCondLst>
                                            <p:cond delay="499"/>
                                          </p:stCondLst>
                                        </p:cTn>
                                        <p:tgtEl>
                                          <p:spTgt spid="53"/>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blinds(horizontal)">
                                      <p:cBhvr>
                                        <p:cTn id="59" dur="500"/>
                                        <p:tgtEl>
                                          <p:spTgt spid="42"/>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blinds(horizontal)">
                                      <p:cBhvr>
                                        <p:cTn id="64" dur="500"/>
                                        <p:tgtEl>
                                          <p:spTgt spid="54"/>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blinds(horizontal)">
                                      <p:cBhvr>
                                        <p:cTn id="69" dur="500"/>
                                        <p:tgtEl>
                                          <p:spTgt spid="36"/>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43"/>
                                        </p:tgtEl>
                                        <p:attrNameLst>
                                          <p:attrName>style.visibility</p:attrName>
                                        </p:attrNameLst>
                                      </p:cBhvr>
                                      <p:to>
                                        <p:strVal val="visible"/>
                                      </p:to>
                                    </p:set>
                                    <p:animEffect transition="in" filter="blinds(horizontal)">
                                      <p:cBhvr>
                                        <p:cTn id="74" dur="500"/>
                                        <p:tgtEl>
                                          <p:spTgt spid="43"/>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55"/>
                                        </p:tgtEl>
                                        <p:attrNameLst>
                                          <p:attrName>style.visibility</p:attrName>
                                        </p:attrNameLst>
                                      </p:cBhvr>
                                      <p:to>
                                        <p:strVal val="visible"/>
                                      </p:to>
                                    </p:set>
                                    <p:animEffect transition="in" filter="blinds(horizontal)">
                                      <p:cBhvr>
                                        <p:cTn id="79" dur="500"/>
                                        <p:tgtEl>
                                          <p:spTgt spid="55"/>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blinds(horizontal)">
                                      <p:cBhvr>
                                        <p:cTn id="84" dur="500"/>
                                        <p:tgtEl>
                                          <p:spTgt spid="37"/>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44"/>
                                        </p:tgtEl>
                                        <p:attrNameLst>
                                          <p:attrName>style.visibility</p:attrName>
                                        </p:attrNameLst>
                                      </p:cBhvr>
                                      <p:to>
                                        <p:strVal val="visible"/>
                                      </p:to>
                                    </p:set>
                                    <p:animEffect transition="in" filter="blinds(horizontal)">
                                      <p:cBhvr>
                                        <p:cTn id="89" dur="500"/>
                                        <p:tgtEl>
                                          <p:spTgt spid="44"/>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56"/>
                                        </p:tgtEl>
                                        <p:attrNameLst>
                                          <p:attrName>style.visibility</p:attrName>
                                        </p:attrNameLst>
                                      </p:cBhvr>
                                      <p:to>
                                        <p:strVal val="visible"/>
                                      </p:to>
                                    </p:set>
                                    <p:animEffect transition="in" filter="blinds(horizontal)">
                                      <p:cBhvr>
                                        <p:cTn id="94" dur="500"/>
                                        <p:tgtEl>
                                          <p:spTgt spid="56"/>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38"/>
                                        </p:tgtEl>
                                        <p:attrNameLst>
                                          <p:attrName>style.visibility</p:attrName>
                                        </p:attrNameLst>
                                      </p:cBhvr>
                                      <p:to>
                                        <p:strVal val="visible"/>
                                      </p:to>
                                    </p:set>
                                    <p:animEffect transition="in" filter="blinds(horizontal)">
                                      <p:cBhvr>
                                        <p:cTn id="99" dur="500"/>
                                        <p:tgtEl>
                                          <p:spTgt spid="38"/>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45"/>
                                        </p:tgtEl>
                                        <p:attrNameLst>
                                          <p:attrName>style.visibility</p:attrName>
                                        </p:attrNameLst>
                                      </p:cBhvr>
                                      <p:to>
                                        <p:strVal val="visible"/>
                                      </p:to>
                                    </p:set>
                                    <p:animEffect transition="in" filter="blinds(horizontal)">
                                      <p:cBhvr>
                                        <p:cTn id="104" dur="500"/>
                                        <p:tgtEl>
                                          <p:spTgt spid="45"/>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57"/>
                                        </p:tgtEl>
                                        <p:attrNameLst>
                                          <p:attrName>style.visibility</p:attrName>
                                        </p:attrNameLst>
                                      </p:cBhvr>
                                      <p:to>
                                        <p:strVal val="visible"/>
                                      </p:to>
                                    </p:set>
                                    <p:animEffect transition="in" filter="blinds(horizontal)">
                                      <p:cBhvr>
                                        <p:cTn id="109" dur="500"/>
                                        <p:tgtEl>
                                          <p:spTgt spid="57"/>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39"/>
                                        </p:tgtEl>
                                        <p:attrNameLst>
                                          <p:attrName>style.visibility</p:attrName>
                                        </p:attrNameLst>
                                      </p:cBhvr>
                                      <p:to>
                                        <p:strVal val="visible"/>
                                      </p:to>
                                    </p:set>
                                    <p:animEffect transition="in" filter="blinds(horizontal)">
                                      <p:cBhvr>
                                        <p:cTn id="114" dur="500"/>
                                        <p:tgtEl>
                                          <p:spTgt spid="39"/>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46"/>
                                        </p:tgtEl>
                                        <p:attrNameLst>
                                          <p:attrName>style.visibility</p:attrName>
                                        </p:attrNameLst>
                                      </p:cBhvr>
                                      <p:to>
                                        <p:strVal val="visible"/>
                                      </p:to>
                                    </p:set>
                                    <p:animEffect transition="in" filter="blinds(horizontal)">
                                      <p:cBhvr>
                                        <p:cTn id="119" dur="500"/>
                                        <p:tgtEl>
                                          <p:spTgt spid="46"/>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58"/>
                                        </p:tgtEl>
                                        <p:attrNameLst>
                                          <p:attrName>style.visibility</p:attrName>
                                        </p:attrNameLst>
                                      </p:cBhvr>
                                      <p:to>
                                        <p:strVal val="visible"/>
                                      </p:to>
                                    </p:set>
                                    <p:animEffect transition="in" filter="blinds(horizontal)">
                                      <p:cBhvr>
                                        <p:cTn id="124" dur="500"/>
                                        <p:tgtEl>
                                          <p:spTgt spid="58"/>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40"/>
                                        </p:tgtEl>
                                        <p:attrNameLst>
                                          <p:attrName>style.visibility</p:attrName>
                                        </p:attrNameLst>
                                      </p:cBhvr>
                                      <p:to>
                                        <p:strVal val="visible"/>
                                      </p:to>
                                    </p:set>
                                    <p:animEffect transition="in" filter="blinds(horizontal)">
                                      <p:cBhvr>
                                        <p:cTn id="129" dur="500"/>
                                        <p:tgtEl>
                                          <p:spTgt spid="40"/>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47"/>
                                        </p:tgtEl>
                                        <p:attrNameLst>
                                          <p:attrName>style.visibility</p:attrName>
                                        </p:attrNameLst>
                                      </p:cBhvr>
                                      <p:to>
                                        <p:strVal val="visible"/>
                                      </p:to>
                                    </p:set>
                                    <p:animEffect transition="in" filter="blinds(horizontal)">
                                      <p:cBhvr>
                                        <p:cTn id="134" dur="500"/>
                                        <p:tgtEl>
                                          <p:spTgt spid="47"/>
                                        </p:tgtEl>
                                      </p:cBhvr>
                                    </p:animEffect>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grpId="0" nodeType="clickEffect">
                                  <p:stCondLst>
                                    <p:cond delay="0"/>
                                  </p:stCondLst>
                                  <p:childTnLst>
                                    <p:set>
                                      <p:cBhvr>
                                        <p:cTn id="138" dur="1" fill="hold">
                                          <p:stCondLst>
                                            <p:cond delay="0"/>
                                          </p:stCondLst>
                                        </p:cTn>
                                        <p:tgtEl>
                                          <p:spTgt spid="59"/>
                                        </p:tgtEl>
                                        <p:attrNameLst>
                                          <p:attrName>style.visibility</p:attrName>
                                        </p:attrNameLst>
                                      </p:cBhvr>
                                      <p:to>
                                        <p:strVal val="visible"/>
                                      </p:to>
                                    </p:set>
                                    <p:animEffect transition="in" filter="blinds(horizontal)">
                                      <p:cBhvr>
                                        <p:cTn id="139" dur="500"/>
                                        <p:tgtEl>
                                          <p:spTgt spid="59"/>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41"/>
                                        </p:tgtEl>
                                        <p:attrNameLst>
                                          <p:attrName>style.visibility</p:attrName>
                                        </p:attrNameLst>
                                      </p:cBhvr>
                                      <p:to>
                                        <p:strVal val="visible"/>
                                      </p:to>
                                    </p:set>
                                    <p:animEffect transition="in" filter="blinds(horizontal)">
                                      <p:cBhvr>
                                        <p:cTn id="144" dur="500"/>
                                        <p:tgtEl>
                                          <p:spTgt spid="41"/>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grpId="0" nodeType="clickEffect">
                                  <p:stCondLst>
                                    <p:cond delay="0"/>
                                  </p:stCondLst>
                                  <p:childTnLst>
                                    <p:set>
                                      <p:cBhvr>
                                        <p:cTn id="148" dur="1" fill="hold">
                                          <p:stCondLst>
                                            <p:cond delay="0"/>
                                          </p:stCondLst>
                                        </p:cTn>
                                        <p:tgtEl>
                                          <p:spTgt spid="60"/>
                                        </p:tgtEl>
                                        <p:attrNameLst>
                                          <p:attrName>style.visibility</p:attrName>
                                        </p:attrNameLst>
                                      </p:cBhvr>
                                      <p:to>
                                        <p:strVal val="visible"/>
                                      </p:to>
                                    </p:set>
                                    <p:animEffect transition="in" filter="blinds(horizontal)">
                                      <p:cBhvr>
                                        <p:cTn id="149"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p:bldP spid="36" grpId="0"/>
      <p:bldP spid="37" grpId="0"/>
      <p:bldP spid="38" grpId="0"/>
      <p:bldP spid="39" grpId="0"/>
      <p:bldP spid="40" grpId="0"/>
      <p:bldP spid="41" grpId="0"/>
      <p:bldP spid="42" grpId="0" animBg="1"/>
      <p:bldP spid="43" grpId="0" animBg="1"/>
      <p:bldP spid="44" grpId="0" animBg="1"/>
      <p:bldP spid="45" grpId="0" animBg="1"/>
      <p:bldP spid="46" grpId="0" animBg="1"/>
      <p:bldP spid="47" grpId="0" animBg="1"/>
      <p:bldP spid="48" grpId="0"/>
      <p:bldP spid="49" grpId="0"/>
      <p:bldP spid="50" grpId="0" animBg="1"/>
      <p:bldP spid="50" grpId="1" animBg="1"/>
      <p:bldP spid="51" grpId="0" animBg="1"/>
      <p:bldP spid="51" grpId="1" animBg="1"/>
      <p:bldP spid="52" grpId="0" animBg="1"/>
      <p:bldP spid="52" grpId="1" animBg="1"/>
      <p:bldP spid="53" grpId="0" animBg="1"/>
      <p:bldP spid="53" grpId="1" animBg="1"/>
      <p:bldP spid="54" grpId="0"/>
      <p:bldP spid="55" grpId="0"/>
      <p:bldP spid="56" grpId="0"/>
      <p:bldP spid="57" grpId="0"/>
      <p:bldP spid="58" grpId="0"/>
      <p:bldP spid="59" grpId="0"/>
      <p:bldP spid="60" grpId="0"/>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F4A154C4641E49BD6DB2899EAF25E9" ma:contentTypeVersion="14" ma:contentTypeDescription="Create a new document." ma:contentTypeScope="" ma:versionID="f3eecc50e9b07754bbdd7d7f84a5a0e8">
  <xsd:schema xmlns:xsd="http://www.w3.org/2001/XMLSchema" xmlns:xs="http://www.w3.org/2001/XMLSchema" xmlns:p="http://schemas.microsoft.com/office/2006/metadata/properties" xmlns:ns3="78db98b4-7c56-4667-9532-fea666d1edab" xmlns:ns4="00eee050-7eda-4a68-8825-514e694f5f09" targetNamespace="http://schemas.microsoft.com/office/2006/metadata/properties" ma:root="true" ma:fieldsID="a84750f097cb468e172277703b223c85" ns3:_="" ns4:_="">
    <xsd:import namespace="78db98b4-7c56-4667-9532-fea666d1edab"/>
    <xsd:import namespace="00eee050-7eda-4a68-8825-514e694f5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b98b4-7c56-4667-9532-fea666d1e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eee050-7eda-4a68-8825-514e694f5f0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594B86-7621-4E60-A1DE-DB62AC7F2B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b98b4-7c56-4667-9532-fea666d1edab"/>
    <ds:schemaRef ds:uri="00eee050-7eda-4a68-8825-514e694f5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ECEDBE-17AE-49FC-868D-8D634C73BBF2}">
  <ds:schemaRefs>
    <ds:schemaRef ds:uri="http://schemas.microsoft.com/sharepoint/v3/contenttype/forms"/>
  </ds:schemaRefs>
</ds:datastoreItem>
</file>

<file path=customXml/itemProps3.xml><?xml version="1.0" encoding="utf-8"?>
<ds:datastoreItem xmlns:ds="http://schemas.openxmlformats.org/officeDocument/2006/customXml" ds:itemID="{FFBD8741-7254-41BA-8BC2-2A505AFD00E1}">
  <ds:schemaRefs>
    <ds:schemaRef ds:uri="http://purl.org/dc/terms/"/>
    <ds:schemaRef ds:uri="78db98b4-7c56-4667-9532-fea666d1edab"/>
    <ds:schemaRef ds:uri="http://schemas.microsoft.com/office/2006/documentManagement/types"/>
    <ds:schemaRef ds:uri="00eee050-7eda-4a68-8825-514e694f5f09"/>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784</TotalTime>
  <Words>3797</Words>
  <Application>Microsoft Office PowerPoint</Application>
  <PresentationFormat>On-screen Show (4:3)</PresentationFormat>
  <Paragraphs>325</Paragraphs>
  <Slides>18</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18</vt:i4>
      </vt:variant>
    </vt:vector>
  </HeadingPairs>
  <TitlesOfParts>
    <vt:vector size="31" baseType="lpstr">
      <vt:lpstr>游ゴシック</vt:lpstr>
      <vt:lpstr>游ゴシック Light</vt:lpstr>
      <vt:lpstr>Arial</vt:lpstr>
      <vt:lpstr>Arial Black</vt:lpstr>
      <vt:lpstr>Calibri</vt:lpstr>
      <vt:lpstr>Calibri Light</vt:lpstr>
      <vt:lpstr>Cambria Math</vt:lpstr>
      <vt:lpstr>Comic Sans MS</vt:lpstr>
      <vt:lpstr>HGGyoshotai</vt:lpstr>
      <vt:lpstr>Monotype Corsiva</vt:lpstr>
      <vt:lpstr>Segoe UI Black</vt:lpstr>
      <vt:lpstr>Wingdings</vt:lpstr>
      <vt:lpstr>Office テーマ</vt:lpstr>
      <vt:lpstr>PowerPoint Presentation</vt:lpstr>
      <vt:lpstr>Prior Knowledge Check</vt:lpstr>
      <vt:lpstr>PowerPoint Presentation</vt:lpstr>
      <vt:lpstr>Modelling with Differential Equations</vt:lpstr>
      <vt:lpstr>Modelling with Differential Equations</vt:lpstr>
      <vt:lpstr>Modelling with Differential Equations</vt:lpstr>
      <vt:lpstr>Modelling with Differential Equations</vt:lpstr>
      <vt:lpstr>Modelling with Differential Equations</vt:lpstr>
      <vt:lpstr>Modelling with Differential Equations</vt:lpstr>
      <vt:lpstr>Modelling with Differential Equations</vt:lpstr>
      <vt:lpstr>Modelling with Differential Equations</vt:lpstr>
      <vt:lpstr>Modelling with Differential Equations</vt:lpstr>
      <vt:lpstr>Modelling with Differential Equations</vt:lpstr>
      <vt:lpstr>Modelling with Differential Equations</vt:lpstr>
      <vt:lpstr>Modelling with Differential Equations</vt:lpstr>
      <vt:lpstr>Modelling with Differential Equations</vt:lpstr>
      <vt:lpstr>Modelling with Differential Equations</vt:lpstr>
      <vt:lpstr>Modelling with Differential Equations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Mike Pye</dc:creator>
  <cp:lastModifiedBy>Mr G Westwater (Staff)</cp:lastModifiedBy>
  <cp:revision>200</cp:revision>
  <dcterms:created xsi:type="dcterms:W3CDTF">2017-08-14T15:35:38Z</dcterms:created>
  <dcterms:modified xsi:type="dcterms:W3CDTF">2021-08-27T08:17:25Z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0x010100C5F4A154C4641E49BD6DB2899EAF25E9</vt:lpwstr>
  </property>
</Properties>
</file>