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FFCC99"/>
    <a:srgbClr val="FF3300"/>
    <a:srgbClr val="CCCCFF"/>
    <a:srgbClr val="A50021"/>
    <a:srgbClr val="FFFFCC"/>
    <a:srgbClr val="CC00CC"/>
    <a:srgbClr val="0000FF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18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75000"/>
              </a:schemeClr>
            </a:gs>
            <a:gs pos="7000">
              <a:schemeClr val="accent1">
                <a:lumMod val="20000"/>
                <a:lumOff val="80000"/>
              </a:schemeClr>
            </a:gs>
            <a:gs pos="95000">
              <a:schemeClr val="accent1">
                <a:lumMod val="20000"/>
                <a:lumOff val="80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27/08/2021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7" Type="http://schemas.openxmlformats.org/officeDocument/2006/relationships/image" Target="../media/image28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7" Type="http://schemas.openxmlformats.org/officeDocument/2006/relationships/image" Target="../media/image3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7.png"/><Relationship Id="rId5" Type="http://schemas.openxmlformats.org/officeDocument/2006/relationships/image" Target="../media/image30.png"/><Relationship Id="rId10" Type="http://schemas.openxmlformats.org/officeDocument/2006/relationships/image" Target="../media/image36.png"/><Relationship Id="rId4" Type="http://schemas.openxmlformats.org/officeDocument/2006/relationships/image" Target="../media/image25.png"/><Relationship Id="rId9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13" Type="http://schemas.openxmlformats.org/officeDocument/2006/relationships/image" Target="../media/image46.png"/><Relationship Id="rId18" Type="http://schemas.openxmlformats.org/officeDocument/2006/relationships/image" Target="../media/image51.png"/><Relationship Id="rId21" Type="http://schemas.openxmlformats.org/officeDocument/2006/relationships/image" Target="../media/image54.png"/><Relationship Id="rId7" Type="http://schemas.openxmlformats.org/officeDocument/2006/relationships/image" Target="../media/image40.png"/><Relationship Id="rId12" Type="http://schemas.openxmlformats.org/officeDocument/2006/relationships/image" Target="../media/image45.png"/><Relationship Id="rId17" Type="http://schemas.openxmlformats.org/officeDocument/2006/relationships/image" Target="../media/image50.png"/><Relationship Id="rId2" Type="http://schemas.openxmlformats.org/officeDocument/2006/relationships/image" Target="../media/image24.png"/><Relationship Id="rId16" Type="http://schemas.openxmlformats.org/officeDocument/2006/relationships/image" Target="../media/image49.png"/><Relationship Id="rId20" Type="http://schemas.openxmlformats.org/officeDocument/2006/relationships/image" Target="../media/image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44.png"/><Relationship Id="rId5" Type="http://schemas.openxmlformats.org/officeDocument/2006/relationships/image" Target="../media/image39.png"/><Relationship Id="rId15" Type="http://schemas.openxmlformats.org/officeDocument/2006/relationships/image" Target="../media/image48.png"/><Relationship Id="rId23" Type="http://schemas.openxmlformats.org/officeDocument/2006/relationships/image" Target="../media/image56.png"/><Relationship Id="rId10" Type="http://schemas.openxmlformats.org/officeDocument/2006/relationships/image" Target="../media/image43.png"/><Relationship Id="rId19" Type="http://schemas.openxmlformats.org/officeDocument/2006/relationships/image" Target="../media/image52.png"/><Relationship Id="rId4" Type="http://schemas.openxmlformats.org/officeDocument/2006/relationships/image" Target="../media/image25.png"/><Relationship Id="rId9" Type="http://schemas.openxmlformats.org/officeDocument/2006/relationships/image" Target="../media/image42.png"/><Relationship Id="rId14" Type="http://schemas.openxmlformats.org/officeDocument/2006/relationships/image" Target="../media/image47.png"/><Relationship Id="rId22" Type="http://schemas.openxmlformats.org/officeDocument/2006/relationships/image" Target="../media/image55.png"/></Relationships>
</file>

<file path=ppt/slides/_rels/slide14.xml.rels><?xml version="1.0" encoding="UTF-8" standalone="yes"?>
<Relationships xmlns="http://schemas.openxmlformats.org/package/2006/relationships"><Relationship Id="rId7" Type="http://schemas.openxmlformats.org/officeDocument/2006/relationships/image" Target="../media/image59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8.png"/><Relationship Id="rId5" Type="http://schemas.openxmlformats.org/officeDocument/2006/relationships/image" Target="../media/image57.png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7" Type="http://schemas.openxmlformats.org/officeDocument/2006/relationships/image" Target="../media/image64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5" Type="http://schemas.openxmlformats.org/officeDocument/2006/relationships/image" Target="../media/image62.png"/><Relationship Id="rId4" Type="http://schemas.openxmlformats.org/officeDocument/2006/relationships/image" Target="../media/image61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7" Type="http://schemas.openxmlformats.org/officeDocument/2006/relationships/image" Target="../media/image68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5" Type="http://schemas.openxmlformats.org/officeDocument/2006/relationships/image" Target="../media/image66.png"/><Relationship Id="rId4" Type="http://schemas.openxmlformats.org/officeDocument/2006/relationships/image" Target="../media/image6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9.png"/><Relationship Id="rId13" Type="http://schemas.openxmlformats.org/officeDocument/2006/relationships/image" Target="../media/image74.png"/><Relationship Id="rId7" Type="http://schemas.openxmlformats.org/officeDocument/2006/relationships/image" Target="../media/image68.png"/><Relationship Id="rId12" Type="http://schemas.openxmlformats.org/officeDocument/2006/relationships/image" Target="../media/image73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7.png"/><Relationship Id="rId11" Type="http://schemas.openxmlformats.org/officeDocument/2006/relationships/image" Target="../media/image72.png"/><Relationship Id="rId5" Type="http://schemas.openxmlformats.org/officeDocument/2006/relationships/image" Target="../media/image66.png"/><Relationship Id="rId15" Type="http://schemas.openxmlformats.org/officeDocument/2006/relationships/image" Target="../media/image76.png"/><Relationship Id="rId10" Type="http://schemas.openxmlformats.org/officeDocument/2006/relationships/image" Target="../media/image71.png"/><Relationship Id="rId4" Type="http://schemas.openxmlformats.org/officeDocument/2006/relationships/image" Target="../media/image61.png"/><Relationship Id="rId9" Type="http://schemas.openxmlformats.org/officeDocument/2006/relationships/image" Target="../media/image70.png"/><Relationship Id="rId14" Type="http://schemas.openxmlformats.org/officeDocument/2006/relationships/image" Target="../media/image75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7" Type="http://schemas.openxmlformats.org/officeDocument/2006/relationships/image" Target="../media/image78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6.png"/><Relationship Id="rId11" Type="http://schemas.openxmlformats.org/officeDocument/2006/relationships/image" Target="../media/image82.png"/><Relationship Id="rId5" Type="http://schemas.openxmlformats.org/officeDocument/2006/relationships/image" Target="../media/image77.png"/><Relationship Id="rId10" Type="http://schemas.openxmlformats.org/officeDocument/2006/relationships/image" Target="../media/image81.png"/><Relationship Id="rId4" Type="http://schemas.openxmlformats.org/officeDocument/2006/relationships/image" Target="../media/image61.png"/><Relationship Id="rId9" Type="http://schemas.openxmlformats.org/officeDocument/2006/relationships/image" Target="../media/image80.png"/></Relationships>
</file>

<file path=ppt/slides/_rels/slide19.xml.rels><?xml version="1.0" encoding="UTF-8" standalone="yes"?>
<Relationships xmlns="http://schemas.openxmlformats.org/package/2006/relationships"><Relationship Id="rId7" Type="http://schemas.openxmlformats.org/officeDocument/2006/relationships/image" Target="../media/image85.png"/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4" Type="http://schemas.openxmlformats.org/officeDocument/2006/relationships/image" Target="../media/image61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tj7al6MXu7U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0.png"/><Relationship Id="rId7" Type="http://schemas.openxmlformats.org/officeDocument/2006/relationships/image" Target="../media/image11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1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0.png"/><Relationship Id="rId7" Type="http://schemas.openxmlformats.org/officeDocument/2006/relationships/image" Target="../media/image14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8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810.png"/><Relationship Id="rId9" Type="http://schemas.openxmlformats.org/officeDocument/2006/relationships/image" Target="../media/image16.png"/><Relationship Id="rId14" Type="http://schemas.openxmlformats.org/officeDocument/2006/relationships/image" Target="../media/image310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0.png"/><Relationship Id="rId7" Type="http://schemas.openxmlformats.org/officeDocument/2006/relationships/image" Target="../media/image2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644458" y="2596255"/>
            <a:ext cx="7731925" cy="142346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8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Proof by Induction</a:t>
            </a:r>
            <a:endParaRPr lang="ja-JP" altLang="en-US" sz="88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CD70DD23-DBB1-48AE-BCF2-1500DD51E942}"/>
              </a:ext>
            </a:extLst>
          </p:cNvPr>
          <p:cNvSpPr txBox="1"/>
          <p:nvPr/>
        </p:nvSpPr>
        <p:spPr>
          <a:xfrm>
            <a:off x="2273818" y="4130310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0323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So we are now going to prove one of the formulae you have learnt in chapter 5!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 rotWithShape="1">
                <a:blip r:embed="rId2"/>
                <a:stretch>
                  <a:fillRect l="-174" t="-129" r="-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1910" t="-96907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191000" y="15240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30363" y="21336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363" y="2133600"/>
                <a:ext cx="2173224" cy="595484"/>
              </a:xfrm>
              <a:prstGeom prst="rect">
                <a:avLst/>
              </a:prstGeom>
              <a:blipFill rotWithShape="1">
                <a:blip r:embed="rId5"/>
                <a:stretch>
                  <a:fillRect l="-21910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39763" y="3276600"/>
                <a:ext cx="711412" cy="6101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763" y="3276600"/>
                <a:ext cx="711412" cy="61016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39763" y="4038600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763" y="4038600"/>
                <a:ext cx="463075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735288" y="3429000"/>
                <a:ext cx="1506566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(1)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5288" y="3429000"/>
                <a:ext cx="1506566" cy="43922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192488" y="4038600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2488" y="4038600"/>
                <a:ext cx="463075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Connector 13"/>
          <p:cNvCxnSpPr/>
          <p:nvPr/>
        </p:nvCxnSpPr>
        <p:spPr>
          <a:xfrm>
            <a:off x="5430363" y="2819400"/>
            <a:ext cx="609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192363" y="2819400"/>
            <a:ext cx="1295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5125563" y="2895600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878163" y="2895600"/>
            <a:ext cx="533400" cy="4572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058763" y="28956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259163" y="29718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1" name="Arc 20"/>
          <p:cNvSpPr/>
          <p:nvPr/>
        </p:nvSpPr>
        <p:spPr>
          <a:xfrm>
            <a:off x="4896963" y="36576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7954488" y="36576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/>
          <p:cNvSpPr txBox="1"/>
          <p:nvPr/>
        </p:nvSpPr>
        <p:spPr>
          <a:xfrm>
            <a:off x="5201763" y="3429000"/>
            <a:ext cx="1523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There will only be one term here, that we get by subbing n = 1 into the expression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335488" y="37338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87363" y="4800600"/>
            <a:ext cx="4152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statement given is therefore true for n = 1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2411767" y="4760650"/>
            <a:ext cx="152400" cy="381000"/>
            <a:chOff x="5257800" y="5715000"/>
            <a:chExt cx="152400" cy="3810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4191000" y="1828800"/>
            <a:ext cx="3892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31" name="タイトル 1">
            <a:extLst>
              <a:ext uri="{FF2B5EF4-FFF2-40B4-BE49-F238E27FC236}">
                <a16:creationId xmlns:a16="http://schemas.microsoft.com/office/drawing/2014/main" id="{66BAF952-2A0E-49F9-A84F-0C8FC9183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52D1016F-E190-4AB9-ABF7-6D5C7EAC97E3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738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7" grpId="0"/>
      <p:bldP spid="8" grpId="0"/>
      <p:bldP spid="9" grpId="0"/>
      <p:bldP spid="10" grpId="0"/>
      <p:bldP spid="4" grpId="0"/>
      <p:bldP spid="13" grpId="0"/>
      <p:bldP spid="19" grpId="0"/>
      <p:bldP spid="20" grpId="0"/>
      <p:bldP spid="21" grpId="0" animBg="1"/>
      <p:bldP spid="22" grpId="0" animBg="1"/>
      <p:bldP spid="23" grpId="0"/>
      <p:bldP spid="24" grpId="0"/>
      <p:bldP spid="25" grpId="0"/>
      <p:bldP spid="3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So we are now going to prove one of the formulae you have learnt in chapter 5!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 rotWithShape="1">
                <a:blip r:embed="rId2"/>
                <a:stretch>
                  <a:fillRect l="-174" t="-129" r="-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1910" t="-96907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191000" y="15240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91000" y="1828800"/>
            <a:ext cx="31918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79125" y="2186049"/>
                <a:ext cx="869597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125" y="2186049"/>
                <a:ext cx="869597" cy="6143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953000" y="2362200"/>
                <a:ext cx="19590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+4+9+16………+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362200"/>
                <a:ext cx="1959061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781800" y="2286000"/>
                <a:ext cx="1672637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286000"/>
                <a:ext cx="1672637" cy="43922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33"/>
          <p:cNvGrpSpPr/>
          <p:nvPr/>
        </p:nvGrpSpPr>
        <p:grpSpPr>
          <a:xfrm>
            <a:off x="2760955" y="5056573"/>
            <a:ext cx="152400" cy="381000"/>
            <a:chOff x="5257800" y="5715000"/>
            <a:chExt cx="152400" cy="381000"/>
          </a:xfrm>
        </p:grpSpPr>
        <p:cxnSp>
          <p:nvCxnSpPr>
            <p:cNvPr id="35" name="Straight Connector 3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Straight Arrow Connector 36"/>
          <p:cNvCxnSpPr/>
          <p:nvPr/>
        </p:nvCxnSpPr>
        <p:spPr>
          <a:xfrm flipH="1">
            <a:off x="5486400" y="2819400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343400" y="3352800"/>
            <a:ext cx="1926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first few terms in the sequence, and the last term, which will be in terms of k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5029200" y="2743200"/>
            <a:ext cx="1828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495800" y="2362200"/>
            <a:ext cx="3048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553200" y="2362200"/>
            <a:ext cx="3048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/>
          <p:cNvCxnSpPr/>
          <p:nvPr/>
        </p:nvCxnSpPr>
        <p:spPr>
          <a:xfrm>
            <a:off x="7010400" y="2743200"/>
            <a:ext cx="1447800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696200" y="2819400"/>
            <a:ext cx="284018" cy="434439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858000" y="3352800"/>
            <a:ext cx="213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We are going to assume that this sequence is true for k, and hence the sum will be equal to the expression above</a:t>
            </a:r>
            <a:endParaRPr lang="en-GB" sz="1200" baseline="30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7BECD123-1DFB-4629-9EF7-390C22D24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DCE26BF1-63B5-4E74-84D0-6F90438FB458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7" name="Group 26">
            <a:extLst>
              <a:ext uri="{FF2B5EF4-FFF2-40B4-BE49-F238E27FC236}">
                <a16:creationId xmlns:a16="http://schemas.microsoft.com/office/drawing/2014/main" id="{70CD72B4-6FA4-44EF-BD2E-37CA440B04A4}"/>
              </a:ext>
            </a:extLst>
          </p:cNvPr>
          <p:cNvGrpSpPr/>
          <p:nvPr/>
        </p:nvGrpSpPr>
        <p:grpSpPr>
          <a:xfrm>
            <a:off x="2411767" y="4760650"/>
            <a:ext cx="152400" cy="381000"/>
            <a:chOff x="5257800" y="5715000"/>
            <a:chExt cx="152400" cy="381000"/>
          </a:xfrm>
        </p:grpSpPr>
        <p:cxnSp>
          <p:nvCxnSpPr>
            <p:cNvPr id="48" name="Straight Connector 27">
              <a:extLst>
                <a:ext uri="{FF2B5EF4-FFF2-40B4-BE49-F238E27FC236}">
                  <a16:creationId xmlns:a16="http://schemas.microsoft.com/office/drawing/2014/main" id="{35798587-3209-4C28-A449-C85697779630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8">
              <a:extLst>
                <a:ext uri="{FF2B5EF4-FFF2-40B4-BE49-F238E27FC236}">
                  <a16:creationId xmlns:a16="http://schemas.microsoft.com/office/drawing/2014/main" id="{E59A88E6-FBCB-45C1-8068-BEE531ED1FF1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2377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0" grpId="0"/>
      <p:bldP spid="31" grpId="0"/>
      <p:bldP spid="32" grpId="0"/>
      <p:bldP spid="33" grpId="0"/>
      <p:bldP spid="38" grpId="0"/>
      <p:bldP spid="40" grpId="0" animBg="1"/>
      <p:bldP spid="40" grpId="1" animBg="1"/>
      <p:bldP spid="41" grpId="0" animBg="1"/>
      <p:bldP spid="41" grpId="1" animBg="1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So we are now going to prove one of the formulae you have learnt in chapter 5!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 rotWithShape="1">
                <a:blip r:embed="rId2"/>
                <a:stretch>
                  <a:fillRect l="-174" t="-129" r="-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1910" t="-96907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191000" y="15240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191000" y="1828800"/>
            <a:ext cx="319189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79125" y="2186049"/>
                <a:ext cx="869597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125" y="2186049"/>
                <a:ext cx="869597" cy="6143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4953000" y="2362200"/>
                <a:ext cx="19590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+4+9+16………+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362200"/>
                <a:ext cx="1959061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781800" y="2286000"/>
                <a:ext cx="166859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286000"/>
                <a:ext cx="1668598" cy="43922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4191000" y="29718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91000" y="32766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the statement is then true for (k + 1) </a:t>
            </a:r>
            <a:r>
              <a:rPr lang="en-GB" sz="12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itchFamily="2" charset="2"/>
              </a:rPr>
              <a:t>) The next term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79125" y="3807031"/>
                <a:ext cx="869597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125" y="3807031"/>
                <a:ext cx="869597" cy="6143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953000" y="3983182"/>
                <a:ext cx="19590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+4+9+16………+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3983182"/>
                <a:ext cx="1959061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781800" y="3962400"/>
                <a:ext cx="9612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+  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3962400"/>
                <a:ext cx="961225" cy="276999"/>
              </a:xfrm>
              <a:prstGeom prst="rect">
                <a:avLst/>
              </a:prstGeom>
              <a:blipFill rotWithShape="1">
                <a:blip r:embed="rId10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0" name="Rectangle 49"/>
          <p:cNvSpPr/>
          <p:nvPr/>
        </p:nvSpPr>
        <p:spPr>
          <a:xfrm>
            <a:off x="5029200" y="2362200"/>
            <a:ext cx="18288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Rectangle 50"/>
          <p:cNvSpPr/>
          <p:nvPr/>
        </p:nvSpPr>
        <p:spPr>
          <a:xfrm>
            <a:off x="5029200" y="3962400"/>
            <a:ext cx="18288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TextBox 51"/>
          <p:cNvSpPr txBox="1"/>
          <p:nvPr/>
        </p:nvSpPr>
        <p:spPr>
          <a:xfrm>
            <a:off x="4724400" y="3505200"/>
            <a:ext cx="35813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The sequence will be the same, but with an extra term 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(sub in (k + 1)) for it!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736276" y="4811485"/>
                <a:ext cx="166859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276" y="4811485"/>
                <a:ext cx="1668598" cy="439223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236525" y="4899560"/>
                <a:ext cx="9612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+  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6525" y="4899560"/>
                <a:ext cx="961225" cy="276999"/>
              </a:xfrm>
              <a:prstGeom prst="rect">
                <a:avLst/>
              </a:prstGeom>
              <a:blipFill rotWithShape="1">
                <a:blip r:embed="rId12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4627420" y="4465123"/>
            <a:ext cx="40653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Replace the first part with the assumed formula from earlier!</a:t>
            </a:r>
          </a:p>
        </p:txBody>
      </p:sp>
      <p:sp>
        <p:nvSpPr>
          <p:cNvPr id="56" name="Rectangle 55"/>
          <p:cNvSpPr/>
          <p:nvPr/>
        </p:nvSpPr>
        <p:spPr>
          <a:xfrm>
            <a:off x="7046026" y="2288969"/>
            <a:ext cx="1314203" cy="43048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4989616" y="4816434"/>
            <a:ext cx="1314203" cy="43048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/>
          <p:cNvSpPr txBox="1"/>
          <p:nvPr/>
        </p:nvSpPr>
        <p:spPr>
          <a:xfrm>
            <a:off x="4839197" y="5650676"/>
            <a:ext cx="3224149" cy="461665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requires more simplification which will be shown on the next slide!!</a:t>
            </a: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523B3FE0-431F-4D6D-AA8A-1A58D7C6B8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F98D015C-C580-411F-886F-03A09BA4E2DC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39" name="Group 33">
            <a:extLst>
              <a:ext uri="{FF2B5EF4-FFF2-40B4-BE49-F238E27FC236}">
                <a16:creationId xmlns:a16="http://schemas.microsoft.com/office/drawing/2014/main" id="{E39435F5-993A-4CAF-A1FF-649181F5BD05}"/>
              </a:ext>
            </a:extLst>
          </p:cNvPr>
          <p:cNvGrpSpPr/>
          <p:nvPr/>
        </p:nvGrpSpPr>
        <p:grpSpPr>
          <a:xfrm>
            <a:off x="2760955" y="5056573"/>
            <a:ext cx="152400" cy="381000"/>
            <a:chOff x="5257800" y="5715000"/>
            <a:chExt cx="152400" cy="381000"/>
          </a:xfrm>
        </p:grpSpPr>
        <p:cxnSp>
          <p:nvCxnSpPr>
            <p:cNvPr id="40" name="Straight Connector 34">
              <a:extLst>
                <a:ext uri="{FF2B5EF4-FFF2-40B4-BE49-F238E27FC236}">
                  <a16:creationId xmlns:a16="http://schemas.microsoft.com/office/drawing/2014/main" id="{5C64FF79-CD05-4B0E-BC8E-C636910D3B5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35">
              <a:extLst>
                <a:ext uri="{FF2B5EF4-FFF2-40B4-BE49-F238E27FC236}">
                  <a16:creationId xmlns:a16="http://schemas.microsoft.com/office/drawing/2014/main" id="{0995EFC4-3DD3-4501-9222-A36A5A39EAB5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26">
            <a:extLst>
              <a:ext uri="{FF2B5EF4-FFF2-40B4-BE49-F238E27FC236}">
                <a16:creationId xmlns:a16="http://schemas.microsoft.com/office/drawing/2014/main" id="{05590F39-2AEA-4492-BE3D-6E3FE9E3115E}"/>
              </a:ext>
            </a:extLst>
          </p:cNvPr>
          <p:cNvGrpSpPr/>
          <p:nvPr/>
        </p:nvGrpSpPr>
        <p:grpSpPr>
          <a:xfrm>
            <a:off x="2411767" y="4760650"/>
            <a:ext cx="152400" cy="381000"/>
            <a:chOff x="5257800" y="5715000"/>
            <a:chExt cx="152400" cy="381000"/>
          </a:xfrm>
        </p:grpSpPr>
        <p:cxnSp>
          <p:nvCxnSpPr>
            <p:cNvPr id="43" name="Straight Connector 27">
              <a:extLst>
                <a:ext uri="{FF2B5EF4-FFF2-40B4-BE49-F238E27FC236}">
                  <a16:creationId xmlns:a16="http://schemas.microsoft.com/office/drawing/2014/main" id="{4C9996E1-B822-45EE-9498-CCED5E432BE9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28">
              <a:extLst>
                <a:ext uri="{FF2B5EF4-FFF2-40B4-BE49-F238E27FC236}">
                  <a16:creationId xmlns:a16="http://schemas.microsoft.com/office/drawing/2014/main" id="{9F1A8EF6-D3E0-4BD3-8B79-E6E91750A52B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033159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49" grpId="0"/>
      <p:bldP spid="50" grpId="0" animBg="1"/>
      <p:bldP spid="50" grpId="1" animBg="1"/>
      <p:bldP spid="51" grpId="0" animBg="1"/>
      <p:bldP spid="51" grpId="1" animBg="1"/>
      <p:bldP spid="52" grpId="0"/>
      <p:bldP spid="53" grpId="0"/>
      <p:bldP spid="54" grpId="0"/>
      <p:bldP spid="55" grpId="0"/>
      <p:bldP spid="56" grpId="0" animBg="1"/>
      <p:bldP spid="56" grpId="1" animBg="1"/>
      <p:bldP spid="57" grpId="0" animBg="1"/>
      <p:bldP spid="57" grpId="1" animBg="1"/>
      <p:bldP spid="5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So we are now going to prove one of the formulae you have learnt in chapter 5!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 rotWithShape="1">
                <a:blip r:embed="rId2"/>
                <a:stretch>
                  <a:fillRect l="-174" t="-129" r="-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718884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6A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1910" t="-96907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4191000" y="1475509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91000" y="1780309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the statement is then true for (k + 1) </a:t>
            </a:r>
            <a:r>
              <a:rPr lang="en-GB" sz="12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itchFamily="2" charset="2"/>
              </a:rPr>
              <a:t>) The next term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79125" y="2310740"/>
                <a:ext cx="869597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9125" y="2310740"/>
                <a:ext cx="869597" cy="6143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953000" y="2486891"/>
                <a:ext cx="195906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+4+9+16………+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2486891"/>
                <a:ext cx="1959061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781800" y="2466109"/>
                <a:ext cx="9612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+  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466109"/>
                <a:ext cx="961225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4724400" y="2008909"/>
            <a:ext cx="35813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The sequence will be the same, but with an extra term 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(sub in (k + 1)) for it!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736276" y="3232066"/>
                <a:ext cx="166859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276" y="3232066"/>
                <a:ext cx="1668598" cy="43922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200899" y="3320141"/>
                <a:ext cx="96122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+ 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0899" y="3320141"/>
                <a:ext cx="961225" cy="276999"/>
              </a:xfrm>
              <a:prstGeom prst="rect">
                <a:avLst/>
              </a:prstGeom>
              <a:blipFill rotWithShape="1">
                <a:blip r:embed="rId9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extBox 54"/>
          <p:cNvSpPr txBox="1"/>
          <p:nvPr/>
        </p:nvSpPr>
        <p:spPr>
          <a:xfrm>
            <a:off x="4627420" y="2885704"/>
            <a:ext cx="40653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Replace the first part with the assumed formula from earlier!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724400" y="3810000"/>
                <a:ext cx="1600200" cy="4507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400" y="3810000"/>
                <a:ext cx="1600200" cy="450701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6172200" y="3786250"/>
                <a:ext cx="1066800" cy="4792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b="0" i="1" smtClean="0">
                              <a:latin typeface="Cambria Math"/>
                            </a:rPr>
                            <m:t>6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3786250"/>
                <a:ext cx="1066800" cy="47923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769921" y="4342410"/>
                <a:ext cx="2379024" cy="47923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+6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+1)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9921" y="4342410"/>
                <a:ext cx="2379024" cy="479234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4708565" y="5011388"/>
                <a:ext cx="4809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565" y="5011388"/>
                <a:ext cx="480952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Straight Connector 5"/>
          <p:cNvCxnSpPr/>
          <p:nvPr/>
        </p:nvCxnSpPr>
        <p:spPr>
          <a:xfrm>
            <a:off x="5105400" y="5181600"/>
            <a:ext cx="1981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4953000" y="4876800"/>
                <a:ext cx="7063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3000" y="4876800"/>
                <a:ext cx="706347" cy="276999"/>
              </a:xfrm>
              <a:prstGeom prst="rect">
                <a:avLst/>
              </a:prstGeom>
              <a:blipFill rotWithShape="1">
                <a:blip r:embed="rId14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5486400" y="4876800"/>
                <a:ext cx="8807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(2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4876800"/>
                <a:ext cx="880754" cy="276999"/>
              </a:xfrm>
              <a:prstGeom prst="rect">
                <a:avLst/>
              </a:prstGeom>
              <a:blipFill rotWithShape="1">
                <a:blip r:embed="rId15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6172200" y="4876800"/>
                <a:ext cx="94038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+ 6(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4876800"/>
                <a:ext cx="940386" cy="276999"/>
              </a:xfrm>
              <a:prstGeom prst="rect">
                <a:avLst/>
              </a:prstGeom>
              <a:blipFill rotWithShape="1">
                <a:blip r:embed="rId16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5410200" y="480060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4800600"/>
                <a:ext cx="332142" cy="400110"/>
              </a:xfrm>
              <a:prstGeom prst="rect">
                <a:avLst/>
              </a:prstGeom>
              <a:blipFill rotWithShape="1">
                <a:blip r:embed="rId17"/>
                <a:stretch>
                  <a:fillRect r="-1852" b="-1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6934200" y="480060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4800600"/>
                <a:ext cx="332142" cy="400110"/>
              </a:xfrm>
              <a:prstGeom prst="rect">
                <a:avLst/>
              </a:prstGeom>
              <a:blipFill rotWithShape="1">
                <a:blip r:embed="rId18"/>
                <a:stretch>
                  <a:fillRect r="-1852" b="-1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5943600" y="51816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3600" y="5181600"/>
                <a:ext cx="304892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4708565" y="5620988"/>
                <a:ext cx="4809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565" y="5620988"/>
                <a:ext cx="480952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Connector 64"/>
          <p:cNvCxnSpPr/>
          <p:nvPr/>
        </p:nvCxnSpPr>
        <p:spPr>
          <a:xfrm>
            <a:off x="5105400" y="5791200"/>
            <a:ext cx="1828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029200" y="5486400"/>
                <a:ext cx="7063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486400"/>
                <a:ext cx="706347" cy="276999"/>
              </a:xfrm>
              <a:prstGeom prst="rect">
                <a:avLst/>
              </a:prstGeom>
              <a:blipFill rotWithShape="1">
                <a:blip r:embed="rId2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638800" y="5486400"/>
                <a:ext cx="109639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+7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5486400"/>
                <a:ext cx="1096390" cy="276999"/>
              </a:xfrm>
              <a:prstGeom prst="rect">
                <a:avLst/>
              </a:prstGeom>
              <a:blipFill rotWithShape="1"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5486400" y="541020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[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5410200"/>
                <a:ext cx="332142" cy="400110"/>
              </a:xfrm>
              <a:prstGeom prst="rect">
                <a:avLst/>
              </a:prstGeom>
              <a:blipFill rotWithShape="1">
                <a:blip r:embed="rId22"/>
                <a:stretch>
                  <a:fillRect r="-1852" b="-1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0" name="TextBox 69"/>
              <p:cNvSpPr txBox="1"/>
              <p:nvPr/>
            </p:nvSpPr>
            <p:spPr>
              <a:xfrm>
                <a:off x="6629400" y="5410200"/>
                <a:ext cx="332142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/>
                        </a:rPr>
                        <m:t>]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0" name="TextBox 6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5410200"/>
                <a:ext cx="332142" cy="400110"/>
              </a:xfrm>
              <a:prstGeom prst="rect">
                <a:avLst/>
              </a:prstGeom>
              <a:blipFill rotWithShape="1">
                <a:blip r:embed="rId18"/>
                <a:stretch>
                  <a:fillRect r="-1852" b="-138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/>
              <p:cNvSpPr txBox="1"/>
              <p:nvPr/>
            </p:nvSpPr>
            <p:spPr>
              <a:xfrm>
                <a:off x="5867400" y="57912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1" name="TextBox 7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7400" y="5791200"/>
                <a:ext cx="304892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4708565" y="6230588"/>
                <a:ext cx="480952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8565" y="6230588"/>
                <a:ext cx="480952" cy="276999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3" name="Straight Connector 72"/>
          <p:cNvCxnSpPr/>
          <p:nvPr/>
        </p:nvCxnSpPr>
        <p:spPr>
          <a:xfrm>
            <a:off x="5105400" y="6400800"/>
            <a:ext cx="1600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5715000" y="6400800"/>
                <a:ext cx="3048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15000" y="6400800"/>
                <a:ext cx="304892" cy="276999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5029200" y="6096000"/>
                <a:ext cx="70634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6096000"/>
                <a:ext cx="706347" cy="276999"/>
              </a:xfrm>
              <a:prstGeom prst="rect">
                <a:avLst/>
              </a:prstGeom>
              <a:blipFill rotWithShape="1">
                <a:blip r:embed="rId2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5486400" y="6096000"/>
                <a:ext cx="127772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+2)(2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+3)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6096000"/>
                <a:ext cx="1277722" cy="276999"/>
              </a:xfrm>
              <a:prstGeom prst="rect">
                <a:avLst/>
              </a:prstGeom>
              <a:blipFill rotWithShape="1">
                <a:blip r:embed="rId2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18"/>
          <p:cNvSpPr/>
          <p:nvPr/>
        </p:nvSpPr>
        <p:spPr>
          <a:xfrm>
            <a:off x="7086600" y="35052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7" name="Arc 76"/>
          <p:cNvSpPr/>
          <p:nvPr/>
        </p:nvSpPr>
        <p:spPr>
          <a:xfrm>
            <a:off x="7086600" y="40386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Arc 77"/>
          <p:cNvSpPr/>
          <p:nvPr/>
        </p:nvSpPr>
        <p:spPr>
          <a:xfrm>
            <a:off x="7086600" y="46482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9" name="Arc 78"/>
          <p:cNvSpPr/>
          <p:nvPr/>
        </p:nvSpPr>
        <p:spPr>
          <a:xfrm>
            <a:off x="7086600" y="52578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Arc 79"/>
          <p:cNvSpPr/>
          <p:nvPr/>
        </p:nvSpPr>
        <p:spPr>
          <a:xfrm>
            <a:off x="6858000" y="58674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7391400" y="3505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both as fractions over 6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391400" y="4114800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Combine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7371608" y="46482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‘Clever factorisation’ method!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391400" y="52578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Expand and simplify the inner brackets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7162800" y="59436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Factorise the inner part</a:t>
            </a:r>
          </a:p>
        </p:txBody>
      </p:sp>
      <p:cxnSp>
        <p:nvCxnSpPr>
          <p:cNvPr id="86" name="Straight Connector 85"/>
          <p:cNvCxnSpPr/>
          <p:nvPr/>
        </p:nvCxnSpPr>
        <p:spPr>
          <a:xfrm>
            <a:off x="5181600" y="4624449"/>
            <a:ext cx="457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/>
          <p:nvPr/>
        </p:nvCxnSpPr>
        <p:spPr>
          <a:xfrm>
            <a:off x="5638800" y="4624449"/>
            <a:ext cx="533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>
            <a:off x="6477000" y="4624449"/>
            <a:ext cx="457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Connector 88"/>
          <p:cNvCxnSpPr/>
          <p:nvPr/>
        </p:nvCxnSpPr>
        <p:spPr>
          <a:xfrm>
            <a:off x="5105400" y="5181600"/>
            <a:ext cx="457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6324600" y="4624449"/>
            <a:ext cx="152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6934200" y="4624449"/>
            <a:ext cx="152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>
            <a:off x="5029200" y="4624449"/>
            <a:ext cx="152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5638800" y="5181600"/>
            <a:ext cx="595929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6400800" y="5181600"/>
            <a:ext cx="595929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0" name="Group 99"/>
          <p:cNvGrpSpPr/>
          <p:nvPr/>
        </p:nvGrpSpPr>
        <p:grpSpPr>
          <a:xfrm>
            <a:off x="2621982" y="5393284"/>
            <a:ext cx="152400" cy="381000"/>
            <a:chOff x="5257800" y="5715000"/>
            <a:chExt cx="152400" cy="381000"/>
          </a:xfrm>
        </p:grpSpPr>
        <p:cxnSp>
          <p:nvCxnSpPr>
            <p:cNvPr id="101" name="Straight Connector 100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Connector 101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5" name="タイトル 1">
            <a:extLst>
              <a:ext uri="{FF2B5EF4-FFF2-40B4-BE49-F238E27FC236}">
                <a16:creationId xmlns:a16="http://schemas.microsoft.com/office/drawing/2014/main" id="{FD8FFFD2-088A-46AE-8579-F1B34E8A3C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A71701EC-BD7E-4C3C-852B-320D262BFF96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94" name="Group 33">
            <a:extLst>
              <a:ext uri="{FF2B5EF4-FFF2-40B4-BE49-F238E27FC236}">
                <a16:creationId xmlns:a16="http://schemas.microsoft.com/office/drawing/2014/main" id="{71B8ACAB-AC71-488A-B014-75603DB8053F}"/>
              </a:ext>
            </a:extLst>
          </p:cNvPr>
          <p:cNvGrpSpPr/>
          <p:nvPr/>
        </p:nvGrpSpPr>
        <p:grpSpPr>
          <a:xfrm>
            <a:off x="2760955" y="5056573"/>
            <a:ext cx="152400" cy="381000"/>
            <a:chOff x="5257800" y="5715000"/>
            <a:chExt cx="152400" cy="381000"/>
          </a:xfrm>
        </p:grpSpPr>
        <p:cxnSp>
          <p:nvCxnSpPr>
            <p:cNvPr id="96" name="Straight Connector 34">
              <a:extLst>
                <a:ext uri="{FF2B5EF4-FFF2-40B4-BE49-F238E27FC236}">
                  <a16:creationId xmlns:a16="http://schemas.microsoft.com/office/drawing/2014/main" id="{8A79C580-D94C-4348-9D2A-A43C416EB170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35">
              <a:extLst>
                <a:ext uri="{FF2B5EF4-FFF2-40B4-BE49-F238E27FC236}">
                  <a16:creationId xmlns:a16="http://schemas.microsoft.com/office/drawing/2014/main" id="{FC8B49B7-1035-4676-9799-312B7782708D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8" name="Group 26">
            <a:extLst>
              <a:ext uri="{FF2B5EF4-FFF2-40B4-BE49-F238E27FC236}">
                <a16:creationId xmlns:a16="http://schemas.microsoft.com/office/drawing/2014/main" id="{7DF9A73F-BCDC-4B00-9ADD-53C20127EE67}"/>
              </a:ext>
            </a:extLst>
          </p:cNvPr>
          <p:cNvGrpSpPr/>
          <p:nvPr/>
        </p:nvGrpSpPr>
        <p:grpSpPr>
          <a:xfrm>
            <a:off x="2411767" y="4760650"/>
            <a:ext cx="152400" cy="381000"/>
            <a:chOff x="5257800" y="5715000"/>
            <a:chExt cx="152400" cy="381000"/>
          </a:xfrm>
        </p:grpSpPr>
        <p:cxnSp>
          <p:nvCxnSpPr>
            <p:cNvPr id="103" name="Straight Connector 27">
              <a:extLst>
                <a:ext uri="{FF2B5EF4-FFF2-40B4-BE49-F238E27FC236}">
                  <a16:creationId xmlns:a16="http://schemas.microsoft.com/office/drawing/2014/main" id="{FB550D1D-6971-4B59-B127-E77BCE1AA3D5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Straight Connector 28">
              <a:extLst>
                <a:ext uri="{FF2B5EF4-FFF2-40B4-BE49-F238E27FC236}">
                  <a16:creationId xmlns:a16="http://schemas.microsoft.com/office/drawing/2014/main" id="{B43551A7-AC87-4DAB-84A6-1D254C5906E2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55849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2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3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3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3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4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44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6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9" grpId="0"/>
      <p:bldP spid="40" grpId="0"/>
      <p:bldP spid="41" grpId="0"/>
      <p:bldP spid="13" grpId="0"/>
      <p:bldP spid="60" grpId="0"/>
      <p:bldP spid="61" grpId="0"/>
      <p:bldP spid="59" grpId="0"/>
      <p:bldP spid="62" grpId="0"/>
      <p:bldP spid="63" grpId="0"/>
      <p:bldP spid="64" grpId="0"/>
      <p:bldP spid="66" grpId="0"/>
      <p:bldP spid="67" grpId="0"/>
      <p:bldP spid="69" grpId="0"/>
      <p:bldP spid="70" grpId="0"/>
      <p:bldP spid="71" grpId="0"/>
      <p:bldP spid="72" grpId="0"/>
      <p:bldP spid="74" grpId="0"/>
      <p:bldP spid="75" grpId="0"/>
      <p:bldP spid="76" grpId="0"/>
      <p:bldP spid="19" grpId="0" animBg="1"/>
      <p:bldP spid="77" grpId="0" animBg="1"/>
      <p:bldP spid="78" grpId="0" animBg="1"/>
      <p:bldP spid="79" grpId="0" animBg="1"/>
      <p:bldP spid="80" grpId="0" animBg="1"/>
      <p:bldP spid="20" grpId="0"/>
      <p:bldP spid="81" grpId="0"/>
      <p:bldP spid="82" grpId="0"/>
      <p:bldP spid="83" grpId="0"/>
      <p:bldP spid="8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So we are now going to prove one of the formulae you have learnt in chapter 5!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 rotWithShape="1">
                <a:blip r:embed="rId2"/>
                <a:stretch>
                  <a:fillRect l="-174" t="-129" r="-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GB" sz="1200" b="0" i="1" smtClean="0">
                                  <a:latin typeface="Cambria Math"/>
                                </a:rPr>
                                <m:t>6</m:t>
                              </m:r>
                            </m:den>
                          </m:f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124200"/>
                <a:ext cx="2173224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1910" t="-96907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4191000" y="1475509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91000" y="1774209"/>
            <a:ext cx="3533633" cy="283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Explain why it proves the original statement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/>
              <p:cNvSpPr txBox="1"/>
              <p:nvPr/>
            </p:nvSpPr>
            <p:spPr>
              <a:xfrm>
                <a:off x="4191000" y="2667000"/>
                <a:ext cx="1668598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4" name="TextBox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667000"/>
                <a:ext cx="1668598" cy="439223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TextBox 95"/>
              <p:cNvSpPr txBox="1"/>
              <p:nvPr/>
            </p:nvSpPr>
            <p:spPr>
              <a:xfrm>
                <a:off x="6324600" y="2667000"/>
                <a:ext cx="2065565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3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6" name="TextBox 9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2667000"/>
                <a:ext cx="2065565" cy="43922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6324600" y="3733800"/>
                <a:ext cx="2731261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2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6</m:t>
                          </m:r>
                        </m:den>
                      </m:f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+1+1</m:t>
                          </m:r>
                        </m:e>
                      </m:d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+1)+1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733800"/>
                <a:ext cx="2731261" cy="43922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572000" y="2209800"/>
            <a:ext cx="915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For n = k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6781800" y="2209800"/>
            <a:ext cx="13195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For n = (k + 1)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7467600" y="3124200"/>
            <a:ext cx="0" cy="6096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467600" y="3200400"/>
            <a:ext cx="1447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Rewrite some of the brackets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343400" y="4343400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Written in this way, you can see that the k’s in the first statement have all been replaced with ‘k + 1’s</a:t>
            </a:r>
          </a:p>
        </p:txBody>
      </p:sp>
      <p:sp>
        <p:nvSpPr>
          <p:cNvPr id="18" name="Oval 17"/>
          <p:cNvSpPr/>
          <p:nvPr/>
        </p:nvSpPr>
        <p:spPr>
          <a:xfrm>
            <a:off x="4572000" y="2743200"/>
            <a:ext cx="152400" cy="304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Oval 100"/>
          <p:cNvSpPr/>
          <p:nvPr/>
        </p:nvSpPr>
        <p:spPr>
          <a:xfrm>
            <a:off x="4724400" y="2743200"/>
            <a:ext cx="152400" cy="3048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2" name="Oval 101"/>
          <p:cNvSpPr/>
          <p:nvPr/>
        </p:nvSpPr>
        <p:spPr>
          <a:xfrm>
            <a:off x="5304739" y="2743200"/>
            <a:ext cx="152400" cy="304800"/>
          </a:xfrm>
          <a:prstGeom prst="ellipse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Oval 102"/>
          <p:cNvSpPr/>
          <p:nvPr/>
        </p:nvSpPr>
        <p:spPr>
          <a:xfrm>
            <a:off x="6781800" y="3810000"/>
            <a:ext cx="457200" cy="304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Oval 103"/>
          <p:cNvSpPr/>
          <p:nvPr/>
        </p:nvSpPr>
        <p:spPr>
          <a:xfrm>
            <a:off x="7239000" y="3810000"/>
            <a:ext cx="457200" cy="3048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5" name="Oval 104"/>
          <p:cNvSpPr/>
          <p:nvPr/>
        </p:nvSpPr>
        <p:spPr>
          <a:xfrm>
            <a:off x="8153400" y="3810000"/>
            <a:ext cx="457200" cy="304800"/>
          </a:xfrm>
          <a:prstGeom prst="ellipse">
            <a:avLst/>
          </a:prstGeom>
          <a:noFill/>
          <a:ln w="254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TextBox 105"/>
          <p:cNvSpPr txBox="1"/>
          <p:nvPr/>
        </p:nvSpPr>
        <p:spPr>
          <a:xfrm>
            <a:off x="4343400" y="5105400"/>
            <a:ext cx="44196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statement was true for n = 1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also showed that if it is true for one statement, it is true for the next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Therefore the formula has been proven!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107" name="Group 106"/>
          <p:cNvGrpSpPr/>
          <p:nvPr/>
        </p:nvGrpSpPr>
        <p:grpSpPr>
          <a:xfrm>
            <a:off x="2704691" y="5708149"/>
            <a:ext cx="152400" cy="381000"/>
            <a:chOff x="5257800" y="5715000"/>
            <a:chExt cx="152400" cy="381000"/>
          </a:xfrm>
        </p:grpSpPr>
        <p:cxnSp>
          <p:nvCxnSpPr>
            <p:cNvPr id="108" name="Straight Connector 10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Connector 10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タイトル 1">
            <a:extLst>
              <a:ext uri="{FF2B5EF4-FFF2-40B4-BE49-F238E27FC236}">
                <a16:creationId xmlns:a16="http://schemas.microsoft.com/office/drawing/2014/main" id="{4D76B532-6C9E-4D60-B516-0D0D5262B2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833E012-C1F0-4BFE-9C2B-1324499AE198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0" name="Group 99">
            <a:extLst>
              <a:ext uri="{FF2B5EF4-FFF2-40B4-BE49-F238E27FC236}">
                <a16:creationId xmlns:a16="http://schemas.microsoft.com/office/drawing/2014/main" id="{6BBCB07D-B17D-48EE-A212-519858DB56FD}"/>
              </a:ext>
            </a:extLst>
          </p:cNvPr>
          <p:cNvGrpSpPr/>
          <p:nvPr/>
        </p:nvGrpSpPr>
        <p:grpSpPr>
          <a:xfrm>
            <a:off x="2621982" y="5393284"/>
            <a:ext cx="152400" cy="381000"/>
            <a:chOff x="5257800" y="5715000"/>
            <a:chExt cx="152400" cy="381000"/>
          </a:xfrm>
        </p:grpSpPr>
        <p:cxnSp>
          <p:nvCxnSpPr>
            <p:cNvPr id="41" name="Straight Connector 100">
              <a:extLst>
                <a:ext uri="{FF2B5EF4-FFF2-40B4-BE49-F238E27FC236}">
                  <a16:creationId xmlns:a16="http://schemas.microsoft.com/office/drawing/2014/main" id="{3A9DEF4D-933B-4CC3-92D7-97D5A6149598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101">
              <a:extLst>
                <a:ext uri="{FF2B5EF4-FFF2-40B4-BE49-F238E27FC236}">
                  <a16:creationId xmlns:a16="http://schemas.microsoft.com/office/drawing/2014/main" id="{2B285A87-6E87-48E7-90C2-A3F8456B978B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33">
            <a:extLst>
              <a:ext uri="{FF2B5EF4-FFF2-40B4-BE49-F238E27FC236}">
                <a16:creationId xmlns:a16="http://schemas.microsoft.com/office/drawing/2014/main" id="{CB84D27B-1AAF-47D4-A9EA-43C1B2A0E0C8}"/>
              </a:ext>
            </a:extLst>
          </p:cNvPr>
          <p:cNvGrpSpPr/>
          <p:nvPr/>
        </p:nvGrpSpPr>
        <p:grpSpPr>
          <a:xfrm>
            <a:off x="2760955" y="5056573"/>
            <a:ext cx="152400" cy="381000"/>
            <a:chOff x="5257800" y="5715000"/>
            <a:chExt cx="152400" cy="381000"/>
          </a:xfrm>
        </p:grpSpPr>
        <p:cxnSp>
          <p:nvCxnSpPr>
            <p:cNvPr id="44" name="Straight Connector 34">
              <a:extLst>
                <a:ext uri="{FF2B5EF4-FFF2-40B4-BE49-F238E27FC236}">
                  <a16:creationId xmlns:a16="http://schemas.microsoft.com/office/drawing/2014/main" id="{750CD9AA-FF7C-4516-B8C9-8B31AB82272A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35">
              <a:extLst>
                <a:ext uri="{FF2B5EF4-FFF2-40B4-BE49-F238E27FC236}">
                  <a16:creationId xmlns:a16="http://schemas.microsoft.com/office/drawing/2014/main" id="{1DDB9FB2-D01D-4076-8DB2-5C7B7CFB4E0F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Group 26">
            <a:extLst>
              <a:ext uri="{FF2B5EF4-FFF2-40B4-BE49-F238E27FC236}">
                <a16:creationId xmlns:a16="http://schemas.microsoft.com/office/drawing/2014/main" id="{54907F05-B3AC-403C-8DF5-4FA0D29BE47F}"/>
              </a:ext>
            </a:extLst>
          </p:cNvPr>
          <p:cNvGrpSpPr/>
          <p:nvPr/>
        </p:nvGrpSpPr>
        <p:grpSpPr>
          <a:xfrm>
            <a:off x="2411767" y="4760650"/>
            <a:ext cx="152400" cy="381000"/>
            <a:chOff x="5257800" y="5715000"/>
            <a:chExt cx="152400" cy="381000"/>
          </a:xfrm>
        </p:grpSpPr>
        <p:cxnSp>
          <p:nvCxnSpPr>
            <p:cNvPr id="49" name="Straight Connector 27">
              <a:extLst>
                <a:ext uri="{FF2B5EF4-FFF2-40B4-BE49-F238E27FC236}">
                  <a16:creationId xmlns:a16="http://schemas.microsoft.com/office/drawing/2014/main" id="{3DB7C426-E2F6-42FE-878E-E62A81C0CE9A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28">
              <a:extLst>
                <a:ext uri="{FF2B5EF4-FFF2-40B4-BE49-F238E27FC236}">
                  <a16:creationId xmlns:a16="http://schemas.microsoft.com/office/drawing/2014/main" id="{634336E2-09BD-4C47-8EA6-AA46C8312E90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55997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1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1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94" grpId="0"/>
      <p:bldP spid="96" grpId="0"/>
      <p:bldP spid="97" grpId="0"/>
      <p:bldP spid="4" grpId="0"/>
      <p:bldP spid="98" grpId="0"/>
      <p:bldP spid="9" grpId="0"/>
      <p:bldP spid="100" grpId="0"/>
      <p:bldP spid="18" grpId="0" animBg="1"/>
      <p:bldP spid="18" grpId="1" animBg="1"/>
      <p:bldP spid="101" grpId="0" animBg="1"/>
      <p:bldP spid="101" grpId="1" animBg="1"/>
      <p:bldP spid="102" grpId="0" animBg="1"/>
      <p:bldP spid="102" grpId="1" animBg="1"/>
      <p:bldP spid="103" grpId="0" animBg="1"/>
      <p:bldP spid="103" grpId="1" animBg="1"/>
      <p:bldP spid="104" grpId="0" animBg="1"/>
      <p:bldP spid="104" grpId="1" animBg="1"/>
      <p:bldP spid="105" grpId="0" animBg="1"/>
      <p:bldP spid="105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This looks more complicated, but you just follow the same process as you have seen already!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2609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191000" y="15240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430363" y="2133600"/>
                <a:ext cx="2103204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i="1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i="1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i="1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0363" y="2133600"/>
                <a:ext cx="2103204" cy="595484"/>
              </a:xfrm>
              <a:prstGeom prst="rect">
                <a:avLst/>
              </a:prstGeom>
              <a:blipFill rotWithShape="1">
                <a:blip r:embed="rId5"/>
                <a:stretch>
                  <a:fillRect l="-22609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439763" y="3276600"/>
                <a:ext cx="786048" cy="6101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763" y="3276600"/>
                <a:ext cx="786048" cy="61016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439763" y="4038600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9763" y="4038600"/>
                <a:ext cx="463075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818416" y="3512127"/>
                <a:ext cx="1317092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1+(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GB" sz="1200" i="1">
                              <a:latin typeface="Cambria Math"/>
                            </a:rPr>
                            <m:t>−1)</m:t>
                          </m:r>
                          <m:sSup>
                            <m:sSup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i="1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1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18416" y="3512127"/>
                <a:ext cx="1317092" cy="276999"/>
              </a:xfrm>
              <a:prstGeom prst="rect">
                <a:avLst/>
              </a:prstGeom>
              <a:blipFill rotWithShape="1">
                <a:blip r:embed="rId8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7192488" y="4038600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2488" y="4038600"/>
                <a:ext cx="463075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5430363" y="2819400"/>
            <a:ext cx="6096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192363" y="2819400"/>
            <a:ext cx="12954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5125563" y="2895600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6878163" y="2895600"/>
            <a:ext cx="533400" cy="4572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4058763" y="28956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259163" y="29718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20" name="Arc 19"/>
          <p:cNvSpPr/>
          <p:nvPr/>
        </p:nvSpPr>
        <p:spPr>
          <a:xfrm>
            <a:off x="4896963" y="36576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7954488" y="36576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5201763" y="3429000"/>
            <a:ext cx="152399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There will only be one term here, that we get by subbing n = 1 into the expression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335488" y="3733800"/>
            <a:ext cx="83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287363" y="4800600"/>
            <a:ext cx="4152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statement given is therefore true for n = 1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91000" y="1828800"/>
            <a:ext cx="3368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426524" y="4672681"/>
            <a:ext cx="152400" cy="381000"/>
            <a:chOff x="5257800" y="5715000"/>
            <a:chExt cx="152400" cy="381000"/>
          </a:xfrm>
        </p:grpSpPr>
        <p:cxnSp>
          <p:nvCxnSpPr>
            <p:cNvPr id="28" name="Straight Connector 2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1">
            <a:extLst>
              <a:ext uri="{FF2B5EF4-FFF2-40B4-BE49-F238E27FC236}">
                <a16:creationId xmlns:a16="http://schemas.microsoft.com/office/drawing/2014/main" id="{2AB1987D-75DC-4F71-A666-30B46A2752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24FE4BA7-43BF-44CB-9C56-C24AED2105F8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497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7" grpId="0"/>
      <p:bldP spid="8" grpId="0"/>
      <p:bldP spid="9" grpId="0"/>
      <p:bldP spid="10" grpId="0"/>
      <p:bldP spid="11" grpId="0"/>
      <p:bldP spid="12" grpId="0"/>
      <p:bldP spid="18" grpId="0"/>
      <p:bldP spid="19" grpId="0"/>
      <p:bldP spid="20" grpId="0" animBg="1"/>
      <p:bldP spid="21" grpId="0" animBg="1"/>
      <p:bldP spid="22" grpId="0"/>
      <p:bldP spid="23" grpId="0"/>
      <p:bldP spid="24" grpId="0"/>
      <p:bldP spid="2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This looks more complicated, but you just follow the same process as you have seen already!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2609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191000" y="15240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91000" y="1828800"/>
            <a:ext cx="3238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2742181" y="4908210"/>
            <a:ext cx="152400" cy="381000"/>
            <a:chOff x="5257800" y="5715000"/>
            <a:chExt cx="152400" cy="381000"/>
          </a:xfrm>
        </p:grpSpPr>
        <p:cxnSp>
          <p:nvCxnSpPr>
            <p:cNvPr id="31" name="Straight Connector 30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91000" y="2133600"/>
                <a:ext cx="94763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133600"/>
                <a:ext cx="947632" cy="595484"/>
              </a:xfrm>
              <a:prstGeom prst="rect">
                <a:avLst/>
              </a:prstGeom>
              <a:blipFill rotWithShape="1">
                <a:blip r:embed="rId5"/>
                <a:stretch>
                  <a:fillRect l="-50323" t="-95918" r="-5419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017325" y="2297875"/>
                <a:ext cx="15631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2+8+24+64……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325" y="2297875"/>
                <a:ext cx="1563120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393873" y="2297876"/>
                <a:ext cx="74866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873" y="2297876"/>
                <a:ext cx="748666" cy="280333"/>
              </a:xfrm>
              <a:prstGeom prst="rect">
                <a:avLst/>
              </a:prstGeom>
              <a:blipFill rotWithShape="1">
                <a:blip r:embed="rId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985659" y="2295896"/>
                <a:ext cx="1521057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5659" y="2295896"/>
                <a:ext cx="1521057" cy="28033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H="1">
            <a:off x="5510151" y="2736273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343400" y="3257798"/>
            <a:ext cx="1926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first few terms in the sequence, and the last term, which will be in terms of k</a:t>
            </a:r>
          </a:p>
        </p:txBody>
      </p:sp>
      <p:cxnSp>
        <p:nvCxnSpPr>
          <p:cNvPr id="39" name="Straight Connector 38"/>
          <p:cNvCxnSpPr/>
          <p:nvPr/>
        </p:nvCxnSpPr>
        <p:spPr>
          <a:xfrm>
            <a:off x="5147954" y="2648197"/>
            <a:ext cx="18288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4507675" y="2302823"/>
            <a:ext cx="396834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/>
          <p:cNvSpPr/>
          <p:nvPr/>
        </p:nvSpPr>
        <p:spPr>
          <a:xfrm>
            <a:off x="6648202" y="2279073"/>
            <a:ext cx="393865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2" name="Straight Connector 41"/>
          <p:cNvCxnSpPr/>
          <p:nvPr/>
        </p:nvCxnSpPr>
        <p:spPr>
          <a:xfrm>
            <a:off x="7303324" y="2648197"/>
            <a:ext cx="1178626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>
            <a:off x="7874330" y="2748148"/>
            <a:ext cx="284018" cy="434439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881751" y="3245922"/>
            <a:ext cx="213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We are going to assume that this sequence is true for k, and hence the sum will be equal to the expression above</a:t>
            </a:r>
            <a:endParaRPr lang="en-GB" sz="1200" baseline="30000" dirty="0">
              <a:solidFill>
                <a:srgbClr val="0000FF"/>
              </a:solidFill>
              <a:latin typeface="Comic Sans MS" pitchFamily="66" charset="0"/>
            </a:endParaRPr>
          </a:p>
        </p:txBody>
      </p:sp>
      <p:sp>
        <p:nvSpPr>
          <p:cNvPr id="45" name="タイトル 1">
            <a:extLst>
              <a:ext uri="{FF2B5EF4-FFF2-40B4-BE49-F238E27FC236}">
                <a16:creationId xmlns:a16="http://schemas.microsoft.com/office/drawing/2014/main" id="{DE97F545-C262-4802-835F-DFB8D7169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6F71F2A8-D1A0-4846-84C8-A34C0D9C715C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7" name="Group 26">
            <a:extLst>
              <a:ext uri="{FF2B5EF4-FFF2-40B4-BE49-F238E27FC236}">
                <a16:creationId xmlns:a16="http://schemas.microsoft.com/office/drawing/2014/main" id="{02B8D538-A8D6-4188-B4F4-4CB0A10B94DA}"/>
              </a:ext>
            </a:extLst>
          </p:cNvPr>
          <p:cNvGrpSpPr/>
          <p:nvPr/>
        </p:nvGrpSpPr>
        <p:grpSpPr>
          <a:xfrm>
            <a:off x="2470912" y="4672681"/>
            <a:ext cx="152400" cy="381000"/>
            <a:chOff x="5257800" y="5715000"/>
            <a:chExt cx="152400" cy="381000"/>
          </a:xfrm>
        </p:grpSpPr>
        <p:cxnSp>
          <p:nvCxnSpPr>
            <p:cNvPr id="48" name="Straight Connector 27">
              <a:extLst>
                <a:ext uri="{FF2B5EF4-FFF2-40B4-BE49-F238E27FC236}">
                  <a16:creationId xmlns:a16="http://schemas.microsoft.com/office/drawing/2014/main" id="{85574BA8-9DFE-4E54-A7AF-541108C5FDCB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28">
              <a:extLst>
                <a:ext uri="{FF2B5EF4-FFF2-40B4-BE49-F238E27FC236}">
                  <a16:creationId xmlns:a16="http://schemas.microsoft.com/office/drawing/2014/main" id="{8EA27FF6-1F2F-4B22-9073-DC8B4EF797FF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59607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5" grpId="0"/>
      <p:bldP spid="33" grpId="0"/>
      <p:bldP spid="34" grpId="0"/>
      <p:bldP spid="35" grpId="0"/>
      <p:bldP spid="36" grpId="0"/>
      <p:bldP spid="38" grpId="0"/>
      <p:bldP spid="40" grpId="0" animBg="1"/>
      <p:bldP spid="40" grpId="1" animBg="1"/>
      <p:bldP spid="41" grpId="0" animBg="1"/>
      <p:bldP spid="41" grpId="1" animBg="1"/>
      <p:bldP spid="4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This looks more complicated, but you just follow the same process as you have seen already!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2609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4191000" y="15240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191000" y="1828800"/>
            <a:ext cx="32383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 Assume the statement is true for n = k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191000" y="2133600"/>
                <a:ext cx="94763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1000" y="2133600"/>
                <a:ext cx="947632" cy="595484"/>
              </a:xfrm>
              <a:prstGeom prst="rect">
                <a:avLst/>
              </a:prstGeom>
              <a:blipFill rotWithShape="1">
                <a:blip r:embed="rId5"/>
                <a:stretch>
                  <a:fillRect l="-50323" t="-95918" r="-54194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5017325" y="2297875"/>
                <a:ext cx="15631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2+8+24+64……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325" y="2297875"/>
                <a:ext cx="1563120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393873" y="2297876"/>
                <a:ext cx="74866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3873" y="2297876"/>
                <a:ext cx="748666" cy="280333"/>
              </a:xfrm>
              <a:prstGeom prst="rect">
                <a:avLst/>
              </a:prstGeom>
              <a:blipFill rotWithShape="1">
                <a:blip r:embed="rId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985659" y="2295896"/>
                <a:ext cx="1521057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5659" y="2295896"/>
                <a:ext cx="1521057" cy="28033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4191000" y="28956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91000" y="32004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the statement is then true for (k + 1) </a:t>
            </a:r>
            <a:r>
              <a:rPr lang="en-GB" sz="12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itchFamily="2" charset="2"/>
              </a:rPr>
              <a:t>) The next term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724400" y="3429000"/>
            <a:ext cx="35813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The sequence will be the same, but with an extra term 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(sub in (k + 1)) for it!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202875" y="3874325"/>
                <a:ext cx="94763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2875" y="3874325"/>
                <a:ext cx="947632" cy="595484"/>
              </a:xfrm>
              <a:prstGeom prst="rect">
                <a:avLst/>
              </a:prstGeom>
              <a:blipFill rotWithShape="1">
                <a:blip r:embed="rId9"/>
                <a:stretch>
                  <a:fillRect l="-49359" t="-96907" r="-53846" b="-1505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5029200" y="4038600"/>
                <a:ext cx="156312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2+8+24+64……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4038600"/>
                <a:ext cx="1563120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405748" y="4038601"/>
                <a:ext cx="748666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(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  <m:r>
                        <a:rPr lang="en-GB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5748" y="4038601"/>
                <a:ext cx="748666" cy="280333"/>
              </a:xfrm>
              <a:prstGeom prst="rect">
                <a:avLst/>
              </a:prstGeom>
              <a:blipFill rotWithShape="1">
                <a:blip r:embed="rId10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6934200" y="4038600"/>
                <a:ext cx="1164871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+ 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4038600"/>
                <a:ext cx="1164871" cy="280333"/>
              </a:xfrm>
              <a:prstGeom prst="rect">
                <a:avLst/>
              </a:prstGeom>
              <a:blipFill rotWithShape="1">
                <a:blip r:embed="rId11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xtBox 51"/>
          <p:cNvSpPr txBox="1"/>
          <p:nvPr/>
        </p:nvSpPr>
        <p:spPr>
          <a:xfrm>
            <a:off x="4495800" y="4495800"/>
            <a:ext cx="406531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Replace the first part with the assumed formula from earlier!</a:t>
            </a:r>
          </a:p>
        </p:txBody>
      </p:sp>
      <p:sp>
        <p:nvSpPr>
          <p:cNvPr id="53" name="Rectangle 52"/>
          <p:cNvSpPr/>
          <p:nvPr/>
        </p:nvSpPr>
        <p:spPr>
          <a:xfrm>
            <a:off x="5105400" y="2286000"/>
            <a:ext cx="19812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5105400" y="4038600"/>
            <a:ext cx="19812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angle 54"/>
          <p:cNvSpPr/>
          <p:nvPr/>
        </p:nvSpPr>
        <p:spPr>
          <a:xfrm>
            <a:off x="7239001" y="2286000"/>
            <a:ext cx="12192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5064826" y="4880758"/>
            <a:ext cx="1169719" cy="298862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4800600" y="4876800"/>
                <a:ext cx="1521057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4876800"/>
                <a:ext cx="1521057" cy="280333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019800" y="4864925"/>
                <a:ext cx="1521057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4864925"/>
                <a:ext cx="1521057" cy="280333"/>
              </a:xfrm>
              <a:prstGeom prst="rect">
                <a:avLst/>
              </a:prstGeom>
              <a:blipFill rotWithShape="1">
                <a:blip r:embed="rId13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727369" y="5397335"/>
                <a:ext cx="1521057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=2+2(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7369" y="5397335"/>
                <a:ext cx="1521057" cy="280333"/>
              </a:xfrm>
              <a:prstGeom prst="rect">
                <a:avLst/>
              </a:prstGeom>
              <a:blipFill rotWithShape="1">
                <a:blip r:embed="rId14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985165" y="5391397"/>
                <a:ext cx="1209328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5165" y="5391397"/>
                <a:ext cx="1209328" cy="280333"/>
              </a:xfrm>
              <a:prstGeom prst="rect">
                <a:avLst/>
              </a:prstGeom>
              <a:blipFill rotWithShape="1">
                <a:blip r:embed="rId15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4054433" y="5764481"/>
            <a:ext cx="495893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The simplification for this is difficult</a:t>
            </a:r>
          </a:p>
          <a:p>
            <a:pPr algn="ctr"/>
            <a:endParaRPr lang="en-GB" sz="1050" dirty="0">
              <a:solidFill>
                <a:srgbClr val="FF0000"/>
              </a:solidFill>
              <a:latin typeface="Comic Sans MS" pitchFamily="66" charset="0"/>
            </a:endParaRPr>
          </a:p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 You need to aim for the power of 2 to be ‘k + 1’ (as it was ‘k’ originally)</a:t>
            </a:r>
            <a:endParaRPr lang="en-GB" sz="105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07452625-D848-4AC6-A523-C3FE94186F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BABD3E9-5591-4456-B09F-266CE4A2EC6A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0" name="Group 29">
            <a:extLst>
              <a:ext uri="{FF2B5EF4-FFF2-40B4-BE49-F238E27FC236}">
                <a16:creationId xmlns:a16="http://schemas.microsoft.com/office/drawing/2014/main" id="{50BB0416-6C4D-4930-83C4-474D02D7B9E1}"/>
              </a:ext>
            </a:extLst>
          </p:cNvPr>
          <p:cNvGrpSpPr/>
          <p:nvPr/>
        </p:nvGrpSpPr>
        <p:grpSpPr>
          <a:xfrm>
            <a:off x="2742181" y="4908210"/>
            <a:ext cx="152400" cy="381000"/>
            <a:chOff x="5257800" y="5715000"/>
            <a:chExt cx="152400" cy="381000"/>
          </a:xfrm>
        </p:grpSpPr>
        <p:cxnSp>
          <p:nvCxnSpPr>
            <p:cNvPr id="41" name="Straight Connector 30">
              <a:extLst>
                <a:ext uri="{FF2B5EF4-FFF2-40B4-BE49-F238E27FC236}">
                  <a16:creationId xmlns:a16="http://schemas.microsoft.com/office/drawing/2014/main" id="{B6BD906F-F580-4EFE-8030-797FAE718D07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31">
              <a:extLst>
                <a:ext uri="{FF2B5EF4-FFF2-40B4-BE49-F238E27FC236}">
                  <a16:creationId xmlns:a16="http://schemas.microsoft.com/office/drawing/2014/main" id="{156B9620-F19D-4221-907B-D92FFF35ED4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26">
            <a:extLst>
              <a:ext uri="{FF2B5EF4-FFF2-40B4-BE49-F238E27FC236}">
                <a16:creationId xmlns:a16="http://schemas.microsoft.com/office/drawing/2014/main" id="{7E40A1EF-528F-465E-95DF-61F8AB358BDC}"/>
              </a:ext>
            </a:extLst>
          </p:cNvPr>
          <p:cNvGrpSpPr/>
          <p:nvPr/>
        </p:nvGrpSpPr>
        <p:grpSpPr>
          <a:xfrm>
            <a:off x="2470912" y="4672681"/>
            <a:ext cx="152400" cy="381000"/>
            <a:chOff x="5257800" y="5715000"/>
            <a:chExt cx="152400" cy="381000"/>
          </a:xfrm>
        </p:grpSpPr>
        <p:cxnSp>
          <p:nvCxnSpPr>
            <p:cNvPr id="44" name="Straight Connector 27">
              <a:extLst>
                <a:ext uri="{FF2B5EF4-FFF2-40B4-BE49-F238E27FC236}">
                  <a16:creationId xmlns:a16="http://schemas.microsoft.com/office/drawing/2014/main" id="{C7948186-0A37-4B0D-BADC-B2540EFF7682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8">
              <a:extLst>
                <a:ext uri="{FF2B5EF4-FFF2-40B4-BE49-F238E27FC236}">
                  <a16:creationId xmlns:a16="http://schemas.microsoft.com/office/drawing/2014/main" id="{5060403A-BF8B-4DA5-9A92-0D2CABA18AAF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274364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  <p:bldP spid="57" grpId="0" animBg="1"/>
      <p:bldP spid="57" grpId="1" animBg="1"/>
      <p:bldP spid="59" grpId="0"/>
      <p:bldP spid="60" grpId="0"/>
      <p:bldP spid="61" grpId="0"/>
      <p:bldP spid="6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This looks more complicated, but you just follow the same process as you have seen already!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2609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4114800" y="14478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14800" y="1752600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Show the statement is then true for (k + 1) </a:t>
            </a:r>
            <a:r>
              <a:rPr lang="en-GB" sz="12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GB" sz="1200" dirty="0">
                <a:latin typeface="Comic Sans MS" pitchFamily="66" charset="0"/>
                <a:sym typeface="Wingdings" pitchFamily="2" charset="2"/>
              </a:rPr>
              <a:t>) The next term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4152404" y="2291938"/>
                <a:ext cx="1521057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=2+2(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404" y="2291938"/>
                <a:ext cx="1521057" cy="280333"/>
              </a:xfrm>
              <a:prstGeom prst="rect">
                <a:avLst/>
              </a:prstGeom>
              <a:blipFill rotWithShape="1">
                <a:blip r:embed="rId5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5410200" y="2286000"/>
                <a:ext cx="1209328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286000"/>
                <a:ext cx="1209328" cy="280333"/>
              </a:xfrm>
              <a:prstGeom prst="rect">
                <a:avLst/>
              </a:prstGeom>
              <a:blipFill rotWithShape="1">
                <a:blip r:embed="rId6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4" name="Group 63"/>
          <p:cNvGrpSpPr/>
          <p:nvPr/>
        </p:nvGrpSpPr>
        <p:grpSpPr>
          <a:xfrm>
            <a:off x="2621449" y="5259261"/>
            <a:ext cx="152400" cy="381000"/>
            <a:chOff x="5257800" y="5715000"/>
            <a:chExt cx="152400" cy="381000"/>
          </a:xfrm>
        </p:grpSpPr>
        <p:cxnSp>
          <p:nvCxnSpPr>
            <p:cNvPr id="65" name="Straight Connector 64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Arc 38"/>
          <p:cNvSpPr/>
          <p:nvPr/>
        </p:nvSpPr>
        <p:spPr>
          <a:xfrm>
            <a:off x="6400800" y="24384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TextBox 39"/>
          <p:cNvSpPr txBox="1"/>
          <p:nvPr/>
        </p:nvSpPr>
        <p:spPr>
          <a:xfrm>
            <a:off x="6705600" y="24384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2 x 2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k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= 2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k+1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(add the powers)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724400" y="2514600"/>
            <a:ext cx="152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257800" y="2514600"/>
            <a:ext cx="2286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4152404" y="2825338"/>
                <a:ext cx="1521057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=2+(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−1)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52404" y="2825338"/>
                <a:ext cx="1521057" cy="280333"/>
              </a:xfrm>
              <a:prstGeom prst="rect">
                <a:avLst/>
              </a:prstGeom>
              <a:blipFill rotWithShape="1">
                <a:blip r:embed="rId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5410200" y="2819400"/>
                <a:ext cx="1209328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+ (</m:t>
                      </m:r>
                      <m:r>
                        <a:rPr lang="en-GB" sz="1200" i="1">
                          <a:latin typeface="Cambria Math"/>
                        </a:rPr>
                        <m:t>𝑘</m:t>
                      </m:r>
                      <m:r>
                        <a:rPr lang="en-GB" sz="1200" i="1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i="1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 i="1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2819400"/>
                <a:ext cx="1209328" cy="280333"/>
              </a:xfrm>
              <a:prstGeom prst="rect">
                <a:avLst/>
              </a:prstGeom>
              <a:blipFill rotWithShape="1">
                <a:blip r:embed="rId8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4114800" y="3352800"/>
                <a:ext cx="2095996" cy="2862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=2+(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−1+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352800"/>
                <a:ext cx="2095996" cy="286271"/>
              </a:xfrm>
              <a:prstGeom prst="rect">
                <a:avLst/>
              </a:prstGeom>
              <a:blipFill rotWithShape="1">
                <a:blip r:embed="rId9"/>
                <a:stretch>
                  <a:fillRect b="-63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9" name="Straight Connector 68"/>
          <p:cNvCxnSpPr/>
          <p:nvPr/>
        </p:nvCxnSpPr>
        <p:spPr>
          <a:xfrm>
            <a:off x="4724400" y="3048000"/>
            <a:ext cx="457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>
            <a:off x="5715000" y="3048000"/>
            <a:ext cx="4572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Arc 70"/>
          <p:cNvSpPr/>
          <p:nvPr/>
        </p:nvSpPr>
        <p:spPr>
          <a:xfrm>
            <a:off x="6400800" y="29718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TextBox 71"/>
          <p:cNvSpPr txBox="1"/>
          <p:nvPr/>
        </p:nvSpPr>
        <p:spPr>
          <a:xfrm>
            <a:off x="6781800" y="2971800"/>
            <a:ext cx="1407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In total, we have (k – 1) + (k + 1) 2</a:t>
            </a:r>
            <a:r>
              <a:rPr lang="en-GB" sz="12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k+1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4038600" y="3886200"/>
                <a:ext cx="1371600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=2+2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38600" y="3886200"/>
                <a:ext cx="1371600" cy="28033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Arc 73"/>
          <p:cNvSpPr/>
          <p:nvPr/>
        </p:nvSpPr>
        <p:spPr>
          <a:xfrm>
            <a:off x="6400800" y="3505200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5" name="TextBox 74"/>
          <p:cNvSpPr txBox="1"/>
          <p:nvPr/>
        </p:nvSpPr>
        <p:spPr>
          <a:xfrm>
            <a:off x="6781800" y="3657600"/>
            <a:ext cx="1752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 the bracket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>
            <a:off x="4724400" y="3581400"/>
            <a:ext cx="914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>
            <a:off x="4724400" y="4114800"/>
            <a:ext cx="152400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086285" y="4440108"/>
                <a:ext cx="1400115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=2</m:t>
                      </m:r>
                      <m:r>
                        <a:rPr lang="en-US" sz="1200" b="0" i="1" smtClean="0">
                          <a:latin typeface="Cambria Math"/>
                        </a:rPr>
                        <m:t>(1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6285" y="4440108"/>
                <a:ext cx="1400115" cy="280333"/>
              </a:xfrm>
              <a:prstGeom prst="rect">
                <a:avLst/>
              </a:prstGeom>
              <a:blipFill rotWithShape="1">
                <a:blip r:embed="rId11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Arc 36"/>
          <p:cNvSpPr/>
          <p:nvPr/>
        </p:nvSpPr>
        <p:spPr>
          <a:xfrm>
            <a:off x="5334000" y="4032304"/>
            <a:ext cx="381000" cy="533400"/>
          </a:xfrm>
          <a:prstGeom prst="arc">
            <a:avLst>
              <a:gd name="adj1" fmla="val 16200000"/>
              <a:gd name="adj2" fmla="val 5368168"/>
            </a:avLst>
          </a:prstGeom>
          <a:noFill/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/>
          <p:cNvSpPr txBox="1"/>
          <p:nvPr/>
        </p:nvSpPr>
        <p:spPr>
          <a:xfrm>
            <a:off x="5600700" y="4184704"/>
            <a:ext cx="2209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Re-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 bracket</a:t>
            </a:r>
            <a:endParaRPr lang="en-GB" sz="1200" baseline="300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タイトル 1">
            <a:extLst>
              <a:ext uri="{FF2B5EF4-FFF2-40B4-BE49-F238E27FC236}">
                <a16:creationId xmlns:a16="http://schemas.microsoft.com/office/drawing/2014/main" id="{4F418D88-21D5-4008-BCC4-5E5C1F84D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E4A8830F-3FE3-49F0-B2F1-3ED93F03F09C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4" name="Group 29">
            <a:extLst>
              <a:ext uri="{FF2B5EF4-FFF2-40B4-BE49-F238E27FC236}">
                <a16:creationId xmlns:a16="http://schemas.microsoft.com/office/drawing/2014/main" id="{5AEA2752-E487-492C-B9B3-40918F4920E5}"/>
              </a:ext>
            </a:extLst>
          </p:cNvPr>
          <p:cNvGrpSpPr/>
          <p:nvPr/>
        </p:nvGrpSpPr>
        <p:grpSpPr>
          <a:xfrm>
            <a:off x="2742181" y="4908210"/>
            <a:ext cx="152400" cy="381000"/>
            <a:chOff x="5257800" y="5715000"/>
            <a:chExt cx="152400" cy="381000"/>
          </a:xfrm>
        </p:grpSpPr>
        <p:cxnSp>
          <p:nvCxnSpPr>
            <p:cNvPr id="47" name="Straight Connector 30">
              <a:extLst>
                <a:ext uri="{FF2B5EF4-FFF2-40B4-BE49-F238E27FC236}">
                  <a16:creationId xmlns:a16="http://schemas.microsoft.com/office/drawing/2014/main" id="{BB623245-26C6-44D2-ABEB-C44B3D2CC590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31">
              <a:extLst>
                <a:ext uri="{FF2B5EF4-FFF2-40B4-BE49-F238E27FC236}">
                  <a16:creationId xmlns:a16="http://schemas.microsoft.com/office/drawing/2014/main" id="{549E26CD-4EF4-4260-A4EF-BAEF802FBEF8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26">
            <a:extLst>
              <a:ext uri="{FF2B5EF4-FFF2-40B4-BE49-F238E27FC236}">
                <a16:creationId xmlns:a16="http://schemas.microsoft.com/office/drawing/2014/main" id="{5EC5E0B6-28F0-4E70-A5C2-86229A87978D}"/>
              </a:ext>
            </a:extLst>
          </p:cNvPr>
          <p:cNvGrpSpPr/>
          <p:nvPr/>
        </p:nvGrpSpPr>
        <p:grpSpPr>
          <a:xfrm>
            <a:off x="2470912" y="4672681"/>
            <a:ext cx="152400" cy="381000"/>
            <a:chOff x="5257800" y="5715000"/>
            <a:chExt cx="152400" cy="381000"/>
          </a:xfrm>
        </p:grpSpPr>
        <p:cxnSp>
          <p:nvCxnSpPr>
            <p:cNvPr id="50" name="Straight Connector 27">
              <a:extLst>
                <a:ext uri="{FF2B5EF4-FFF2-40B4-BE49-F238E27FC236}">
                  <a16:creationId xmlns:a16="http://schemas.microsoft.com/office/drawing/2014/main" id="{5CC80F54-9C27-4699-B406-7A86AFF0BE58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28">
              <a:extLst>
                <a:ext uri="{FF2B5EF4-FFF2-40B4-BE49-F238E27FC236}">
                  <a16:creationId xmlns:a16="http://schemas.microsoft.com/office/drawing/2014/main" id="{A5BD712B-3824-44BD-8859-1CF79F2E4E77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2931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3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3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5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7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7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7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0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vertical)">
                                      <p:cBhvr>
                                        <p:cTn id="10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0" grpId="0"/>
      <p:bldP spid="56" grpId="0"/>
      <p:bldP spid="58" grpId="0"/>
      <p:bldP spid="67" grpId="0"/>
      <p:bldP spid="71" grpId="0" animBg="1"/>
      <p:bldP spid="72" grpId="0"/>
      <p:bldP spid="73" grpId="0"/>
      <p:bldP spid="74" grpId="0" animBg="1"/>
      <p:bldP spid="75" grpId="0"/>
      <p:bldP spid="36" grpId="0"/>
      <p:bldP spid="37" grpId="0" animBg="1"/>
      <p:bldP spid="38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Prove, by mathematical induction, that for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GB" sz="1400" dirty="0">
                    <a:latin typeface="Comic Sans MS" pitchFamily="66" charset="0"/>
                  </a:rPr>
                  <a:t>, 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This looks more complicated, but you just follow the same process as you have seen already!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GB" sz="1400" dirty="0">
                    <a:latin typeface="Comic Sans MS" pitchFamily="66" charset="0"/>
                  </a:rPr>
                  <a:t>CONCLUSION</a:t>
                </a: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8718884" y="6550223"/>
            <a:ext cx="42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itchFamily="66" charset="0"/>
              </a:rPr>
              <a:t>6A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𝑟</m:t>
                                  </m:r>
                                </m:sup>
                              </m:sSup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=2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1+(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−1)</m:t>
                              </m:r>
                              <m:sSup>
                                <m:sSup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2</m:t>
                                  </m:r>
                                </m:e>
                                <m:sup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𝑛</m:t>
                                  </m:r>
                                </m:sup>
                              </m:sSup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0600" y="3048000"/>
                <a:ext cx="2106602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22609" t="-9591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TextBox 44"/>
          <p:cNvSpPr txBox="1"/>
          <p:nvPr/>
        </p:nvSpPr>
        <p:spPr>
          <a:xfrm>
            <a:off x="4114800" y="1447800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114800" y="1752600"/>
            <a:ext cx="472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Comic Sans MS" pitchFamily="66" charset="0"/>
                <a:sym typeface="Wingdings" pitchFamily="2" charset="2"/>
              </a:rPr>
              <a:t> Explain why this shows the statement is true</a:t>
            </a:r>
            <a:endParaRPr lang="en-GB" sz="12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6781800" y="2718731"/>
                <a:ext cx="1400115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</a:rPr>
                        <m:t>(1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2718731"/>
                <a:ext cx="1400115" cy="280333"/>
              </a:xfrm>
              <a:prstGeom prst="rect">
                <a:avLst/>
              </a:prstGeom>
              <a:blipFill rotWithShape="1">
                <a:blip r:embed="rId5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/>
          <p:cNvGrpSpPr/>
          <p:nvPr/>
        </p:nvGrpSpPr>
        <p:grpSpPr>
          <a:xfrm>
            <a:off x="2726871" y="5517083"/>
            <a:ext cx="152400" cy="381000"/>
            <a:chOff x="5257800" y="5715000"/>
            <a:chExt cx="152400" cy="381000"/>
          </a:xfrm>
        </p:grpSpPr>
        <p:cxnSp>
          <p:nvCxnSpPr>
            <p:cNvPr id="42" name="Straight Connector 41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365212" y="2718732"/>
                <a:ext cx="1329210" cy="28033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1+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GB" sz="1200" b="0" i="1" smtClean="0">
                                      <a:latin typeface="Cambria Math"/>
                                    </a:rPr>
                                    <m:t>−1</m:t>
                                  </m:r>
                                </m:e>
                              </m:d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𝑘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5212" y="2718732"/>
                <a:ext cx="1329210" cy="280333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/>
          <p:cNvSpPr txBox="1"/>
          <p:nvPr/>
        </p:nvSpPr>
        <p:spPr>
          <a:xfrm>
            <a:off x="4572000" y="2209800"/>
            <a:ext cx="91563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For n = k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6781800" y="2209800"/>
            <a:ext cx="13195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For n = (k + 1)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596360" y="3678386"/>
                <a:ext cx="1828800" cy="2803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2</m:t>
                      </m:r>
                      <m:r>
                        <a:rPr lang="en-US" sz="1200" b="0" i="1" smtClean="0">
                          <a:latin typeface="Cambria Math"/>
                        </a:rPr>
                        <m:t>(1</m:t>
                      </m:r>
                      <m:r>
                        <a:rPr lang="en-GB" sz="1200" b="0" i="1" smtClean="0">
                          <a:latin typeface="Cambria Math"/>
                        </a:rPr>
                        <m:t>+</m:t>
                      </m:r>
                      <m:r>
                        <a:rPr lang="en-US" sz="1200" b="0" i="1" smtClean="0">
                          <a:latin typeface="Cambria Math"/>
                        </a:rPr>
                        <m:t>(</m:t>
                      </m:r>
                      <m:r>
                        <a:rPr lang="en-US" sz="1200" b="0" i="1" smtClean="0">
                          <a:latin typeface="Cambria Math"/>
                        </a:rPr>
                        <m:t>𝑘</m:t>
                      </m:r>
                      <m:r>
                        <a:rPr lang="en-US" sz="1200" b="0" i="1" smtClean="0">
                          <a:latin typeface="Cambria Math"/>
                        </a:rPr>
                        <m:t>+1−1)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</m:sSup>
                      <m:r>
                        <a:rPr lang="en-US" sz="12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6360" y="3678386"/>
                <a:ext cx="1828800" cy="280333"/>
              </a:xfrm>
              <a:prstGeom prst="rect">
                <a:avLst/>
              </a:prstGeom>
              <a:blipFill rotWithShape="1">
                <a:blip r:embed="rId7"/>
                <a:stretch>
                  <a:fillRect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>
            <a:off x="7441596" y="3092401"/>
            <a:ext cx="0" cy="506681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7481856" y="3092401"/>
            <a:ext cx="14495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Rewrite the first ‘k’ as ‘k + 1 – 1’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343400" y="4069562"/>
            <a:ext cx="441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Written in this way, you can see that the k’s in the first statement have all been replaced with ‘k + 1’s</a:t>
            </a:r>
          </a:p>
        </p:txBody>
      </p:sp>
      <p:sp>
        <p:nvSpPr>
          <p:cNvPr id="52" name="Oval 51"/>
          <p:cNvSpPr/>
          <p:nvPr/>
        </p:nvSpPr>
        <p:spPr>
          <a:xfrm>
            <a:off x="4908950" y="2694265"/>
            <a:ext cx="152400" cy="304800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Oval 52"/>
          <p:cNvSpPr/>
          <p:nvPr/>
        </p:nvSpPr>
        <p:spPr>
          <a:xfrm>
            <a:off x="5411435" y="2739203"/>
            <a:ext cx="152400" cy="15240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Oval 53"/>
          <p:cNvSpPr/>
          <p:nvPr/>
        </p:nvSpPr>
        <p:spPr>
          <a:xfrm>
            <a:off x="7156308" y="3721095"/>
            <a:ext cx="457200" cy="190995"/>
          </a:xfrm>
          <a:prstGeom prst="ellipse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Oval 54"/>
          <p:cNvSpPr/>
          <p:nvPr/>
        </p:nvSpPr>
        <p:spPr>
          <a:xfrm>
            <a:off x="7973652" y="3712191"/>
            <a:ext cx="290067" cy="145380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TextBox 56"/>
          <p:cNvSpPr txBox="1"/>
          <p:nvPr/>
        </p:nvSpPr>
        <p:spPr>
          <a:xfrm>
            <a:off x="4274399" y="4592782"/>
            <a:ext cx="4419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statement was true for n = 1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We also showed that if it is true for one statement, it is true for the next</a:t>
            </a:r>
          </a:p>
          <a:p>
            <a:pPr marL="285750" indent="-2857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Therefore the formula has been proven!</a:t>
            </a:r>
          </a:p>
          <a:p>
            <a:pPr marL="285750" indent="-285750" algn="ctr">
              <a:buFont typeface="Wingdings"/>
              <a:buChar char="à"/>
            </a:pPr>
            <a:endParaRPr lang="en-US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US" sz="1400" b="1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You will need to become familiar with manipulating powers in the way shown here!</a:t>
            </a:r>
            <a:endParaRPr lang="en-GB" sz="1400" b="1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タイトル 1">
            <a:extLst>
              <a:ext uri="{FF2B5EF4-FFF2-40B4-BE49-F238E27FC236}">
                <a16:creationId xmlns:a16="http://schemas.microsoft.com/office/drawing/2014/main" id="{D903EC0F-CF8C-4BEB-9831-45926389B5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15C79258-FBD1-4F98-BA09-1F74742C9E55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39" name="Group 63">
            <a:extLst>
              <a:ext uri="{FF2B5EF4-FFF2-40B4-BE49-F238E27FC236}">
                <a16:creationId xmlns:a16="http://schemas.microsoft.com/office/drawing/2014/main" id="{2143E859-FA8F-43E8-8629-836DB92176F8}"/>
              </a:ext>
            </a:extLst>
          </p:cNvPr>
          <p:cNvGrpSpPr/>
          <p:nvPr/>
        </p:nvGrpSpPr>
        <p:grpSpPr>
          <a:xfrm>
            <a:off x="2621449" y="5259261"/>
            <a:ext cx="152400" cy="381000"/>
            <a:chOff x="5257800" y="5715000"/>
            <a:chExt cx="152400" cy="381000"/>
          </a:xfrm>
        </p:grpSpPr>
        <p:cxnSp>
          <p:nvCxnSpPr>
            <p:cNvPr id="40" name="Straight Connector 64">
              <a:extLst>
                <a:ext uri="{FF2B5EF4-FFF2-40B4-BE49-F238E27FC236}">
                  <a16:creationId xmlns:a16="http://schemas.microsoft.com/office/drawing/2014/main" id="{617453A5-1E06-4F1D-91CC-B4CAC64D405B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65">
              <a:extLst>
                <a:ext uri="{FF2B5EF4-FFF2-40B4-BE49-F238E27FC236}">
                  <a16:creationId xmlns:a16="http://schemas.microsoft.com/office/drawing/2014/main" id="{390E4B1A-BE03-419D-A4E8-7BA583FC9DD0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6" name="Group 29">
            <a:extLst>
              <a:ext uri="{FF2B5EF4-FFF2-40B4-BE49-F238E27FC236}">
                <a16:creationId xmlns:a16="http://schemas.microsoft.com/office/drawing/2014/main" id="{8667EB44-8FB9-46B0-A260-8D8E9BFBEF12}"/>
              </a:ext>
            </a:extLst>
          </p:cNvPr>
          <p:cNvGrpSpPr/>
          <p:nvPr/>
        </p:nvGrpSpPr>
        <p:grpSpPr>
          <a:xfrm>
            <a:off x="2742181" y="4908210"/>
            <a:ext cx="152400" cy="381000"/>
            <a:chOff x="5257800" y="5715000"/>
            <a:chExt cx="152400" cy="381000"/>
          </a:xfrm>
        </p:grpSpPr>
        <p:cxnSp>
          <p:nvCxnSpPr>
            <p:cNvPr id="58" name="Straight Connector 30">
              <a:extLst>
                <a:ext uri="{FF2B5EF4-FFF2-40B4-BE49-F238E27FC236}">
                  <a16:creationId xmlns:a16="http://schemas.microsoft.com/office/drawing/2014/main" id="{386983F7-2B79-4EB9-9F7D-9D861963FAB2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31">
              <a:extLst>
                <a:ext uri="{FF2B5EF4-FFF2-40B4-BE49-F238E27FC236}">
                  <a16:creationId xmlns:a16="http://schemas.microsoft.com/office/drawing/2014/main" id="{1F9CA22E-E125-460C-B214-2D71A2F43A3C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26">
            <a:extLst>
              <a:ext uri="{FF2B5EF4-FFF2-40B4-BE49-F238E27FC236}">
                <a16:creationId xmlns:a16="http://schemas.microsoft.com/office/drawing/2014/main" id="{52C8ED97-748C-4080-B9C9-C0A902BF6E22}"/>
              </a:ext>
            </a:extLst>
          </p:cNvPr>
          <p:cNvGrpSpPr/>
          <p:nvPr/>
        </p:nvGrpSpPr>
        <p:grpSpPr>
          <a:xfrm>
            <a:off x="2470912" y="4672681"/>
            <a:ext cx="152400" cy="381000"/>
            <a:chOff x="5257800" y="5715000"/>
            <a:chExt cx="152400" cy="381000"/>
          </a:xfrm>
        </p:grpSpPr>
        <p:cxnSp>
          <p:nvCxnSpPr>
            <p:cNvPr id="61" name="Straight Connector 27">
              <a:extLst>
                <a:ext uri="{FF2B5EF4-FFF2-40B4-BE49-F238E27FC236}">
                  <a16:creationId xmlns:a16="http://schemas.microsoft.com/office/drawing/2014/main" id="{24236AE0-79BE-480D-B854-149CD70C045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28">
              <a:extLst>
                <a:ext uri="{FF2B5EF4-FFF2-40B4-BE49-F238E27FC236}">
                  <a16:creationId xmlns:a16="http://schemas.microsoft.com/office/drawing/2014/main" id="{9DDB102D-FA10-414E-8BE5-61539199CCA4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3105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/>
      <p:bldP spid="46" grpId="0"/>
      <p:bldP spid="36" grpId="0"/>
      <p:bldP spid="47" grpId="0"/>
      <p:bldP spid="48" grpId="0"/>
      <p:bldP spid="49" grpId="0"/>
      <p:bldP spid="50" grpId="0"/>
      <p:bldP spid="8" grpId="0"/>
      <p:bldP spid="52" grpId="0" animBg="1"/>
      <p:bldP spid="52" grpId="1" animBg="1"/>
      <p:bldP spid="53" grpId="0" animBg="1"/>
      <p:bldP spid="53" grpId="1" animBg="1"/>
      <p:bldP spid="54" grpId="0" animBg="1"/>
      <p:bldP spid="54" grpId="1" animBg="1"/>
      <p:bldP spid="55" grpId="0" animBg="1"/>
      <p:bldP spid="55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4"/>
                <a:ext cx="3836818" cy="4628441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AutoNum type="arabicParenR"/>
                </a:pPr>
                <a:r>
                  <a:rPr lang="en-US" sz="2400" dirty="0">
                    <a:latin typeface="Comic Sans MS" panose="030F0702030302020204" pitchFamily="66" charset="0"/>
                  </a:rPr>
                  <a:t>Write down expressions for:</a:t>
                </a:r>
              </a:p>
              <a:p>
                <a:pPr marL="0" indent="0">
                  <a:buNone/>
                </a:pPr>
                <a:endParaRPr lang="en-US" sz="24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</m:nary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		b) </a:t>
                </a:r>
                <a14:m>
                  <m:oMath xmlns:m="http://schemas.openxmlformats.org/officeDocument/2006/math">
                    <m:nary>
                      <m:naryPr>
                        <m:chr m:val="∑"/>
                        <m:subHide m:val="on"/>
                        <m:sup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endParaRPr lang="en-GB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dirty="0">
                    <a:latin typeface="Comic Sans MS" panose="030F0702030302020204" pitchFamily="66" charset="0"/>
                  </a:rPr>
                  <a:t>2</a:t>
                </a:r>
                <a:r>
                  <a:rPr lang="en-GB" dirty="0">
                    <a:latin typeface="Comic Sans MS" panose="030F0702030302020204" pitchFamily="66" charset="0"/>
                  </a:rPr>
                  <a:t>) Prove that for all positive integers n,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+2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GB" dirty="0">
                    <a:latin typeface="Comic Sans MS" panose="030F0702030302020204" pitchFamily="66" charset="0"/>
                  </a:rPr>
                  <a:t> is divisible by 8.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4"/>
                <a:ext cx="3836818" cy="4628441"/>
              </a:xfrm>
              <a:blipFill>
                <a:blip r:embed="rId2"/>
                <a:stretch>
                  <a:fillRect l="-3175" t="-31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BB059A37-F982-4E61-BBD5-8683C646993B}"/>
                  </a:ext>
                </a:extLst>
              </p:cNvPr>
              <p:cNvSpPr txBox="1"/>
              <p:nvPr/>
            </p:nvSpPr>
            <p:spPr>
              <a:xfrm>
                <a:off x="1211802" y="2956263"/>
                <a:ext cx="119848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" name="テキスト ボックス 3">
                <a:extLst>
                  <a:ext uri="{FF2B5EF4-FFF2-40B4-BE49-F238E27FC236}">
                    <a16:creationId xmlns:a16="http://schemas.microsoft.com/office/drawing/2014/main" id="{BB059A37-F982-4E61-BBD5-8683C64699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1802" y="2956263"/>
                <a:ext cx="119848" cy="184666"/>
              </a:xfrm>
              <a:prstGeom prst="rect">
                <a:avLst/>
              </a:prstGeom>
              <a:blipFill>
                <a:blip r:embed="rId3"/>
                <a:stretch>
                  <a:fillRect l="-26316" r="-157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FA77715E-57A9-4C43-B86A-5812D532A911}"/>
                  </a:ext>
                </a:extLst>
              </p:cNvPr>
              <p:cNvSpPr txBox="1"/>
              <p:nvPr/>
            </p:nvSpPr>
            <p:spPr>
              <a:xfrm>
                <a:off x="967668" y="3437139"/>
                <a:ext cx="585926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FA77715E-57A9-4C43-B86A-5812D532A9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668" y="3437139"/>
                <a:ext cx="585926" cy="184666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E4674D64-1CB1-4A02-BB8D-F16691192A45}"/>
                  </a:ext>
                </a:extLst>
              </p:cNvPr>
              <p:cNvSpPr txBox="1"/>
              <p:nvPr/>
            </p:nvSpPr>
            <p:spPr>
              <a:xfrm>
                <a:off x="2864528" y="2966621"/>
                <a:ext cx="500109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E4674D64-1CB1-4A02-BB8D-F16691192A4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64528" y="2966621"/>
                <a:ext cx="500109" cy="184666"/>
              </a:xfrm>
              <a:prstGeom prst="rect">
                <a:avLst/>
              </a:prstGeom>
              <a:blipFill>
                <a:blip r:embed="rId5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F277919-E19B-4F84-B929-D2031E85BCBC}"/>
                  </a:ext>
                </a:extLst>
              </p:cNvPr>
              <p:cNvSpPr txBox="1"/>
              <p:nvPr/>
            </p:nvSpPr>
            <p:spPr>
              <a:xfrm>
                <a:off x="2815703" y="3429741"/>
                <a:ext cx="585926" cy="184666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12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9F277919-E19B-4F84-B929-D2031E85BC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5703" y="3429741"/>
                <a:ext cx="585926" cy="184666"/>
              </a:xfrm>
              <a:prstGeom prst="rect">
                <a:avLst/>
              </a:prstGeom>
              <a:blipFill>
                <a:blip r:embed="rId4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コンテンツ プレースホルダー 2">
                <a:extLst>
                  <a:ext uri="{FF2B5EF4-FFF2-40B4-BE49-F238E27FC236}">
                    <a16:creationId xmlns:a16="http://schemas.microsoft.com/office/drawing/2014/main" id="{6C3D5BA4-0BFA-404C-BD0B-6E0784950E2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91412" y="1676183"/>
                <a:ext cx="3836818" cy="46284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buNone/>
                </a:pPr>
                <a:r>
                  <a:rPr lang="en-US" sz="2400" dirty="0">
                    <a:latin typeface="Comic Sans MS" panose="030F0702030302020204" pitchFamily="66" charset="0"/>
                  </a:rPr>
                  <a:t>3)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𝑀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−8</m:t>
                              </m:r>
                            </m:e>
                          </m:mr>
                          <m:m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sz="2400" dirty="0"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buNone/>
                </a:pPr>
                <a:endParaRPr lang="en-US" sz="2400" dirty="0">
                  <a:latin typeface="Comic Sans MS" panose="030F0702030302020204" pitchFamily="66" charset="0"/>
                </a:endParaRPr>
              </a:p>
              <a:p>
                <a:pPr marL="0" indent="0">
                  <a:lnSpc>
                    <a:spcPct val="100000"/>
                  </a:lnSpc>
                  <a:spcBef>
                    <a:spcPts val="1200"/>
                  </a:spcBef>
                  <a:buNone/>
                </a:pPr>
                <a:r>
                  <a:rPr lang="en-US" sz="2400" dirty="0">
                    <a:latin typeface="Comic Sans MS" panose="030F0702030302020204" pitchFamily="66" charset="0"/>
                  </a:rPr>
                  <a:t>F</a:t>
                </a:r>
                <a:r>
                  <a:rPr lang="en-GB" sz="2400" dirty="0" err="1">
                    <a:latin typeface="Comic Sans MS" panose="030F0702030302020204" pitchFamily="66" charset="0"/>
                  </a:rPr>
                  <a:t>ind</a:t>
                </a:r>
                <a:r>
                  <a:rPr lang="en-GB" sz="24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𝑀𝑁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 in terms of </a:t>
                </a:r>
                <a14:m>
                  <m:oMath xmlns:m="http://schemas.openxmlformats.org/officeDocument/2006/math">
                    <m:r>
                      <a:rPr lang="en-GB" sz="2400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4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コンテンツ プレースホルダー 2">
                <a:extLst>
                  <a:ext uri="{FF2B5EF4-FFF2-40B4-BE49-F238E27FC236}">
                    <a16:creationId xmlns:a16="http://schemas.microsoft.com/office/drawing/2014/main" id="{6C3D5BA4-0BFA-404C-BD0B-6E0784950E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1412" y="1676183"/>
                <a:ext cx="3836818" cy="4628441"/>
              </a:xfrm>
              <a:prstGeom prst="rect">
                <a:avLst/>
              </a:prstGeom>
              <a:blipFill>
                <a:blip r:embed="rId6"/>
                <a:stretch>
                  <a:fillRect l="-23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B0C276D7-5FD7-48F7-9455-F498E2F1A750}"/>
                  </a:ext>
                </a:extLst>
              </p:cNvPr>
              <p:cNvSpPr txBox="1"/>
              <p:nvPr/>
            </p:nvSpPr>
            <p:spPr>
              <a:xfrm>
                <a:off x="812307" y="3755254"/>
                <a:ext cx="877548" cy="4033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B0C276D7-5FD7-48F7-9455-F498E2F1A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307" y="3755254"/>
                <a:ext cx="877548" cy="403316"/>
              </a:xfrm>
              <a:prstGeom prst="rect">
                <a:avLst/>
              </a:prstGeom>
              <a:blipFill>
                <a:blip r:embed="rId7"/>
                <a:stretch>
                  <a:fillRect l="-4167" r="-6944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54D957A3-2032-450B-B63F-C0A5F04F87DB}"/>
                  </a:ext>
                </a:extLst>
              </p:cNvPr>
              <p:cNvSpPr txBox="1"/>
              <p:nvPr/>
            </p:nvSpPr>
            <p:spPr>
              <a:xfrm>
                <a:off x="2101048" y="3756734"/>
                <a:ext cx="2038956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1400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𝒏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𝟑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2" name="テキスト ボックス 11">
                <a:extLst>
                  <a:ext uri="{FF2B5EF4-FFF2-40B4-BE49-F238E27FC236}">
                    <a16:creationId xmlns:a16="http://schemas.microsoft.com/office/drawing/2014/main" id="{54D957A3-2032-450B-B63F-C0A5F04F87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1048" y="3756734"/>
                <a:ext cx="2038956" cy="404726"/>
              </a:xfrm>
              <a:prstGeom prst="rect">
                <a:avLst/>
              </a:prstGeom>
              <a:blipFill>
                <a:blip r:embed="rId8"/>
                <a:stretch>
                  <a:fillRect l="-1497" r="-2695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319D723-845B-498C-BDEF-5B8624ED4D08}"/>
                  </a:ext>
                </a:extLst>
              </p:cNvPr>
              <p:cNvSpPr txBox="1"/>
              <p:nvPr/>
            </p:nvSpPr>
            <p:spPr>
              <a:xfrm>
                <a:off x="5447929" y="4182862"/>
                <a:ext cx="2148345" cy="4722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en-GB" b="1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b="1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𝟒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𝟓</m:t>
                                </m:r>
                              </m:e>
                              <m:e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𝟖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𝒌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b="1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𝟏𝟒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13" name="テキスト ボックス 12">
                <a:extLst>
                  <a:ext uri="{FF2B5EF4-FFF2-40B4-BE49-F238E27FC236}">
                    <a16:creationId xmlns:a16="http://schemas.microsoft.com/office/drawing/2014/main" id="{F319D723-845B-498C-BDEF-5B8624ED4D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7929" y="4182862"/>
                <a:ext cx="2148345" cy="47224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97319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9E49D45-5CE5-48F9-887D-8DD1819E011A}"/>
              </a:ext>
            </a:extLst>
          </p:cNvPr>
          <p:cNvSpPr/>
          <p:nvPr/>
        </p:nvSpPr>
        <p:spPr>
          <a:xfrm>
            <a:off x="1940966" y="2230495"/>
            <a:ext cx="5191165" cy="253146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8000" b="1" dirty="0">
                <a:ln w="38100"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Monotype Corsiva" panose="030101010102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8A</a:t>
            </a:r>
            <a:endParaRPr lang="ja-JP" altLang="en-US" sz="8000" b="1" dirty="0">
              <a:ln w="38100">
                <a:solidFill>
                  <a:schemeClr val="tx1"/>
                </a:solidFill>
                <a:prstDash val="solid"/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Monotype Corsiva" panose="030101010102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354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3505200" cy="472440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1400" b="1" dirty="0">
                <a:latin typeface="Comic Sans MS" pitchFamily="66" charset="0"/>
              </a:rPr>
              <a:t>You can obtain a proof for the summation of a series, by using the induction method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The way ‘proof by mathematical induction’ works is often likened to knocking dominoes over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If the dominoes are lined up, then you knock over the first one, every domino afterwards will fall down</a:t>
            </a: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  <a:hlinkClick r:id="rId2"/>
              </a:rPr>
              <a:t>iPhone Dominoes</a:t>
            </a: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Mathematically, if we want to prove that something is true for all possible cases, we cannot do it numerically (as the numbers would just go on forever)</a:t>
            </a:r>
          </a:p>
          <a:p>
            <a:pPr algn="ctr">
              <a:buFont typeface="Wingdings"/>
              <a:buChar char="à"/>
            </a:pPr>
            <a:endParaRPr lang="en-US" sz="1400" dirty="0">
              <a:latin typeface="Comic Sans MS" pitchFamily="66" charset="0"/>
              <a:sym typeface="Wingdings" pitchFamily="2" charset="2"/>
            </a:endParaRPr>
          </a:p>
          <a:p>
            <a:pPr algn="ctr">
              <a:buFont typeface="Wingdings"/>
              <a:buChar char="à"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However, if we show that if one case is true, and so is the next case, then we can therefore show it is true for every case…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34000" y="1524000"/>
            <a:ext cx="24048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u="sng" dirty="0">
                <a:latin typeface="Comic Sans MS" pitchFamily="66" charset="0"/>
              </a:rPr>
              <a:t>How this works mathematically</a:t>
            </a:r>
            <a:endParaRPr lang="en-GB" sz="1200" u="sng" dirty="0">
              <a:latin typeface="Comic Sans MS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1905000"/>
            <a:ext cx="6928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>
                <a:latin typeface="Comic Sans MS" pitchFamily="66" charset="0"/>
              </a:rPr>
              <a:t>BASIS</a:t>
            </a:r>
            <a:endParaRPr lang="en-GB" sz="1200" u="sng" dirty="0">
              <a:latin typeface="Comic Sans MS" pitchFamily="66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24400" y="1905000"/>
            <a:ext cx="403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itchFamily="66" charset="0"/>
                <a:sym typeface="Wingdings" pitchFamily="2" charset="2"/>
              </a:rPr>
              <a:t> Show that the statement to be proven works for the case n = 1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5919" y="2590800"/>
            <a:ext cx="12827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>
                <a:latin typeface="Comic Sans MS" pitchFamily="66" charset="0"/>
              </a:rPr>
              <a:t>ASSUMPTION</a:t>
            </a:r>
            <a:endParaRPr lang="en-GB" sz="1200" u="sng" dirty="0">
              <a:latin typeface="Comic Sans MS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71319" y="25908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itchFamily="66" charset="0"/>
                <a:sym typeface="Wingdings" pitchFamily="2" charset="2"/>
              </a:rPr>
              <a:t> Assume that the statement is true for n = k (just replace the ns with </a:t>
            </a:r>
            <a:r>
              <a:rPr lang="en-US" sz="1200" dirty="0" err="1">
                <a:latin typeface="Comic Sans MS" pitchFamily="66" charset="0"/>
                <a:sym typeface="Wingdings" pitchFamily="2" charset="2"/>
              </a:rPr>
              <a:t>ks</a:t>
            </a:r>
            <a:r>
              <a:rPr lang="en-US" sz="1200" dirty="0">
                <a:latin typeface="Comic Sans MS" pitchFamily="66" charset="0"/>
                <a:sym typeface="Wingdings" pitchFamily="2" charset="2"/>
              </a:rPr>
              <a:t>!)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88752" y="3352800"/>
            <a:ext cx="11031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>
                <a:latin typeface="Comic Sans MS" pitchFamily="66" charset="0"/>
              </a:rPr>
              <a:t>INDUCTIVE</a:t>
            </a:r>
            <a:endParaRPr lang="en-GB" sz="1200" u="sng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84152" y="3352800"/>
            <a:ext cx="3505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/>
              <a:buChar char="à"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Show that if the statement is true for n = k, it is also true for n = k + 1 (</a:t>
            </a:r>
            <a:r>
              <a:rPr lang="en-US" sz="12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US" sz="1200" dirty="0">
                <a:latin typeface="Comic Sans MS" pitchFamily="66" charset="0"/>
                <a:sym typeface="Wingdings" pitchFamily="2" charset="2"/>
              </a:rPr>
              <a:t> – the next case)</a:t>
            </a:r>
          </a:p>
          <a:p>
            <a:pPr marL="171450" indent="-171450">
              <a:buFont typeface="Wingdings"/>
              <a:buChar char="à"/>
            </a:pPr>
            <a:endParaRPr lang="en-US" sz="1200" dirty="0"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This is harder to explain without an example. Essentially you find a way to express the next ‘case’ using k and show that it is equivalent to replacing k with ‘k + 1’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114800" y="5257800"/>
            <a:ext cx="12602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u="sng" dirty="0">
                <a:latin typeface="Comic Sans MS" pitchFamily="66" charset="0"/>
              </a:rPr>
              <a:t>CONCLUSION</a:t>
            </a:r>
            <a:endParaRPr lang="en-GB" sz="1200" u="sng" dirty="0">
              <a:latin typeface="Comic Sans MS" pitchFamily="66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10200" y="5257800"/>
            <a:ext cx="3505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/>
              <a:buChar char="à"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You have shown that if the statement is true for one case, it must be true for the next</a:t>
            </a:r>
          </a:p>
          <a:p>
            <a:pPr marL="171450" indent="-171450">
              <a:buFont typeface="Wingdings"/>
              <a:buChar char="à"/>
            </a:pPr>
            <a:endParaRPr lang="en-US" sz="1200" dirty="0">
              <a:latin typeface="Comic Sans MS" pitchFamily="66" charset="0"/>
              <a:sym typeface="Wingdings" pitchFamily="2" charset="2"/>
            </a:endParaRPr>
          </a:p>
          <a:p>
            <a:pPr marL="171450" indent="-171450">
              <a:buFont typeface="Wingdings"/>
              <a:buChar char="à"/>
            </a:pPr>
            <a:r>
              <a:rPr lang="en-US" sz="1200" dirty="0">
                <a:latin typeface="Comic Sans MS" pitchFamily="66" charset="0"/>
                <a:sym typeface="Wingdings" pitchFamily="2" charset="2"/>
              </a:rPr>
              <a:t>As it was true for n = 1, it must therefore be true for n = 2, 3, 4 and so on, PROVING the statement!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17" name="タイトル 1">
            <a:extLst>
              <a:ext uri="{FF2B5EF4-FFF2-40B4-BE49-F238E27FC236}">
                <a16:creationId xmlns:a16="http://schemas.microsoft.com/office/drawing/2014/main" id="{BF9952A8-88E0-4294-967B-061546A2D9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12EE350F-E77E-4733-9475-8FFECDA575BF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30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We will start by proving statements relating to the sum of a series.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 by mathematical induction that, for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So we need to use the steps from before to prove this statement…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 b="-5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71600" y="3886200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886200"/>
                <a:ext cx="1352743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34685" t="-96907" r="-7658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Arrow Connector 6"/>
          <p:cNvCxnSpPr/>
          <p:nvPr/>
        </p:nvCxnSpPr>
        <p:spPr>
          <a:xfrm flipH="1">
            <a:off x="2590800" y="3657600"/>
            <a:ext cx="1295400" cy="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2514600" y="4343400"/>
            <a:ext cx="3048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810000" y="3352800"/>
            <a:ext cx="1463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means ‘n can be any positive integer’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609600" y="4800600"/>
            <a:ext cx="14636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is the formula for the sequence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286000" y="4800600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This is the formula for the sum of the first n terms of the sequence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1676400" y="4343400"/>
            <a:ext cx="3048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タイトル 1">
            <a:extLst>
              <a:ext uri="{FF2B5EF4-FFF2-40B4-BE49-F238E27FC236}">
                <a16:creationId xmlns:a16="http://schemas.microsoft.com/office/drawing/2014/main" id="{A502D91D-1FC7-4181-8FC3-A3F14AB2A9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C8C8EF8-3EBB-4347-911A-7996EE23CAF7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1239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6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We will start by proving statements relating to the sum of a series.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 by mathematical induction that, for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So we need to use the steps from before to prove this statement…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 r="-1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blipFill>
                <a:blip r:embed="rId3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191000" y="1524000"/>
            <a:ext cx="7777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BASIS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91000" y="1828800"/>
            <a:ext cx="3892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Show that the statement is true for n = 1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486400" y="2133600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2133600"/>
                <a:ext cx="1352743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4114800" y="3505200"/>
                <a:ext cx="988860" cy="6101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3505200"/>
                <a:ext cx="988860" cy="61016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4343400" y="4191000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3400" y="4191000"/>
                <a:ext cx="463075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086600" y="3657600"/>
                <a:ext cx="50526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(1)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3657600"/>
                <a:ext cx="505267" cy="276999"/>
              </a:xfrm>
              <a:prstGeom prst="rect">
                <a:avLst/>
              </a:prstGeom>
              <a:blipFill rotWithShape="1">
                <a:blip r:embed="rId7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7086600" y="4191000"/>
                <a:ext cx="46307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r>
                        <a:rPr lang="en-GB" sz="1200" b="0" i="1" smtClean="0">
                          <a:latin typeface="Cambria Math"/>
                        </a:rPr>
                        <m:t>1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0" y="4191000"/>
                <a:ext cx="463075" cy="2769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0" name="Straight Connector 9"/>
          <p:cNvCxnSpPr/>
          <p:nvPr/>
        </p:nvCxnSpPr>
        <p:spPr>
          <a:xfrm>
            <a:off x="5562600" y="2743200"/>
            <a:ext cx="838200" cy="0"/>
          </a:xfrm>
          <a:prstGeom prst="lin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6477000" y="2743200"/>
            <a:ext cx="304800" cy="0"/>
          </a:xfrm>
          <a:prstGeom prst="line">
            <a:avLst/>
          </a:prstGeom>
          <a:ln w="3175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Arc 11"/>
          <p:cNvSpPr/>
          <p:nvPr/>
        </p:nvSpPr>
        <p:spPr>
          <a:xfrm>
            <a:off x="4876800" y="38100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Arc 27"/>
          <p:cNvSpPr/>
          <p:nvPr/>
        </p:nvSpPr>
        <p:spPr>
          <a:xfrm>
            <a:off x="7391400" y="3810000"/>
            <a:ext cx="457200" cy="533400"/>
          </a:xfrm>
          <a:prstGeom prst="arc">
            <a:avLst>
              <a:gd name="adj1" fmla="val 16200000"/>
              <a:gd name="adj2" fmla="val 5236422"/>
            </a:avLst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/>
          <p:cNvCxnSpPr/>
          <p:nvPr/>
        </p:nvCxnSpPr>
        <p:spPr>
          <a:xfrm flipH="1">
            <a:off x="5105400" y="2895600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6781800" y="2895600"/>
            <a:ext cx="533400" cy="4572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4038600" y="28956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315200" y="2895600"/>
            <a:ext cx="13292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Replace n with 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257800" y="3657600"/>
            <a:ext cx="17525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There will only be one term here, that we get by subbing n = 1 into the expression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772400" y="3886200"/>
            <a:ext cx="99059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Calculate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4267200" y="4800600"/>
            <a:ext cx="415209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itchFamily="66" charset="0"/>
              </a:rPr>
              <a:t>The statement given is therefore true for n = 1</a:t>
            </a:r>
          </a:p>
        </p:txBody>
      </p:sp>
      <p:grpSp>
        <p:nvGrpSpPr>
          <p:cNvPr id="44" name="Group 43"/>
          <p:cNvGrpSpPr/>
          <p:nvPr/>
        </p:nvGrpSpPr>
        <p:grpSpPr>
          <a:xfrm>
            <a:off x="2405743" y="4710766"/>
            <a:ext cx="152400" cy="381000"/>
            <a:chOff x="5257800" y="5715000"/>
            <a:chExt cx="152400" cy="381000"/>
          </a:xfrm>
        </p:grpSpPr>
        <p:cxnSp>
          <p:nvCxnSpPr>
            <p:cNvPr id="39" name="Straight Connector 38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タイトル 1">
            <a:extLst>
              <a:ext uri="{FF2B5EF4-FFF2-40B4-BE49-F238E27FC236}">
                <a16:creationId xmlns:a16="http://schemas.microsoft.com/office/drawing/2014/main" id="{3DF4BBF7-9B98-4B2F-B23D-F4A21988B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A364A307-147A-4FE6-8EBA-627DF547996A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5573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20" grpId="0"/>
      <p:bldP spid="22" grpId="0"/>
      <p:bldP spid="23" grpId="0"/>
      <p:bldP spid="25" grpId="0"/>
      <p:bldP spid="26" grpId="0"/>
      <p:bldP spid="12" grpId="0" animBg="1"/>
      <p:bldP spid="28" grpId="0" animBg="1"/>
      <p:bldP spid="33" grpId="0"/>
      <p:bldP spid="34" grpId="0"/>
      <p:bldP spid="35" grpId="0"/>
      <p:bldP spid="36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We will start by proving statements relating to the sum of a series.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 by mathematical induction that, for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So we need to use the steps from before to prove this statement…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 r="-1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191000" y="14478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91000" y="1752600"/>
            <a:ext cx="3680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486400" y="1981200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981200"/>
                <a:ext cx="1352743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03914" y="2623457"/>
                <a:ext cx="1147045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14" y="2623457"/>
                <a:ext cx="1147045" cy="6143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05400" y="2819400"/>
                <a:ext cx="24801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+3+5+7+9 +.. ..+ (2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−1</m:t>
                      </m:r>
                      <m:r>
                        <a:rPr lang="en-GB" sz="1200" b="0" i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19400"/>
                <a:ext cx="2480166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402285" y="2808514"/>
                <a:ext cx="54271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2285" y="2808514"/>
                <a:ext cx="542713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Straight Arrow Connector 40"/>
          <p:cNvCxnSpPr/>
          <p:nvPr/>
        </p:nvCxnSpPr>
        <p:spPr>
          <a:xfrm flipH="1">
            <a:off x="5638800" y="3167742"/>
            <a:ext cx="533400" cy="45720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4005943" y="3668485"/>
            <a:ext cx="19267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Write out the first few terms in the sequence, and the last term, which will be in terms of k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5246914" y="3080657"/>
            <a:ext cx="2166257" cy="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4408714" y="2775857"/>
            <a:ext cx="6096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Rectangle 44"/>
          <p:cNvSpPr/>
          <p:nvPr/>
        </p:nvSpPr>
        <p:spPr>
          <a:xfrm>
            <a:off x="6836228" y="2775857"/>
            <a:ext cx="609600" cy="30480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6" name="Straight Connector 45"/>
          <p:cNvCxnSpPr/>
          <p:nvPr/>
        </p:nvCxnSpPr>
        <p:spPr>
          <a:xfrm>
            <a:off x="7587342" y="3080657"/>
            <a:ext cx="251157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>
          <a:xfrm>
            <a:off x="7750628" y="3233057"/>
            <a:ext cx="152400" cy="304800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847114" y="3690257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0000FF"/>
                </a:solidFill>
                <a:latin typeface="Comic Sans MS" pitchFamily="66" charset="0"/>
              </a:rPr>
              <a:t>We are going to assume that this sequence is true for k, and hence the sum will be equal to k</a:t>
            </a:r>
            <a:r>
              <a:rPr lang="en-GB" sz="1200" baseline="30000" dirty="0">
                <a:solidFill>
                  <a:srgbClr val="0000FF"/>
                </a:solidFill>
                <a:latin typeface="Comic Sans MS" pitchFamily="66" charset="0"/>
              </a:rPr>
              <a:t>2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2721746" y="4978893"/>
            <a:ext cx="152400" cy="381000"/>
            <a:chOff x="5257800" y="5715000"/>
            <a:chExt cx="152400" cy="381000"/>
          </a:xfrm>
        </p:grpSpPr>
        <p:cxnSp>
          <p:nvCxnSpPr>
            <p:cNvPr id="53" name="Straight Connector 52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タイトル 1">
            <a:extLst>
              <a:ext uri="{FF2B5EF4-FFF2-40B4-BE49-F238E27FC236}">
                <a16:creationId xmlns:a16="http://schemas.microsoft.com/office/drawing/2014/main" id="{D15E11F1-F8C7-470A-A4D1-F1D3BFEE8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8F58FFC-D197-4280-BD9A-B39D73FF97D3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">
                <a:extLst>
                  <a:ext uri="{FF2B5EF4-FFF2-40B4-BE49-F238E27FC236}">
                    <a16:creationId xmlns:a16="http://schemas.microsoft.com/office/drawing/2014/main" id="{5CCE27F1-D06E-47B5-9DEB-D3B339B223D6}"/>
                  </a:ext>
                </a:extLst>
              </p:cNvPr>
              <p:cNvSpPr txBox="1"/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">
                <a:extLst>
                  <a:ext uri="{FF2B5EF4-FFF2-40B4-BE49-F238E27FC236}">
                    <a16:creationId xmlns:a16="http://schemas.microsoft.com/office/drawing/2014/main" id="{5CCE27F1-D06E-47B5-9DEB-D3B339B223D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blipFill>
                <a:blip r:embed="rId8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4" name="Group 43">
            <a:extLst>
              <a:ext uri="{FF2B5EF4-FFF2-40B4-BE49-F238E27FC236}">
                <a16:creationId xmlns:a16="http://schemas.microsoft.com/office/drawing/2014/main" id="{462F6CC1-4EFE-4B44-A30A-12E960B7FBC5}"/>
              </a:ext>
            </a:extLst>
          </p:cNvPr>
          <p:cNvGrpSpPr/>
          <p:nvPr/>
        </p:nvGrpSpPr>
        <p:grpSpPr>
          <a:xfrm>
            <a:off x="2405743" y="4710766"/>
            <a:ext cx="152400" cy="381000"/>
            <a:chOff x="5257800" y="5715000"/>
            <a:chExt cx="152400" cy="381000"/>
          </a:xfrm>
        </p:grpSpPr>
        <p:cxnSp>
          <p:nvCxnSpPr>
            <p:cNvPr id="35" name="Straight Connector 38">
              <a:extLst>
                <a:ext uri="{FF2B5EF4-FFF2-40B4-BE49-F238E27FC236}">
                  <a16:creationId xmlns:a16="http://schemas.microsoft.com/office/drawing/2014/main" id="{03D8F015-D705-4E86-BC49-239099B97F47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9">
              <a:extLst>
                <a:ext uri="{FF2B5EF4-FFF2-40B4-BE49-F238E27FC236}">
                  <a16:creationId xmlns:a16="http://schemas.microsoft.com/office/drawing/2014/main" id="{25B00FF2-C8AD-47A5-8E2E-8E6A58BB911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59362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20" grpId="0"/>
      <p:bldP spid="29" grpId="0"/>
      <p:bldP spid="30" grpId="0"/>
      <p:bldP spid="38" grpId="0"/>
      <p:bldP spid="42" grpId="0"/>
      <p:bldP spid="11" grpId="0" animBg="1"/>
      <p:bldP spid="11" grpId="1" animBg="1"/>
      <p:bldP spid="45" grpId="0" animBg="1"/>
      <p:bldP spid="45" grpId="1" animBg="1"/>
      <p:bldP spid="4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We will start by proving statements relating to the sum of a series.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 by mathematical induction that, for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So we need to use the steps from before to prove this statement…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 r="-1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191000" y="1447800"/>
            <a:ext cx="14558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ASSUMPTION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191000" y="1752600"/>
            <a:ext cx="3680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Assume the statement is true for n = k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486400" y="1981200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981200"/>
                <a:ext cx="1352743" cy="595484"/>
              </a:xfrm>
              <a:prstGeom prst="rect">
                <a:avLst/>
              </a:prstGeom>
              <a:blipFill rotWithShape="1">
                <a:blip r:embed="rId4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103914" y="2623457"/>
                <a:ext cx="1147045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3914" y="2623457"/>
                <a:ext cx="1147045" cy="6143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105400" y="2819400"/>
                <a:ext cx="24801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+3+5+7+9 +.. ..+ (2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−1</m:t>
                      </m:r>
                      <m:r>
                        <a:rPr lang="en-GB" sz="1200" b="0" i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2819400"/>
                <a:ext cx="2480166" cy="276999"/>
              </a:xfrm>
              <a:prstGeom prst="rect">
                <a:avLst/>
              </a:prstGeom>
              <a:blipFill rotWithShape="1">
                <a:blip r:embed="rId6"/>
                <a:stretch>
                  <a:fillRect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402285" y="2808514"/>
                <a:ext cx="54271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2285" y="2808514"/>
                <a:ext cx="542713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TextBox 26"/>
          <p:cNvSpPr txBox="1"/>
          <p:nvPr/>
        </p:nvSpPr>
        <p:spPr>
          <a:xfrm>
            <a:off x="4191000" y="3352800"/>
            <a:ext cx="124425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INDUCTIVE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191000" y="36576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>
                <a:latin typeface="Comic Sans MS" pitchFamily="66" charset="0"/>
                <a:sym typeface="Wingdings" pitchFamily="2" charset="2"/>
              </a:rPr>
              <a:t> Show the statement is then true for (k + 1) </a:t>
            </a:r>
            <a:r>
              <a:rPr lang="en-GB" sz="1400" dirty="0" err="1">
                <a:latin typeface="Comic Sans MS" pitchFamily="66" charset="0"/>
                <a:sym typeface="Wingdings" pitchFamily="2" charset="2"/>
              </a:rPr>
              <a:t>ie</a:t>
            </a:r>
            <a:r>
              <a:rPr lang="en-GB" sz="1400" dirty="0">
                <a:latin typeface="Comic Sans MS" pitchFamily="66" charset="0"/>
                <a:sym typeface="Wingdings" pitchFamily="2" charset="2"/>
              </a:rPr>
              <a:t>) The next term</a:t>
            </a:r>
            <a:endParaRPr lang="en-GB" sz="1400" dirty="0"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114800" y="4191000"/>
                <a:ext cx="1147045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4800" y="4191000"/>
                <a:ext cx="1147045" cy="6143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116286" y="4386943"/>
                <a:ext cx="247965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+3+5+7+9 +.. ..+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6286" y="4386943"/>
                <a:ext cx="2479653" cy="276999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909457" y="4713514"/>
                <a:ext cx="3426643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r>
                        <a:rPr lang="en-GB" sz="1200" i="1" smtClean="0">
                          <a:latin typeface="Cambria Math"/>
                        </a:rPr>
                        <m:t>1</m:t>
                      </m:r>
                      <m:r>
                        <a:rPr lang="en-GB" sz="1200" b="0" i="1" smtClean="0">
                          <a:latin typeface="Cambria Math"/>
                        </a:rPr>
                        <m:t>+3+5+7+9 +.. ..+ </m:t>
                      </m:r>
                      <m:d>
                        <m:d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  <m:r>
                        <a:rPr lang="en-GB" sz="1200" b="0" i="0" smtClean="0">
                          <a:latin typeface="Cambria Math"/>
                        </a:rPr>
                        <m:t>+(2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</m:t>
                      </m:r>
                      <m:r>
                        <a:rPr lang="en-GB" sz="1200" b="0" i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09457" y="4713514"/>
                <a:ext cx="3426643" cy="276999"/>
              </a:xfrm>
              <a:prstGeom prst="rect">
                <a:avLst/>
              </a:prstGeom>
              <a:blipFill rotWithShape="1">
                <a:blip r:embed="rId10"/>
                <a:stretch>
                  <a:fillRect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6"/>
          <p:cNvSpPr/>
          <p:nvPr/>
        </p:nvSpPr>
        <p:spPr>
          <a:xfrm>
            <a:off x="5181600" y="2819400"/>
            <a:ext cx="2286000" cy="278907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ectangle 33"/>
          <p:cNvSpPr/>
          <p:nvPr/>
        </p:nvSpPr>
        <p:spPr>
          <a:xfrm>
            <a:off x="5181600" y="4724400"/>
            <a:ext cx="2286000" cy="26485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ectangle 34"/>
          <p:cNvSpPr/>
          <p:nvPr/>
        </p:nvSpPr>
        <p:spPr>
          <a:xfrm>
            <a:off x="7620000" y="2819400"/>
            <a:ext cx="298882" cy="287784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931229" y="5606143"/>
                <a:ext cx="1331518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 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GB" sz="1200" b="0" i="0" smtClean="0">
                          <a:latin typeface="Cambria Math"/>
                        </a:rPr>
                        <m:t>+(2</m:t>
                      </m:r>
                      <m:r>
                        <a:rPr lang="en-GB" sz="1200" b="0" i="1" smtClean="0">
                          <a:latin typeface="Cambria Math"/>
                        </a:rPr>
                        <m:t>𝑘</m:t>
                      </m:r>
                      <m:r>
                        <a:rPr lang="en-GB" sz="1200" b="0" i="1" smtClean="0">
                          <a:latin typeface="Cambria Math"/>
                        </a:rPr>
                        <m:t>+1</m:t>
                      </m:r>
                      <m:r>
                        <a:rPr lang="en-GB" sz="1200" b="0" i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229" y="5606143"/>
                <a:ext cx="1331518" cy="276999"/>
              </a:xfrm>
              <a:prstGeom prst="rect">
                <a:avLst/>
              </a:prstGeom>
              <a:blipFill rotWithShape="1">
                <a:blip r:embed="rId11"/>
                <a:stretch>
                  <a:fillRect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4430487" y="5127172"/>
            <a:ext cx="40603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You can replace the first part as we assumed it was equal to k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earlier</a:t>
            </a:r>
          </a:p>
        </p:txBody>
      </p:sp>
      <p:sp>
        <p:nvSpPr>
          <p:cNvPr id="37" name="Rectangle 36"/>
          <p:cNvSpPr/>
          <p:nvPr/>
        </p:nvSpPr>
        <p:spPr>
          <a:xfrm>
            <a:off x="5192487" y="5595257"/>
            <a:ext cx="249526" cy="281760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4931229" y="6008914"/>
                <a:ext cx="93615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+1</m:t>
                              </m:r>
                            </m:e>
                          </m:d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1229" y="6008914"/>
                <a:ext cx="936154" cy="276999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374048" y="4381877"/>
                <a:ext cx="133684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b="0" i="0" smtClean="0">
                          <a:latin typeface="Cambria Math"/>
                        </a:rPr>
                        <m:t>+ </m:t>
                      </m:r>
                      <m:r>
                        <a:rPr lang="en-GB" sz="1200">
                          <a:latin typeface="Cambria Math"/>
                        </a:rPr>
                        <m:t>(2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/>
                            </a:rPr>
                            <m:t>𝑘</m:t>
                          </m:r>
                          <m:r>
                            <a:rPr lang="en-GB" sz="1200">
                              <a:latin typeface="Cambria Math"/>
                            </a:rPr>
                            <m:t>+1</m:t>
                          </m:r>
                        </m:e>
                      </m:d>
                      <m:r>
                        <a:rPr lang="en-GB" sz="1200">
                          <a:latin typeface="Cambria Math"/>
                        </a:rPr>
                        <m:t>−1)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4048" y="4381877"/>
                <a:ext cx="1336840" cy="276999"/>
              </a:xfrm>
              <a:prstGeom prst="rect">
                <a:avLst/>
              </a:prstGeom>
              <a:blipFill rotWithShape="1">
                <a:blip r:embed="rId13"/>
                <a:stretch>
                  <a:fillRect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0" name="Group 39"/>
          <p:cNvGrpSpPr/>
          <p:nvPr/>
        </p:nvGrpSpPr>
        <p:grpSpPr>
          <a:xfrm>
            <a:off x="2564167" y="5296270"/>
            <a:ext cx="152400" cy="381000"/>
            <a:chOff x="5257800" y="5715000"/>
            <a:chExt cx="152400" cy="381000"/>
          </a:xfrm>
        </p:grpSpPr>
        <p:cxnSp>
          <p:nvCxnSpPr>
            <p:cNvPr id="41" name="Straight Connector 40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extBox 10"/>
          <p:cNvSpPr txBox="1"/>
          <p:nvPr/>
        </p:nvSpPr>
        <p:spPr>
          <a:xfrm>
            <a:off x="5105400" y="3886200"/>
            <a:ext cx="358139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The sequence will be the same, but with an extra term 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</a:t>
            </a:r>
            <a:r>
              <a:rPr lang="en-GB" sz="1050" dirty="0">
                <a:solidFill>
                  <a:srgbClr val="FF0000"/>
                </a:solidFill>
                <a:latin typeface="Comic Sans MS" pitchFamily="66" charset="0"/>
              </a:rPr>
              <a:t> (sub in (k + 1)) for it!</a:t>
            </a:r>
          </a:p>
        </p:txBody>
      </p:sp>
      <p:sp>
        <p:nvSpPr>
          <p:cNvPr id="43" name="タイトル 1">
            <a:extLst>
              <a:ext uri="{FF2B5EF4-FFF2-40B4-BE49-F238E27FC236}">
                <a16:creationId xmlns:a16="http://schemas.microsoft.com/office/drawing/2014/main" id="{278E6DE4-38D5-4B5C-94C0-9DF5A97B31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6184A96E-241B-4993-8400-4C7B0EC2F2A4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45" name="Group 51">
            <a:extLst>
              <a:ext uri="{FF2B5EF4-FFF2-40B4-BE49-F238E27FC236}">
                <a16:creationId xmlns:a16="http://schemas.microsoft.com/office/drawing/2014/main" id="{29B394CF-40C8-4E01-A55D-403FD444292F}"/>
              </a:ext>
            </a:extLst>
          </p:cNvPr>
          <p:cNvGrpSpPr/>
          <p:nvPr/>
        </p:nvGrpSpPr>
        <p:grpSpPr>
          <a:xfrm>
            <a:off x="2721746" y="4978893"/>
            <a:ext cx="152400" cy="381000"/>
            <a:chOff x="5257800" y="5715000"/>
            <a:chExt cx="152400" cy="381000"/>
          </a:xfrm>
        </p:grpSpPr>
        <p:cxnSp>
          <p:nvCxnSpPr>
            <p:cNvPr id="46" name="Straight Connector 52">
              <a:extLst>
                <a:ext uri="{FF2B5EF4-FFF2-40B4-BE49-F238E27FC236}">
                  <a16:creationId xmlns:a16="http://schemas.microsoft.com/office/drawing/2014/main" id="{64994D29-74FC-4396-B71B-2FE3A90DA4D2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53">
              <a:extLst>
                <a:ext uri="{FF2B5EF4-FFF2-40B4-BE49-F238E27FC236}">
                  <a16:creationId xmlns:a16="http://schemas.microsoft.com/office/drawing/2014/main" id="{A1103494-C97F-4B12-A6FC-61B103797371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3">
                <a:extLst>
                  <a:ext uri="{FF2B5EF4-FFF2-40B4-BE49-F238E27FC236}">
                    <a16:creationId xmlns:a16="http://schemas.microsoft.com/office/drawing/2014/main" id="{38007E24-02B0-4D31-9AF1-3EFFA93A08C2}"/>
                  </a:ext>
                </a:extLst>
              </p:cNvPr>
              <p:cNvSpPr txBox="1"/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8" name="TextBox 3">
                <a:extLst>
                  <a:ext uri="{FF2B5EF4-FFF2-40B4-BE49-F238E27FC236}">
                    <a16:creationId xmlns:a16="http://schemas.microsoft.com/office/drawing/2014/main" id="{38007E24-02B0-4D31-9AF1-3EFFA93A08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blipFill>
                <a:blip r:embed="rId14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Group 43">
            <a:extLst>
              <a:ext uri="{FF2B5EF4-FFF2-40B4-BE49-F238E27FC236}">
                <a16:creationId xmlns:a16="http://schemas.microsoft.com/office/drawing/2014/main" id="{7A4D7BA3-E75C-4C83-B466-1D25065B187F}"/>
              </a:ext>
            </a:extLst>
          </p:cNvPr>
          <p:cNvGrpSpPr/>
          <p:nvPr/>
        </p:nvGrpSpPr>
        <p:grpSpPr>
          <a:xfrm>
            <a:off x="2405743" y="4710766"/>
            <a:ext cx="152400" cy="381000"/>
            <a:chOff x="5257800" y="5715000"/>
            <a:chExt cx="152400" cy="381000"/>
          </a:xfrm>
        </p:grpSpPr>
        <p:cxnSp>
          <p:nvCxnSpPr>
            <p:cNvPr id="56" name="Straight Connector 38">
              <a:extLst>
                <a:ext uri="{FF2B5EF4-FFF2-40B4-BE49-F238E27FC236}">
                  <a16:creationId xmlns:a16="http://schemas.microsoft.com/office/drawing/2014/main" id="{5A516EA4-08BE-4B13-8FBA-852FE3AF79D1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39">
              <a:extLst>
                <a:ext uri="{FF2B5EF4-FFF2-40B4-BE49-F238E27FC236}">
                  <a16:creationId xmlns:a16="http://schemas.microsoft.com/office/drawing/2014/main" id="{702411EF-1874-45B4-8B3F-8EC24FBF997A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36625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31" grpId="0"/>
      <p:bldP spid="32" grpId="0"/>
      <p:bldP spid="33" grpId="0"/>
      <p:bldP spid="7" grpId="0" animBg="1"/>
      <p:bldP spid="7" grpId="1" animBg="1"/>
      <p:bldP spid="34" grpId="0" animBg="1"/>
      <p:bldP spid="34" grpId="1" animBg="1"/>
      <p:bldP spid="35" grpId="0" animBg="1"/>
      <p:bldP spid="35" grpId="1" animBg="1"/>
      <p:bldP spid="36" grpId="0"/>
      <p:bldP spid="10" grpId="0"/>
      <p:bldP spid="37" grpId="0" animBg="1"/>
      <p:bldP spid="37" grpId="1" animBg="1"/>
      <p:bldP spid="39" grpId="0"/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ctr">
                  <a:buNone/>
                </a:pPr>
                <a:r>
                  <a:rPr lang="en-US" sz="1400" b="1" dirty="0">
                    <a:latin typeface="Comic Sans MS" pitchFamily="66" charset="0"/>
                  </a:rPr>
                  <a:t>You can obtain a proof for the summation of a series, by using the induction method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We will start by proving statements relating to the sum of a series.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Prove by mathematical induction that, for  </a:t>
                </a:r>
                <a14:m>
                  <m:oMath xmlns:m="http://schemas.openxmlformats.org/officeDocument/2006/math">
                    <m:r>
                      <a:rPr lang="en-US" sz="1400" i="1">
                        <a:latin typeface="Cambria Math"/>
                      </a:rPr>
                      <m:t>𝑛</m:t>
                    </m:r>
                    <m:r>
                      <a:rPr lang="en-US" sz="1400" i="1">
                        <a:latin typeface="Cambria Math"/>
                        <a:ea typeface="Cambria Math"/>
                      </a:rPr>
                      <m:t>∈</m:t>
                    </m:r>
                    <m:sSup>
                      <m:sSupPr>
                        <m:ctrlPr>
                          <a:rPr lang="en-US" sz="1400" i="1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GB" sz="1400"/>
                          <m:t>ℤ</m:t>
                        </m:r>
                      </m:e>
                      <m:sup>
                        <m:r>
                          <a:rPr lang="en-US" sz="1400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GB" sz="1400" dirty="0"/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So we need to use the steps from before to prove this statement…</a:t>
                </a:r>
              </a:p>
              <a:p>
                <a:pPr marL="0" indent="0" algn="ctr">
                  <a:buNone/>
                </a:pPr>
                <a:endParaRPr lang="en-US" sz="14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BASIS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ASSUMPTION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INDUCTIVE</a:t>
                </a:r>
              </a:p>
              <a:p>
                <a:pPr marL="0" indent="0" algn="ctr">
                  <a:buNone/>
                </a:pPr>
                <a:r>
                  <a:rPr lang="en-US" sz="1400" dirty="0">
                    <a:latin typeface="Comic Sans MS" pitchFamily="66" charset="0"/>
                  </a:rPr>
                  <a:t>CONCLUSION</a:t>
                </a:r>
                <a:endParaRPr lang="en-GB" sz="14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4800" y="1600200"/>
                <a:ext cx="3505200" cy="4724400"/>
              </a:xfrm>
              <a:blipFill>
                <a:blip r:embed="rId2"/>
                <a:stretch>
                  <a:fillRect t="-1161" r="-1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495800" y="2209800"/>
                <a:ext cx="1337289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800" y="2209800"/>
                <a:ext cx="1337289" cy="614399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6705600" y="2209800"/>
                <a:ext cx="1738938" cy="6143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  <m:sSup>
                        <m:sSupPr>
                          <m:ctrlPr>
                            <a:rPr lang="en-GB" sz="1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2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𝑘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+1)</m:t>
                          </m:r>
                        </m:e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2209800"/>
                <a:ext cx="1738938" cy="614399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114800" y="28956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We assumed that for n = k, the sum of the series would be equal to k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477000" y="2895600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Using this assumption, we showed that the summation for (k + 1) is equal to (k + 1)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5486400" y="1600200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1600200"/>
                <a:ext cx="1352743" cy="595484"/>
              </a:xfrm>
              <a:prstGeom prst="rect">
                <a:avLst/>
              </a:prstGeom>
              <a:blipFill rotWithShape="1">
                <a:blip r:embed="rId7"/>
                <a:stretch>
                  <a:fillRect l="-34685" t="-96907" r="-7658" b="-1494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/>
          <p:cNvSpPr txBox="1"/>
          <p:nvPr/>
        </p:nvSpPr>
        <p:spPr>
          <a:xfrm>
            <a:off x="3886200" y="3657600"/>
            <a:ext cx="4953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So if the statement is true for one value, it will therefore be true for the next value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As it is true for the next value, it will therefore be true for the value after that, and so on…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However, this all relies on the assumption being correct…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Remember for the BASIS step, we showed that the statement is true for n = 1?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 Well because it is true for n = 1, it must therefore be true for n = 2, n = 3……… and so on!</a:t>
            </a:r>
          </a:p>
          <a:p>
            <a:pPr marL="171450" indent="-1714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itchFamily="66" charset="0"/>
              </a:rPr>
              <a:t>The statement is therefore true for all values of n!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2689934" y="5556682"/>
            <a:ext cx="152400" cy="381000"/>
            <a:chOff x="5257800" y="5715000"/>
            <a:chExt cx="152400" cy="381000"/>
          </a:xfrm>
        </p:grpSpPr>
        <p:cxnSp>
          <p:nvCxnSpPr>
            <p:cNvPr id="48" name="Straight Connector 47"/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4191000" y="1371600"/>
            <a:ext cx="1425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itchFamily="66" charset="0"/>
              </a:rPr>
              <a:t>CONCLUSION</a:t>
            </a:r>
          </a:p>
        </p:txBody>
      </p:sp>
      <p:sp>
        <p:nvSpPr>
          <p:cNvPr id="28" name="タイトル 1">
            <a:extLst>
              <a:ext uri="{FF2B5EF4-FFF2-40B4-BE49-F238E27FC236}">
                <a16:creationId xmlns:a16="http://schemas.microsoft.com/office/drawing/2014/main" id="{B6C2A525-FAB9-45F4-9774-F6B3F2F27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Proof by Induction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CDA0F25-6BE9-4952-A681-AF766C17D139}"/>
              </a:ext>
            </a:extLst>
          </p:cNvPr>
          <p:cNvSpPr txBox="1"/>
          <p:nvPr/>
        </p:nvSpPr>
        <p:spPr>
          <a:xfrm>
            <a:off x="8649954" y="648866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8A</a:t>
            </a:r>
            <a:endParaRPr lang="en-GB" dirty="0">
              <a:latin typeface="Comic Sans MS" panose="030F0702030302020204" pitchFamily="66" charset="0"/>
            </a:endParaRPr>
          </a:p>
        </p:txBody>
      </p:sp>
      <p:grpSp>
        <p:nvGrpSpPr>
          <p:cNvPr id="31" name="Group 39">
            <a:extLst>
              <a:ext uri="{FF2B5EF4-FFF2-40B4-BE49-F238E27FC236}">
                <a16:creationId xmlns:a16="http://schemas.microsoft.com/office/drawing/2014/main" id="{50392708-6421-446E-845C-C5B7C1E6286A}"/>
              </a:ext>
            </a:extLst>
          </p:cNvPr>
          <p:cNvGrpSpPr/>
          <p:nvPr/>
        </p:nvGrpSpPr>
        <p:grpSpPr>
          <a:xfrm>
            <a:off x="2564167" y="5296270"/>
            <a:ext cx="152400" cy="381000"/>
            <a:chOff x="5257800" y="5715000"/>
            <a:chExt cx="152400" cy="381000"/>
          </a:xfrm>
        </p:grpSpPr>
        <p:cxnSp>
          <p:nvCxnSpPr>
            <p:cNvPr id="32" name="Straight Connector 40">
              <a:extLst>
                <a:ext uri="{FF2B5EF4-FFF2-40B4-BE49-F238E27FC236}">
                  <a16:creationId xmlns:a16="http://schemas.microsoft.com/office/drawing/2014/main" id="{0C8F93B5-18DE-4FAA-9478-05AEA4B89C8F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41">
              <a:extLst>
                <a:ext uri="{FF2B5EF4-FFF2-40B4-BE49-F238E27FC236}">
                  <a16:creationId xmlns:a16="http://schemas.microsoft.com/office/drawing/2014/main" id="{41E47158-87E1-41F4-8227-9CF19C221329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51">
            <a:extLst>
              <a:ext uri="{FF2B5EF4-FFF2-40B4-BE49-F238E27FC236}">
                <a16:creationId xmlns:a16="http://schemas.microsoft.com/office/drawing/2014/main" id="{4A48032D-18D2-4526-90CC-512FDAD0D342}"/>
              </a:ext>
            </a:extLst>
          </p:cNvPr>
          <p:cNvGrpSpPr/>
          <p:nvPr/>
        </p:nvGrpSpPr>
        <p:grpSpPr>
          <a:xfrm>
            <a:off x="2721746" y="4978893"/>
            <a:ext cx="152400" cy="381000"/>
            <a:chOff x="5257800" y="5715000"/>
            <a:chExt cx="152400" cy="381000"/>
          </a:xfrm>
        </p:grpSpPr>
        <p:cxnSp>
          <p:nvCxnSpPr>
            <p:cNvPr id="35" name="Straight Connector 52">
              <a:extLst>
                <a:ext uri="{FF2B5EF4-FFF2-40B4-BE49-F238E27FC236}">
                  <a16:creationId xmlns:a16="http://schemas.microsoft.com/office/drawing/2014/main" id="{4D54937F-ED9E-48F1-B086-734BD8D4387B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53">
              <a:extLst>
                <a:ext uri="{FF2B5EF4-FFF2-40B4-BE49-F238E27FC236}">
                  <a16:creationId xmlns:a16="http://schemas.microsoft.com/office/drawing/2014/main" id="{30B28454-D9DD-45CA-AB80-68B3A068243C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">
                <a:extLst>
                  <a:ext uri="{FF2B5EF4-FFF2-40B4-BE49-F238E27FC236}">
                    <a16:creationId xmlns:a16="http://schemas.microsoft.com/office/drawing/2014/main" id="{8B86B3B9-DED9-4F34-98F3-60477ACA7C72}"/>
                  </a:ext>
                </a:extLst>
              </p:cNvPr>
              <p:cNvSpPr txBox="1"/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en-GB" sz="120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2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GB" sz="1200" b="0" i="1" smtClean="0">
                              <a:latin typeface="Cambria Math"/>
                            </a:rPr>
                            <m:t>=1</m:t>
                          </m:r>
                        </m:sub>
                        <m:sup>
                          <m:r>
                            <a:rPr lang="en-GB" sz="1200" b="0" i="1" smtClean="0">
                              <a:latin typeface="Cambria Math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GB" sz="1200" b="0" i="1" smtClean="0">
                                  <a:latin typeface="Cambria Math"/>
                                </a:rPr>
                                <m:t>−1</m:t>
                              </m:r>
                            </m:e>
                          </m:d>
                          <m:r>
                            <a:rPr lang="en-GB" sz="1200" b="0" i="1" smtClean="0">
                              <a:latin typeface="Cambria Math"/>
                            </a:rPr>
                            <m:t>=</m:t>
                          </m:r>
                          <m:sSup>
                            <m:sSupPr>
                              <m:ctrlPr>
                                <a:rPr lang="en-GB" sz="1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200" b="0" i="1" smtClean="0">
                                  <a:latin typeface="Cambria Math"/>
                                </a:rPr>
                                <m:t>𝑛</m:t>
                              </m:r>
                            </m:e>
                            <m:sup>
                              <m:r>
                                <a:rPr lang="en-GB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">
                <a:extLst>
                  <a:ext uri="{FF2B5EF4-FFF2-40B4-BE49-F238E27FC236}">
                    <a16:creationId xmlns:a16="http://schemas.microsoft.com/office/drawing/2014/main" id="{8B86B3B9-DED9-4F34-98F3-60477ACA7C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463771"/>
                <a:ext cx="1352743" cy="595484"/>
              </a:xfrm>
              <a:prstGeom prst="rect">
                <a:avLst/>
              </a:prstGeom>
              <a:blipFill>
                <a:blip r:embed="rId8"/>
                <a:stretch>
                  <a:fillRect l="-34685" t="-95918" r="-7658" b="-1479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8" name="Group 43">
            <a:extLst>
              <a:ext uri="{FF2B5EF4-FFF2-40B4-BE49-F238E27FC236}">
                <a16:creationId xmlns:a16="http://schemas.microsoft.com/office/drawing/2014/main" id="{D77BE693-4883-47A7-8580-0C8B41C2827E}"/>
              </a:ext>
            </a:extLst>
          </p:cNvPr>
          <p:cNvGrpSpPr/>
          <p:nvPr/>
        </p:nvGrpSpPr>
        <p:grpSpPr>
          <a:xfrm>
            <a:off x="2405743" y="4710766"/>
            <a:ext cx="152400" cy="381000"/>
            <a:chOff x="5257800" y="5715000"/>
            <a:chExt cx="152400" cy="381000"/>
          </a:xfrm>
        </p:grpSpPr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FB818C1-EF93-4FE1-B2EC-58FDF6B306F3}"/>
                </a:ext>
              </a:extLst>
            </p:cNvPr>
            <p:cNvCxnSpPr/>
            <p:nvPr/>
          </p:nvCxnSpPr>
          <p:spPr>
            <a:xfrm>
              <a:off x="5257800" y="5943600"/>
              <a:ext cx="76200" cy="1524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39">
              <a:extLst>
                <a:ext uri="{FF2B5EF4-FFF2-40B4-BE49-F238E27FC236}">
                  <a16:creationId xmlns:a16="http://schemas.microsoft.com/office/drawing/2014/main" id="{C8352AB8-A6CE-4636-97F6-D4AAE2F3AD1E}"/>
                </a:ext>
              </a:extLst>
            </p:cNvPr>
            <p:cNvCxnSpPr/>
            <p:nvPr/>
          </p:nvCxnSpPr>
          <p:spPr>
            <a:xfrm flipH="1">
              <a:off x="5334000" y="5715000"/>
              <a:ext cx="76200" cy="38100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70219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40" grpId="0"/>
      <p:bldP spid="11" grpId="0"/>
      <p:bldP spid="41" grpId="0"/>
      <p:bldP spid="45" grpId="0"/>
      <p:bldP spid="56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4868090-9BD6-4694-8D82-E5A433383E2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9529AB1-E0AD-4658-A8BA-02197F341E3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C1F4B3-83DE-4160-A0D7-40A528F03B9D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00eee050-7eda-4a68-8825-514e694f5f09"/>
    <ds:schemaRef ds:uri="78db98b4-7c56-4667-9532-fea666d1eda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172</TotalTime>
  <Words>3995</Words>
  <Application>Microsoft Office PowerPoint</Application>
  <PresentationFormat>On-screen Show (4:3)</PresentationFormat>
  <Paragraphs>498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2" baseType="lpstr"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HGGyoshotai</vt:lpstr>
      <vt:lpstr>Monotype Corsiva</vt:lpstr>
      <vt:lpstr>Segoe UI Black</vt:lpstr>
      <vt:lpstr>Wingdings</vt:lpstr>
      <vt:lpstr>Office テーマ</vt:lpstr>
      <vt:lpstr>PowerPoint Presentation</vt:lpstr>
      <vt:lpstr>Prior Knowledge Check</vt:lpstr>
      <vt:lpstr>PowerPoint Presentation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  <vt:lpstr>Proof by Induction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Mr G Westwater (Staff)</cp:lastModifiedBy>
  <cp:revision>85</cp:revision>
  <dcterms:created xsi:type="dcterms:W3CDTF">2017-08-14T15:35:38Z</dcterms:created>
  <dcterms:modified xsi:type="dcterms:W3CDTF">2021-08-27T07:07:48Z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