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949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4.png"/><Relationship Id="rId2" Type="http://schemas.openxmlformats.org/officeDocument/2006/relationships/image" Target="../media/image48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8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7.png"/><Relationship Id="rId2" Type="http://schemas.openxmlformats.org/officeDocument/2006/relationships/image" Target="../media/image48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8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1.png"/><Relationship Id="rId2" Type="http://schemas.openxmlformats.org/officeDocument/2006/relationships/image" Target="../media/image48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9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4.png"/><Relationship Id="rId2" Type="http://schemas.openxmlformats.org/officeDocument/2006/relationships/image" Target="../media/image49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9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360229" cy="527222"/>
          </a:xfrm>
        </p:spPr>
        <p:txBody>
          <a:bodyPr/>
          <a:lstStyle/>
          <a:p>
            <a:r>
              <a:rPr lang="en-GB" dirty="0"/>
              <a:t>7.6) The inverse of a linear transformation</a:t>
            </a:r>
          </a:p>
        </p:txBody>
      </p:sp>
    </p:spTree>
    <p:extLst>
      <p:ext uri="{BB962C8B-B14F-4D97-AF65-F5344CB8AC3E}">
        <p14:creationId xmlns:p14="http://schemas.microsoft.com/office/powerpoint/2010/main" val="1193340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0965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triangle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vertices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𝑀</m:t>
                    </m:r>
                    <m:r>
                      <a:rPr lang="en-GB" sz="14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transforms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triangle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𝑇</m:t>
                    </m:r>
                    <m:r>
                      <a:rPr lang="en-GB" sz="1400" i="1">
                        <a:latin typeface="Cambria Math"/>
                      </a:rPr>
                      <m:t>′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vertices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400">
                        <a:latin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400" i="1">
                            <a:latin typeface="Cambria Math"/>
                          </a:rPr>
                          <m:t>,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 4</m:t>
                        </m:r>
                      </m:e>
                    </m:d>
                    <m:r>
                      <a:rPr lang="en-GB" sz="1400">
                        <a:latin typeface="Cambria Math"/>
                      </a:rPr>
                      <m:t>,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, 4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400">
                        <a:latin typeface="Cambria Math" panose="02040503050406030204" pitchFamily="18" charset="0"/>
                      </a:rPr>
                      <m:t>C</m:t>
                    </m:r>
                    <m:r>
                      <a:rPr lang="en-GB" sz="1400">
                        <a:latin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/>
                          </a:rPr>
                          <m:t>−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400" i="1">
                            <a:latin typeface="Cambria Math"/>
                          </a:rPr>
                          <m:t>,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400" i="1">
                            <a:latin typeface="Cambria Math"/>
                          </a:rPr>
                          <m:t>−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Determine the coordinates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096519"/>
              </a:xfrm>
              <a:prstGeom prst="rect">
                <a:avLst/>
              </a:prstGeom>
              <a:blipFill>
                <a:blip r:embed="rId2"/>
                <a:stretch>
                  <a:fillRect l="-400" t="-1117" b="-5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0979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triangle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vertices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matrix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𝑀</m:t>
                    </m:r>
                    <m:r>
                      <a:rPr lang="en-GB" sz="14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transforms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triangle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𝑇</m:t>
                    </m:r>
                    <m:r>
                      <a:rPr lang="en-GB" sz="1400" i="1">
                        <a:latin typeface="Cambria Math"/>
                      </a:rPr>
                      <m:t>′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vertices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400">
                        <a:latin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/>
                          </a:rPr>
                          <m:t>4,3</m:t>
                        </m:r>
                      </m:e>
                    </m:d>
                    <m:r>
                      <a:rPr lang="en-GB" sz="1400">
                        <a:latin typeface="Cambria Math"/>
                      </a:rPr>
                      <m:t>,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>
                            <a:latin typeface="Cambria Math"/>
                          </a:rPr>
                          <m:t>4,10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400">
                        <a:latin typeface="Cambria Math" panose="02040503050406030204" pitchFamily="18" charset="0"/>
                      </a:rPr>
                      <m:t>C</m:t>
                    </m:r>
                    <m:r>
                      <a:rPr lang="en-GB" sz="1400">
                        <a:latin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/>
                          </a:rPr>
                          <m:t>−4,−3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Determine the coordinates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097929"/>
              </a:xfrm>
              <a:prstGeom prst="rect">
                <a:avLst/>
              </a:prstGeom>
              <a:blipFill>
                <a:blip r:embed="rId3"/>
                <a:stretch>
                  <a:fillRect l="-400" t="-552" b="-49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/>
              <p:nvPr/>
            </p:nvSpPr>
            <p:spPr>
              <a:xfrm>
                <a:off x="4577017" y="1653297"/>
                <a:ext cx="456698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1, 0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2, 4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(−1, 0)</m:t>
                      </m:r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653297"/>
                <a:ext cx="4566983" cy="338554"/>
              </a:xfrm>
              <a:prstGeom prst="rect">
                <a:avLst/>
              </a:prstGeom>
              <a:blipFill>
                <a:blip r:embed="rId4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642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2754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det M</a:t>
                </a:r>
              </a:p>
              <a:p>
                <a:pPr marL="342900" indent="-342900">
                  <a:buAutoNum type="alphaLcParenR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Describe fully the single geometrical transformation represented by A</a:t>
                </a:r>
              </a:p>
              <a:p>
                <a:pPr marL="342900" indent="-342900">
                  <a:buAutoNum type="alphaLcParenR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transformation represented by A followed by the transformation represented by B is equivalent to the transformation represented by M. Find B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2754216"/>
              </a:xfrm>
              <a:prstGeom prst="rect">
                <a:avLst/>
              </a:prstGeom>
              <a:blipFill>
                <a:blip r:embed="rId2"/>
                <a:stretch>
                  <a:fillRect l="-400" r="-133" b="-15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27498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det M</a:t>
                </a:r>
              </a:p>
              <a:p>
                <a:pPr marL="342900" indent="-342900">
                  <a:buAutoNum type="alphaLcParenR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Describe fully the single geometrical transformation represented by A</a:t>
                </a:r>
              </a:p>
              <a:p>
                <a:pPr marL="342900" indent="-342900">
                  <a:buAutoNum type="alphaLcParenR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transformation represented by A followed by the transformation represented by B is equivalent to the transformation represented by M. Find B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2749855"/>
              </a:xfrm>
              <a:prstGeom prst="rect">
                <a:avLst/>
              </a:prstGeom>
              <a:blipFill>
                <a:blip r:embed="rId3"/>
                <a:stretch>
                  <a:fillRect l="-533" r="-133" b="-13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/>
              <p:nvPr/>
            </p:nvSpPr>
            <p:spPr>
              <a:xfrm>
                <a:off x="4566983" y="3202487"/>
                <a:ext cx="4566983" cy="10150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−23</m:t>
                    </m:r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Rotation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90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anticlockwise about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(0, 0)</m:t>
                    </m:r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202487"/>
                <a:ext cx="4566983" cy="1015021"/>
              </a:xfrm>
              <a:prstGeom prst="rect">
                <a:avLst/>
              </a:prstGeom>
              <a:blipFill>
                <a:blip r:embed="rId4"/>
                <a:stretch>
                  <a:fillRect l="-668" t="-17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8425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3789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mapped onto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(−3, −2, 1)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under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the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378904"/>
              </a:xfrm>
              <a:prstGeom prst="rect">
                <a:avLst/>
              </a:prstGeom>
              <a:blipFill>
                <a:blip r:embed="rId2"/>
                <a:stretch>
                  <a:fillRect l="-1067" r="-533" b="-6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3789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mapped onto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(3, 2, −1)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under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the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378904"/>
              </a:xfrm>
              <a:prstGeom prst="rect">
                <a:avLst/>
              </a:prstGeom>
              <a:blipFill>
                <a:blip r:embed="rId3"/>
                <a:stretch>
                  <a:fillRect l="-1200" b="-5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/>
              <p:nvPr/>
            </p:nvSpPr>
            <p:spPr>
              <a:xfrm>
                <a:off x="4587051" y="1816775"/>
                <a:ext cx="45669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=10, 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=−6, 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=−7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1" y="1816775"/>
                <a:ext cx="4566983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2121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6622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Explain this geometrically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7999</m:t>
                        </m:r>
                      </m:sup>
                    </m:sSup>
                  </m:oMath>
                </a14:m>
                <a:endParaRPr lang="en-GB" b="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8000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662250"/>
              </a:xfrm>
              <a:prstGeom prst="rect">
                <a:avLst/>
              </a:prstGeom>
              <a:blipFill>
                <a:blip r:embed="rId2"/>
                <a:stretch>
                  <a:fillRect l="-1067"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6859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Explain this geometrically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8001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800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685911"/>
              </a:xfrm>
              <a:prstGeom prst="rect">
                <a:avLst/>
              </a:prstGeom>
              <a:blipFill>
                <a:blip r:embed="rId3"/>
                <a:stretch>
                  <a:fillRect l="-1200" b="-32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/>
              <p:nvPr/>
            </p:nvSpPr>
            <p:spPr>
              <a:xfrm>
                <a:off x="4566983" y="2137307"/>
                <a:ext cx="4566983" cy="20628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Reflection is self-inverse. The inverse of reflection in the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is reflection in the lin</a:t>
                </a: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again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2137307"/>
                <a:ext cx="4566983" cy="2062872"/>
              </a:xfrm>
              <a:prstGeom prst="rect">
                <a:avLst/>
              </a:prstGeom>
              <a:blipFill>
                <a:blip r:embed="rId4"/>
                <a:stretch>
                  <a:fillRect l="-668" r="-668" b="-2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320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757621-486B-4CF1-AF49-5BA2A66F5CFF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9913</TotalTime>
  <Words>623</Words>
  <Application>Microsoft Office PowerPoint</Application>
  <PresentationFormat>On-screen Show (4:3)</PresentationFormat>
  <Paragraphs>51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Candara</vt:lpstr>
      <vt:lpstr>Office Theme</vt:lpstr>
      <vt:lpstr>7.6) The inverse of a linear transformation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552</cp:revision>
  <dcterms:created xsi:type="dcterms:W3CDTF">2020-05-18T02:11:06Z</dcterms:created>
  <dcterms:modified xsi:type="dcterms:W3CDTF">2021-08-28T22:59:28Z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