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104" d="100"/>
          <a:sy n="104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90.png"/><Relationship Id="rId13" Type="http://schemas.openxmlformats.org/officeDocument/2006/relationships/image" Target="../media/image3140.png"/><Relationship Id="rId3" Type="http://schemas.openxmlformats.org/officeDocument/2006/relationships/image" Target="../media/image3040.png"/><Relationship Id="rId7" Type="http://schemas.openxmlformats.org/officeDocument/2006/relationships/image" Target="../media/image3080.png"/><Relationship Id="rId12" Type="http://schemas.openxmlformats.org/officeDocument/2006/relationships/image" Target="../media/image3130.png"/><Relationship Id="rId2" Type="http://schemas.openxmlformats.org/officeDocument/2006/relationships/image" Target="../media/image30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70.png"/><Relationship Id="rId11" Type="http://schemas.openxmlformats.org/officeDocument/2006/relationships/image" Target="../media/image3120.png"/><Relationship Id="rId5" Type="http://schemas.openxmlformats.org/officeDocument/2006/relationships/image" Target="../media/image3060.png"/><Relationship Id="rId10" Type="http://schemas.openxmlformats.org/officeDocument/2006/relationships/image" Target="../media/image3110.png"/><Relationship Id="rId4" Type="http://schemas.openxmlformats.org/officeDocument/2006/relationships/image" Target="../media/image3050.png"/><Relationship Id="rId9" Type="http://schemas.openxmlformats.org/officeDocument/2006/relationships/image" Target="../media/image3100.png"/><Relationship Id="rId14" Type="http://schemas.openxmlformats.org/officeDocument/2006/relationships/image" Target="../media/image315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50.png"/><Relationship Id="rId13" Type="http://schemas.openxmlformats.org/officeDocument/2006/relationships/image" Target="../media/image3210.png"/><Relationship Id="rId18" Type="http://schemas.openxmlformats.org/officeDocument/2006/relationships/image" Target="../media/image3260.png"/><Relationship Id="rId26" Type="http://schemas.openxmlformats.org/officeDocument/2006/relationships/image" Target="../media/image3340.png"/><Relationship Id="rId3" Type="http://schemas.openxmlformats.org/officeDocument/2006/relationships/image" Target="../media/image3160.png"/><Relationship Id="rId21" Type="http://schemas.openxmlformats.org/officeDocument/2006/relationships/image" Target="../media/image3290.png"/><Relationship Id="rId7" Type="http://schemas.openxmlformats.org/officeDocument/2006/relationships/image" Target="../media/image3140.png"/><Relationship Id="rId12" Type="http://schemas.openxmlformats.org/officeDocument/2006/relationships/image" Target="../media/image3200.png"/><Relationship Id="rId17" Type="http://schemas.openxmlformats.org/officeDocument/2006/relationships/image" Target="../media/image3250.png"/><Relationship Id="rId25" Type="http://schemas.openxmlformats.org/officeDocument/2006/relationships/image" Target="../media/image3330.png"/><Relationship Id="rId2" Type="http://schemas.openxmlformats.org/officeDocument/2006/relationships/image" Target="../media/image3040.png"/><Relationship Id="rId16" Type="http://schemas.openxmlformats.org/officeDocument/2006/relationships/image" Target="../media/image3240.png"/><Relationship Id="rId20" Type="http://schemas.openxmlformats.org/officeDocument/2006/relationships/image" Target="../media/image3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30.png"/><Relationship Id="rId11" Type="http://schemas.openxmlformats.org/officeDocument/2006/relationships/image" Target="../media/image3190.png"/><Relationship Id="rId24" Type="http://schemas.openxmlformats.org/officeDocument/2006/relationships/image" Target="../media/image3320.png"/><Relationship Id="rId5" Type="http://schemas.openxmlformats.org/officeDocument/2006/relationships/image" Target="../media/image3120.png"/><Relationship Id="rId15" Type="http://schemas.openxmlformats.org/officeDocument/2006/relationships/image" Target="../media/image3230.png"/><Relationship Id="rId23" Type="http://schemas.openxmlformats.org/officeDocument/2006/relationships/image" Target="../media/image3310.png"/><Relationship Id="rId10" Type="http://schemas.openxmlformats.org/officeDocument/2006/relationships/image" Target="../media/image3180.png"/><Relationship Id="rId19" Type="http://schemas.openxmlformats.org/officeDocument/2006/relationships/image" Target="../media/image3270.png"/><Relationship Id="rId4" Type="http://schemas.openxmlformats.org/officeDocument/2006/relationships/image" Target="../media/image3050.png"/><Relationship Id="rId9" Type="http://schemas.openxmlformats.org/officeDocument/2006/relationships/image" Target="../media/image3170.png"/><Relationship Id="rId14" Type="http://schemas.openxmlformats.org/officeDocument/2006/relationships/image" Target="../media/image3220.png"/><Relationship Id="rId22" Type="http://schemas.openxmlformats.org/officeDocument/2006/relationships/image" Target="../media/image330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40.png"/><Relationship Id="rId13" Type="http://schemas.openxmlformats.org/officeDocument/2006/relationships/image" Target="../media/image3410.png"/><Relationship Id="rId3" Type="http://schemas.openxmlformats.org/officeDocument/2006/relationships/image" Target="../media/image3050.png"/><Relationship Id="rId7" Type="http://schemas.openxmlformats.org/officeDocument/2006/relationships/image" Target="../media/image3360.png"/><Relationship Id="rId12" Type="http://schemas.openxmlformats.org/officeDocument/2006/relationships/image" Target="../media/image3400.png"/><Relationship Id="rId2" Type="http://schemas.openxmlformats.org/officeDocument/2006/relationships/image" Target="../media/image3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40.png"/><Relationship Id="rId11" Type="http://schemas.openxmlformats.org/officeDocument/2006/relationships/image" Target="../media/image3390.png"/><Relationship Id="rId5" Type="http://schemas.openxmlformats.org/officeDocument/2006/relationships/image" Target="../media/image3130.png"/><Relationship Id="rId15" Type="http://schemas.openxmlformats.org/officeDocument/2006/relationships/image" Target="../media/image3040.png"/><Relationship Id="rId10" Type="http://schemas.openxmlformats.org/officeDocument/2006/relationships/image" Target="../media/image3380.png"/><Relationship Id="rId4" Type="http://schemas.openxmlformats.org/officeDocument/2006/relationships/image" Target="../media/image3120.png"/><Relationship Id="rId9" Type="http://schemas.openxmlformats.org/officeDocument/2006/relationships/image" Target="../media/image3370.png"/><Relationship Id="rId14" Type="http://schemas.openxmlformats.org/officeDocument/2006/relationships/image" Target="../media/image34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80.png"/><Relationship Id="rId13" Type="http://schemas.openxmlformats.org/officeDocument/2006/relationships/image" Target="../media/image3470.png"/><Relationship Id="rId3" Type="http://schemas.openxmlformats.org/officeDocument/2006/relationships/image" Target="../media/image3050.png"/><Relationship Id="rId7" Type="http://schemas.openxmlformats.org/officeDocument/2006/relationships/image" Target="../media/image3360.png"/><Relationship Id="rId12" Type="http://schemas.openxmlformats.org/officeDocument/2006/relationships/image" Target="../media/image3460.png"/><Relationship Id="rId2" Type="http://schemas.openxmlformats.org/officeDocument/2006/relationships/image" Target="../media/image3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40.png"/><Relationship Id="rId11" Type="http://schemas.openxmlformats.org/officeDocument/2006/relationships/image" Target="../media/image3450.png"/><Relationship Id="rId5" Type="http://schemas.openxmlformats.org/officeDocument/2006/relationships/image" Target="../media/image3130.png"/><Relationship Id="rId10" Type="http://schemas.openxmlformats.org/officeDocument/2006/relationships/image" Target="../media/image3440.png"/><Relationship Id="rId4" Type="http://schemas.openxmlformats.org/officeDocument/2006/relationships/image" Target="../media/image3120.png"/><Relationship Id="rId9" Type="http://schemas.openxmlformats.org/officeDocument/2006/relationships/image" Target="../media/image3430.png"/><Relationship Id="rId14" Type="http://schemas.openxmlformats.org/officeDocument/2006/relationships/image" Target="../media/image30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10.png"/><Relationship Id="rId13" Type="http://schemas.openxmlformats.org/officeDocument/2006/relationships/image" Target="../media/image3560.png"/><Relationship Id="rId3" Type="http://schemas.openxmlformats.org/officeDocument/2006/relationships/image" Target="../media/image3120.png"/><Relationship Id="rId7" Type="http://schemas.openxmlformats.org/officeDocument/2006/relationships/image" Target="../media/image3500.png"/><Relationship Id="rId12" Type="http://schemas.openxmlformats.org/officeDocument/2006/relationships/image" Target="../media/image3550.png"/><Relationship Id="rId2" Type="http://schemas.openxmlformats.org/officeDocument/2006/relationships/image" Target="../media/image3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90.png"/><Relationship Id="rId11" Type="http://schemas.openxmlformats.org/officeDocument/2006/relationships/image" Target="../media/image3540.png"/><Relationship Id="rId5" Type="http://schemas.openxmlformats.org/officeDocument/2006/relationships/image" Target="../media/image3140.png"/><Relationship Id="rId10" Type="http://schemas.openxmlformats.org/officeDocument/2006/relationships/image" Target="../media/image3530.png"/><Relationship Id="rId4" Type="http://schemas.openxmlformats.org/officeDocument/2006/relationships/image" Target="../media/image3130.png"/><Relationship Id="rId9" Type="http://schemas.openxmlformats.org/officeDocument/2006/relationships/image" Target="../media/image3520.png"/><Relationship Id="rId14" Type="http://schemas.openxmlformats.org/officeDocument/2006/relationships/image" Target="../media/image357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0.png"/><Relationship Id="rId13" Type="http://schemas.openxmlformats.org/officeDocument/2006/relationships/image" Target="../media/image3640.png"/><Relationship Id="rId18" Type="http://schemas.openxmlformats.org/officeDocument/2006/relationships/image" Target="../media/image3690.png"/><Relationship Id="rId3" Type="http://schemas.openxmlformats.org/officeDocument/2006/relationships/image" Target="../media/image3500.png"/><Relationship Id="rId7" Type="http://schemas.openxmlformats.org/officeDocument/2006/relationships/image" Target="../media/image3140.png"/><Relationship Id="rId12" Type="http://schemas.openxmlformats.org/officeDocument/2006/relationships/image" Target="../media/image3630.png"/><Relationship Id="rId17" Type="http://schemas.openxmlformats.org/officeDocument/2006/relationships/image" Target="../media/image3680.png"/><Relationship Id="rId2" Type="http://schemas.openxmlformats.org/officeDocument/2006/relationships/image" Target="../media/image3490.png"/><Relationship Id="rId16" Type="http://schemas.openxmlformats.org/officeDocument/2006/relationships/image" Target="../media/image36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30.png"/><Relationship Id="rId11" Type="http://schemas.openxmlformats.org/officeDocument/2006/relationships/image" Target="../media/image3620.png"/><Relationship Id="rId5" Type="http://schemas.openxmlformats.org/officeDocument/2006/relationships/image" Target="../media/image3120.png"/><Relationship Id="rId15" Type="http://schemas.openxmlformats.org/officeDocument/2006/relationships/image" Target="../media/image3660.png"/><Relationship Id="rId10" Type="http://schemas.openxmlformats.org/officeDocument/2006/relationships/image" Target="../media/image3610.png"/><Relationship Id="rId19" Type="http://schemas.openxmlformats.org/officeDocument/2006/relationships/image" Target="../media/image3700.png"/><Relationship Id="rId4" Type="http://schemas.openxmlformats.org/officeDocument/2006/relationships/image" Target="../media/image3580.png"/><Relationship Id="rId9" Type="http://schemas.openxmlformats.org/officeDocument/2006/relationships/image" Target="../media/image3600.png"/><Relationship Id="rId14" Type="http://schemas.openxmlformats.org/officeDocument/2006/relationships/image" Target="../media/image36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0.png"/><Relationship Id="rId13" Type="http://schemas.openxmlformats.org/officeDocument/2006/relationships/image" Target="../media/image3780.png"/><Relationship Id="rId18" Type="http://schemas.openxmlformats.org/officeDocument/2006/relationships/image" Target="../media/image3720.png"/><Relationship Id="rId3" Type="http://schemas.openxmlformats.org/officeDocument/2006/relationships/image" Target="../media/image3120.png"/><Relationship Id="rId12" Type="http://schemas.openxmlformats.org/officeDocument/2006/relationships/image" Target="../media/image3770.png"/><Relationship Id="rId17" Type="http://schemas.openxmlformats.org/officeDocument/2006/relationships/image" Target="../media/image3820.png"/><Relationship Id="rId2" Type="http://schemas.openxmlformats.org/officeDocument/2006/relationships/image" Target="../media/image3710.png"/><Relationship Id="rId16" Type="http://schemas.openxmlformats.org/officeDocument/2006/relationships/image" Target="../media/image38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760.png"/><Relationship Id="rId5" Type="http://schemas.openxmlformats.org/officeDocument/2006/relationships/image" Target="../media/image3140.png"/><Relationship Id="rId15" Type="http://schemas.openxmlformats.org/officeDocument/2006/relationships/image" Target="../media/image3800.png"/><Relationship Id="rId10" Type="http://schemas.openxmlformats.org/officeDocument/2006/relationships/image" Target="../media/image3750.png"/><Relationship Id="rId19" Type="http://schemas.openxmlformats.org/officeDocument/2006/relationships/image" Target="../media/image3730.png"/><Relationship Id="rId4" Type="http://schemas.openxmlformats.org/officeDocument/2006/relationships/image" Target="../media/image3130.png"/><Relationship Id="rId9" Type="http://schemas.openxmlformats.org/officeDocument/2006/relationships/image" Target="../media/image3740.png"/><Relationship Id="rId14" Type="http://schemas.openxmlformats.org/officeDocument/2006/relationships/image" Target="../media/image37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7D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16410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Up to this point all your solutions have contained unknown constants that we have referred to as ‘A’ and ‘B’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section you are given additional information which allows you to find the values of A and B!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Since there are two unknowns, you will need two ‘boundary conditions’ in order to find them…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164105"/>
              </a:xfrm>
              <a:blipFill>
                <a:blip r:embed="rId2"/>
                <a:stretch>
                  <a:fillRect t="-1318" r="-1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E418F679-AF65-46CC-B2A0-933965645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BF3A426D-9119-467A-9563-6A38E8B7BA3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0206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Start, as before, by finding the Complimentary Function and Particular Integral…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020671"/>
              </a:xfrm>
              <a:blipFill>
                <a:blip r:embed="rId2"/>
                <a:stretch>
                  <a:fillRect t="-1366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39952" y="1484784"/>
                <a:ext cx="117378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𝑦</m:t>
                      </m:r>
                      <m:r>
                        <a:rPr lang="en-US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173783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9992" y="2456892"/>
                <a:ext cx="8280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456892"/>
                <a:ext cx="82809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1960" y="2888940"/>
                <a:ext cx="1291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=1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888940"/>
                <a:ext cx="1291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995936" y="328498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1940" y="3789040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789040"/>
                <a:ext cx="14356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11960" y="4257092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257092"/>
                <a:ext cx="118813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328084" y="1772816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544108" y="1772816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2312876"/>
            <a:ext cx="612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4108" y="270892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3429000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5364088" y="3933055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616116" y="4041068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-1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03948" y="1484784"/>
            <a:ext cx="118813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49714" y="3276309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328084" y="2204864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328084" y="263691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12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1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6DB879B-1A60-4B42-BFE9-167AAE94A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337539E3-847D-4807-B079-9283A0EB6AF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0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8" grpId="0"/>
      <p:bldP spid="21" grpId="0"/>
      <p:bldP spid="22" grpId="0"/>
      <p:bldP spid="23" grpId="0"/>
      <p:bldP spid="24" grpId="0" animBg="1"/>
      <p:bldP spid="25" grpId="0"/>
      <p:bldP spid="26" grpId="0" animBg="1"/>
      <p:bldP spid="26" grpId="1" animBg="1"/>
      <p:bldP spid="27" grpId="0" animBg="1"/>
      <p:bldP spid="31" grpId="0" animBg="1"/>
      <p:bldP spid="31" grpId="1" animBg="1"/>
      <p:bldP spid="32" grpId="0" animBg="1"/>
      <p:bldP spid="33" grpId="0" animBg="1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5">
                <a:extLst>
                  <a:ext uri="{FF2B5EF4-FFF2-40B4-BE49-F238E27FC236}">
                    <a16:creationId xmlns:a16="http://schemas.microsoft.com/office/drawing/2014/main" id="{1376950C-C1D7-4089-A68C-E561CC4312F2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5">
                <a:extLst>
                  <a:ext uri="{FF2B5EF4-FFF2-40B4-BE49-F238E27FC236}">
                    <a16:creationId xmlns:a16="http://schemas.microsoft.com/office/drawing/2014/main" id="{1376950C-C1D7-4089-A68C-E561CC431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9758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Start, as before, by finding the Complimentary Function and Particular Integral…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975847"/>
              </a:xfrm>
              <a:blipFill>
                <a:blip r:embed="rId3"/>
                <a:stretch>
                  <a:fillRect t="-1380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373216"/>
                <a:ext cx="16094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7924" y="1556792"/>
                <a:ext cx="9721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97218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51920" y="1988840"/>
                <a:ext cx="1240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124001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364088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Include x in the expression for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48064" y="1304764"/>
            <a:ext cx="2196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cannot use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this is a part of the complimentary function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52020" y="252890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 (we will need the product rule!)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959932" y="2996952"/>
                <a:ext cx="9751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996952"/>
                <a:ext cx="975107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887925" y="3392996"/>
                <a:ext cx="61206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5" y="3392996"/>
                <a:ext cx="612068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472100" y="5589240"/>
                <a:ext cx="6747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200" b="0" i="1" smtClean="0">
                          <a:latin typeface="Cambria Math"/>
                        </a:rPr>
                        <m:t>λ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5589240"/>
                <a:ext cx="67473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336196" y="5589240"/>
                <a:ext cx="6726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96" y="5589240"/>
                <a:ext cx="67268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400092" y="5985284"/>
                <a:ext cx="678071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200" b="0" i="1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92" y="5985284"/>
                <a:ext cx="678071" cy="442942"/>
              </a:xfrm>
              <a:prstGeom prst="rect">
                <a:avLst/>
              </a:prstGeom>
              <a:blipFill>
                <a:blip r:embed="rId1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54236" y="5985284"/>
                <a:ext cx="762453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236" y="5985284"/>
                <a:ext cx="762453" cy="442942"/>
              </a:xfrm>
              <a:prstGeom prst="rect">
                <a:avLst/>
              </a:prstGeom>
              <a:blipFill>
                <a:blip r:embed="rId1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5280159" y="5301208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l-GR" sz="1200" b="1" dirty="0">
                <a:solidFill>
                  <a:srgbClr val="FF0000"/>
                </a:solidFill>
              </a:rPr>
              <a:t>λ</a:t>
            </a:r>
            <a:r>
              <a:rPr lang="en-US" sz="1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xe</a:t>
            </a:r>
            <a:r>
              <a:rPr lang="en-US" sz="1200" b="1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6048164" y="5805264"/>
            <a:ext cx="252028" cy="25202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5328084" y="5265204"/>
            <a:ext cx="1799692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6120172" y="5841268"/>
            <a:ext cx="252028" cy="25202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355976" y="3501008"/>
                <a:ext cx="600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01008"/>
                <a:ext cx="60061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752020" y="3501008"/>
                <a:ext cx="6791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501008"/>
                <a:ext cx="67916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79912" y="3969060"/>
                <a:ext cx="706027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969060"/>
                <a:ext cx="706027" cy="5245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5976" y="4113076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13076"/>
                <a:ext cx="108012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6076" y="4113076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4113076"/>
                <a:ext cx="648072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79912" y="4545124"/>
                <a:ext cx="172528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545124"/>
                <a:ext cx="1725280" cy="52456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256076" y="3140968"/>
            <a:ext cx="288032" cy="540061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472100" y="317697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Differentiate, using the product rule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5724128" y="3717032"/>
            <a:ext cx="288032" cy="576065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688124" y="4293096"/>
            <a:ext cx="288032" cy="576065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976156" y="3717032"/>
            <a:ext cx="2951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 (the first part needs the product rule, but is identical to the first one we already did!)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76156" y="4437112"/>
            <a:ext cx="79208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91980" y="3032956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427984" y="3537012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004048" y="3537012"/>
            <a:ext cx="360040" cy="21602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427984" y="4149080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5004048" y="4149080"/>
            <a:ext cx="36004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472100" y="4149080"/>
            <a:ext cx="360040" cy="216024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004048" y="3537012"/>
            <a:ext cx="360040" cy="216024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923928" y="1556792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339752" y="3393431"/>
            <a:ext cx="43204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727684" y="5409220"/>
            <a:ext cx="396044" cy="252028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4139952" y="51571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16116" y="5229200"/>
                <a:ext cx="136530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5229200"/>
                <a:ext cx="1365309" cy="52456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840252" y="5517233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056276" y="5481228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680012" y="5769260"/>
                <a:ext cx="23042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5769260"/>
                <a:ext cx="2304256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688124" y="5265204"/>
            <a:ext cx="396044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192180" y="5409220"/>
            <a:ext cx="2160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3851920" y="4581128"/>
            <a:ext cx="154817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752020" y="5805264"/>
            <a:ext cx="10441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940152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067944" y="299695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4499992" y="6273316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= 1 as the other terms will cancel out…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475656" y="5733256"/>
                <a:ext cx="93596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733256"/>
                <a:ext cx="935962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971600" y="6165304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165304"/>
                <a:ext cx="1997663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/>
          <p:cNvSpPr/>
          <p:nvPr/>
        </p:nvSpPr>
        <p:spPr>
          <a:xfrm>
            <a:off x="4211960" y="1988840"/>
            <a:ext cx="82809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1511660" y="5769260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40152" y="5841268"/>
            <a:ext cx="396044" cy="21602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4752020" y="5841268"/>
            <a:ext cx="396044" cy="21602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2">
            <a:extLst>
              <a:ext uri="{FF2B5EF4-FFF2-40B4-BE49-F238E27FC236}">
                <a16:creationId xmlns:a16="http://schemas.microsoft.com/office/drawing/2014/main" id="{1F804D4B-3BFC-476D-9FA1-E53AE4573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8" name="テキスト ボックス 3">
            <a:extLst>
              <a:ext uri="{FF2B5EF4-FFF2-40B4-BE49-F238E27FC236}">
                <a16:creationId xmlns:a16="http://schemas.microsoft.com/office/drawing/2014/main" id="{2E9E6561-6E0C-4B53-9CE2-2E9237382D4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2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9" grpId="0"/>
      <p:bldP spid="40" grpId="0"/>
      <p:bldP spid="42" grpId="0"/>
      <p:bldP spid="73" grpId="0"/>
      <p:bldP spid="81" grpId="0"/>
      <p:bldP spid="84" grpId="0"/>
      <p:bldP spid="85" grpId="0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100" grpId="0" animBg="1"/>
      <p:bldP spid="100" grpId="1" animBg="1"/>
      <p:bldP spid="103" grpId="0"/>
      <p:bldP spid="104" grpId="0"/>
      <p:bldP spid="31" grpId="0"/>
      <p:bldP spid="32" grpId="0"/>
      <p:bldP spid="33" grpId="0"/>
      <p:bldP spid="38" grpId="0"/>
      <p:bldP spid="41" grpId="0" animBg="1"/>
      <p:bldP spid="44" grpId="0"/>
      <p:bldP spid="45" grpId="0" animBg="1"/>
      <p:bldP spid="46" grpId="0" animBg="1"/>
      <p:bldP spid="47" grpId="0"/>
      <p:bldP spid="48" grpId="0"/>
      <p:bldP spid="18" grpId="0" animBg="1"/>
      <p:bldP spid="18" grpId="1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/>
      <p:bldP spid="68" grpId="0" animBg="1"/>
      <p:bldP spid="69" grpId="0"/>
      <p:bldP spid="70" grpId="0"/>
      <p:bldP spid="19" grpId="0" animBg="1"/>
      <p:bldP spid="19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/>
      <p:bldP spid="80" grpId="0"/>
      <p:bldP spid="82" grpId="0"/>
      <p:bldP spid="83" grpId="0" animBg="1"/>
      <p:bldP spid="83" grpId="1" animBg="1"/>
      <p:bldP spid="92" grpId="0" animBg="1"/>
      <p:bldP spid="9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Now, we need to use the information above to find the values of A and B…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 b="-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1520788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20788"/>
                <a:ext cx="199766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7944" y="1952836"/>
                <a:ext cx="2588466" cy="322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+(0)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52836"/>
                <a:ext cx="2588466" cy="322268"/>
              </a:xfrm>
              <a:prstGeom prst="rect">
                <a:avLst/>
              </a:prstGeom>
              <a:blipFill>
                <a:blip r:embed="rId9"/>
                <a:stretch>
                  <a:fillRect b="-754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2420888"/>
                <a:ext cx="104411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20888"/>
                <a:ext cx="10441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444208" y="1664805"/>
            <a:ext cx="288032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696236" y="177281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x = 0, y = 0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6444208" y="2132856"/>
            <a:ext cx="288032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696236" y="2240868"/>
            <a:ext cx="828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11960" y="2960948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960948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7055768" y="3176972"/>
            <a:ext cx="288540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308304" y="3104964"/>
            <a:ext cx="1548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(using the product rule for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xe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03948" y="3429000"/>
                <a:ext cx="250780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429000"/>
                <a:ext cx="2507801" cy="501356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411760" y="3897052"/>
            <a:ext cx="4680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1223628" y="4293096"/>
            <a:ext cx="57606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195736" y="4185084"/>
            <a:ext cx="61206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60132" y="2996952"/>
            <a:ext cx="36004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760132" y="3537012"/>
            <a:ext cx="75608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056276" y="3717032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307796" y="3825044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x = 0, 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0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60515" y="4065451"/>
                <a:ext cx="3195747" cy="322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(0)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515" y="4065451"/>
                <a:ext cx="3195747" cy="322268"/>
              </a:xfrm>
              <a:prstGeom prst="rect">
                <a:avLst/>
              </a:prstGeom>
              <a:blipFill>
                <a:blip r:embed="rId12"/>
                <a:stretch>
                  <a:fillRect b="-754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11960" y="4509120"/>
                <a:ext cx="132574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09120"/>
                <a:ext cx="132574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4941168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941168"/>
                <a:ext cx="1188132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056276" y="425709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308304" y="432910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0112" y="476114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39952" y="285293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 44"/>
          <p:cNvSpPr/>
          <p:nvPr/>
        </p:nvSpPr>
        <p:spPr>
          <a:xfrm>
            <a:off x="5328084" y="4689140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C4CF2769-1856-4862-9FD6-3C15F9954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69B5E956-F397-409B-ABD0-857BB1DC2F6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7DEFBB91-D7D3-430D-A51A-E453475C68F4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7DEFBB91-D7D3-430D-A51A-E453475C6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44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8" grpId="0" animBg="1"/>
      <p:bldP spid="8" grpId="1" animBg="1"/>
      <p:bldP spid="8" grpId="2" animBg="1"/>
      <p:bldP spid="8" grpId="3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0" grpId="0"/>
      <p:bldP spid="31" grpId="0"/>
      <p:bldP spid="32" grpId="0"/>
      <p:bldP spid="33" grpId="0" animBg="1"/>
      <p:bldP spid="38" grpId="0"/>
      <p:bldP spid="39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y in terms of x, 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And that when x = 0,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Now, we need to use the information above to find the values of A and B…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 b="-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𝑎𝑛𝑑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49080"/>
                <a:ext cx="1706814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69160"/>
                <a:ext cx="1997663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1556792"/>
                <a:ext cx="104411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56792"/>
                <a:ext cx="104411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3948" y="1916832"/>
                <a:ext cx="118813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916832"/>
                <a:ext cx="1188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00092" y="195283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together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184068" y="1880828"/>
            <a:ext cx="288032" cy="72008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39952" y="2456892"/>
                <a:ext cx="8640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−1=2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456892"/>
                <a:ext cx="86409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03948" y="2816932"/>
                <a:ext cx="864096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816932"/>
                <a:ext cx="864096" cy="495649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5184068" y="2600908"/>
            <a:ext cx="25202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400092" y="2708920"/>
            <a:ext cx="612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75956" y="3392996"/>
                <a:ext cx="864096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392996"/>
                <a:ext cx="864096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184068" y="3140968"/>
            <a:ext cx="25202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400092" y="3176972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this to find B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51920" y="404106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A and B, we finally have the solution of the differential equation, given the conditions we were told!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95836" y="5049180"/>
            <a:ext cx="792088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95936" y="4797152"/>
                <a:ext cx="218194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797152"/>
                <a:ext cx="218194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">
            <a:extLst>
              <a:ext uri="{FF2B5EF4-FFF2-40B4-BE49-F238E27FC236}">
                <a16:creationId xmlns:a16="http://schemas.microsoft.com/office/drawing/2014/main" id="{6564BEEF-C486-440F-A931-7A22EB1EE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85F9CF82-7C2B-452A-904F-F62BD8E7248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FFA78651-61B1-4545-9858-60B4E67DC00F}"/>
                  </a:ext>
                </a:extLst>
              </p:cNvPr>
              <p:cNvSpPr txBox="1"/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FFA78651-61B1-4545-9858-60B4E67DC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10" y="3240305"/>
                <a:ext cx="1535164" cy="5864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8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  <p:bldP spid="44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often see x and t used like this, as in Mechanics ‘x’ can represent distance and ‘t’ represent time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4525963"/>
              </a:xfrm>
              <a:blipFill>
                <a:blip r:embed="rId2"/>
                <a:stretch>
                  <a:fillRect t="-1213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484784"/>
                <a:ext cx="1188132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188132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10889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63988" y="2456892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2456892"/>
                <a:ext cx="108012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08004" y="2852936"/>
                <a:ext cx="8453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852936"/>
                <a:ext cx="84539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3995936" y="328498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7924" y="4221088"/>
                <a:ext cx="157216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𝐴𝑐𝑜𝑠𝑞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𝐵𝑠𝑖𝑛𝑞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4221088"/>
                <a:ext cx="1572162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23928" y="4725144"/>
                <a:ext cx="151216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725144"/>
                <a:ext cx="151216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328084" y="1772816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44108" y="1772816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0112" y="231287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4108" y="270892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5916" y="3429000"/>
            <a:ext cx="5076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‘imaginary roots’ form above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as there is no real part, we can ignore the part outside the bracket…)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328084" y="4401107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300192" y="4293096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q = 1 (as it is ±1i)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11960" y="1484784"/>
            <a:ext cx="1044116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59632" y="4185519"/>
            <a:ext cx="165618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328084" y="2204864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328084" y="2636912"/>
            <a:ext cx="288032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544108" y="454512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Also, remember that for this example we are using t, not x here!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56076" y="5373216"/>
                <a:ext cx="17641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𝐶𝐹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5373216"/>
                <a:ext cx="176419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">
            <a:extLst>
              <a:ext uri="{FF2B5EF4-FFF2-40B4-BE49-F238E27FC236}">
                <a16:creationId xmlns:a16="http://schemas.microsoft.com/office/drawing/2014/main" id="{A5B05C3E-2EC3-4B05-926E-69231F8EB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AD7AC1E8-A868-44CB-A62A-830E98FBD3A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0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  <p:bldP spid="11" grpId="0"/>
      <p:bldP spid="12" grpId="0"/>
      <p:bldP spid="13" grpId="0"/>
      <p:bldP spid="14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5" grpId="1" animBg="1"/>
      <p:bldP spid="26" grpId="0" animBg="1"/>
      <p:bldP spid="28" grpId="0" animBg="1"/>
      <p:bldP spid="28" grpId="1" animBg="1"/>
      <p:bldP spid="29" grpId="0" animBg="1"/>
      <p:bldP spid="30" grpId="0" animBg="1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">
                <a:extLst>
                  <a:ext uri="{FF2B5EF4-FFF2-40B4-BE49-F238E27FC236}">
                    <a16:creationId xmlns:a16="http://schemas.microsoft.com/office/drawing/2014/main" id="{EB91A0E7-993E-41B3-AA03-59EC24E80A6A}"/>
                  </a:ext>
                </a:extLst>
              </p:cNvPr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">
                <a:extLst>
                  <a:ext uri="{FF2B5EF4-FFF2-40B4-BE49-F238E27FC236}">
                    <a16:creationId xmlns:a16="http://schemas.microsoft.com/office/drawing/2014/main" id="{EB91A0E7-993E-41B3-AA03-59EC24E80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26">
                <a:extLst>
                  <a:ext uri="{FF2B5EF4-FFF2-40B4-BE49-F238E27FC236}">
                    <a16:creationId xmlns:a16="http://schemas.microsoft.com/office/drawing/2014/main" id="{CE5AEA50-9DB3-4D1D-904C-88EAB317859F}"/>
                  </a:ext>
                </a:extLst>
              </p:cNvPr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26">
                <a:extLst>
                  <a:ext uri="{FF2B5EF4-FFF2-40B4-BE49-F238E27FC236}">
                    <a16:creationId xmlns:a16="http://schemas.microsoft.com/office/drawing/2014/main" id="{CE5AEA50-9DB3-4D1D-904C-88EAB3178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7248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724835"/>
              </a:xfrm>
              <a:blipFill>
                <a:blip r:embed="rId4"/>
                <a:stretch>
                  <a:fillRect t="-1473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187624" y="5193196"/>
                <a:ext cx="176419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𝐶𝐹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93196"/>
                <a:ext cx="176419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7488324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7924" y="1556792"/>
                <a:ext cx="1303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0343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15916" y="1916832"/>
                <a:ext cx="12601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𝐿𝑒𝑡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1916832"/>
                <a:ext cx="126014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4103948" y="231287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80112" y="134076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form you’re given!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23928" y="1556792"/>
            <a:ext cx="118813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222776" y="4347465"/>
            <a:ext cx="68407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691680" y="3393722"/>
            <a:ext cx="68407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23928" y="2420888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420888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51920" y="2744924"/>
                <a:ext cx="133214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1332148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79912" y="3320988"/>
                <a:ext cx="1512168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320988"/>
                <a:ext cx="1512168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004048" y="256490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256076" y="2636912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112060" y="310496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364088" y="3176972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103948" y="393305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220072" y="1808820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to use x in place of y, and t in place of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44108" y="4113076"/>
                <a:ext cx="1585242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4113076"/>
                <a:ext cx="1585242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16016" y="4725144"/>
                <a:ext cx="24323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725144"/>
                <a:ext cx="243233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36096" y="5193196"/>
                <a:ext cx="1713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193196"/>
                <a:ext cx="171341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948264" y="4401108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948264" y="4869160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128284" y="440110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64288" y="4941168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6948264" y="5337212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128284" y="540922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</a:t>
            </a:r>
            <a:r>
              <a:rPr lang="el-GR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84168" y="5661248"/>
                <a:ext cx="781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661248"/>
                <a:ext cx="78136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03648" y="5553236"/>
                <a:ext cx="12601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553236"/>
                <a:ext cx="126014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35596" y="6057292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6057292"/>
                <a:ext cx="226825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5616116" y="4113076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943708" y="5553236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120172" y="5661248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824028" y="4725144"/>
            <a:ext cx="7920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851920" y="3320988"/>
            <a:ext cx="136815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5724128" y="4725144"/>
            <a:ext cx="61206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031940" y="2420888"/>
            <a:ext cx="97210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120172" y="4293096"/>
            <a:ext cx="18002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91980" y="1916832"/>
            <a:ext cx="6480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2">
            <a:extLst>
              <a:ext uri="{FF2B5EF4-FFF2-40B4-BE49-F238E27FC236}">
                <a16:creationId xmlns:a16="http://schemas.microsoft.com/office/drawing/2014/main" id="{851175AB-1DBF-4FFA-8EAB-6F6503A95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F2C3EA62-9A6D-4ED7-A43D-F903C95D3C1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2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9" grpId="0"/>
      <p:bldP spid="42" grpId="0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5" grpId="0"/>
      <p:bldP spid="56" grpId="0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  <p:bldP spid="64" grpId="0"/>
      <p:bldP spid="65" grpId="0"/>
      <p:bldP spid="66" grpId="0"/>
      <p:bldP spid="67" grpId="0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36404" cy="37158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boundary conditions, to find a specific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𝒇</m:t>
                    </m:r>
                    <m:r>
                      <a:rPr lang="en-GB" sz="1400" b="1" i="1">
                        <a:latin typeface="Cambria Math"/>
                      </a:rPr>
                      <m:t>(</m:t>
                    </m:r>
                    <m:r>
                      <a:rPr lang="en-GB" sz="1400" b="1" i="1">
                        <a:latin typeface="Cambria Math"/>
                      </a:rPr>
                      <m:t>𝒙</m:t>
                    </m:r>
                    <m:r>
                      <a:rPr lang="en-GB" sz="1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or initial conditions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the particular integral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When t = 0, x = 0 and 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</a:rPr>
                  <a:t>/</a:t>
                </a:r>
                <a:r>
                  <a:rPr lang="en-US" sz="1400" baseline="-25000" dirty="0" err="1">
                    <a:latin typeface="Comic Sans MS" panose="030F0702030302020204" pitchFamily="66" charset="0"/>
                  </a:rPr>
                  <a:t>dt</a:t>
                </a:r>
                <a:r>
                  <a:rPr lang="en-US" sz="1400" dirty="0">
                    <a:latin typeface="Comic Sans MS" panose="030F0702030302020204" pitchFamily="66" charset="0"/>
                  </a:rPr>
                  <a:t> = 1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36404" cy="3715871"/>
              </a:xfrm>
              <a:blipFill>
                <a:blip r:embed="rId2"/>
                <a:stretch>
                  <a:fillRect t="-1478" r="-1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62" y="525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35596" y="5265204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5265204"/>
                <a:ext cx="22682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1940" y="1448780"/>
                <a:ext cx="22682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1448780"/>
                <a:ext cx="226825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7924" y="1844824"/>
                <a:ext cx="29523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844824"/>
                <a:ext cx="2952328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624228" y="1628800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876256" y="15927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t = 0, x = 0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95936" y="2276872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276872"/>
                <a:ext cx="79208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624228" y="2024844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876256" y="20968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2636912"/>
            <a:ext cx="4932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we found the value of A straight away, we can update the equation for x…</a:t>
            </a:r>
          </a:p>
          <a:p>
            <a:pPr algn="ctr"/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(This is an important step as it can make the next step, differentiation, much easier)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7944" y="3717032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17032"/>
                <a:ext cx="158417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51920" y="4077072"/>
                <a:ext cx="205222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077072"/>
                <a:ext cx="2052228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23928" y="4653136"/>
                <a:ext cx="22322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(0)−2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653136"/>
                <a:ext cx="2232248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31940" y="5085184"/>
                <a:ext cx="1116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085184"/>
                <a:ext cx="111612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1940" y="5517232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517232"/>
                <a:ext cx="79208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5616116" y="3897052"/>
            <a:ext cx="324036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04148" y="3969060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976156" y="4365104"/>
            <a:ext cx="324036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940152" y="4833156"/>
            <a:ext cx="324036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4896036" y="5265204"/>
            <a:ext cx="324036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228184" y="4437112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t = 0,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28184" y="4869160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84068" y="53372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2</a:t>
            </a:r>
            <a:endParaRPr lang="en-GB" sz="1200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51620" y="6057292"/>
                <a:ext cx="1764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𝑠𝑖𝑛𝑡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𝑠𝑖𝑛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6057292"/>
                <a:ext cx="176419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087724" y="5589240"/>
            <a:ext cx="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9552" y="5625244"/>
            <a:ext cx="154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Update, with A = 0 and B = 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103948" y="1448780"/>
            <a:ext cx="216024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103948" y="3717032"/>
            <a:ext cx="154817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295636" y="4815226"/>
            <a:ext cx="468052" cy="2341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799692" y="4815226"/>
            <a:ext cx="468052" cy="2341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2591780" y="4761292"/>
            <a:ext cx="684076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3221850" y="6056205"/>
            <a:ext cx="275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Check that it makes the differential equation work!</a:t>
            </a: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D15E5728-807E-43D1-BCB9-ACE9721A8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66F3197E-4879-4309-9880-1FC136D6EC8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7">
                <a:extLst>
                  <a:ext uri="{FF2B5EF4-FFF2-40B4-BE49-F238E27FC236}">
                    <a16:creationId xmlns:a16="http://schemas.microsoft.com/office/drawing/2014/main" id="{CD95244C-13F8-4A38-A94D-604AE1A5311E}"/>
                  </a:ext>
                </a:extLst>
              </p:cNvPr>
              <p:cNvSpPr txBox="1"/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7">
                <a:extLst>
                  <a:ext uri="{FF2B5EF4-FFF2-40B4-BE49-F238E27FC236}">
                    <a16:creationId xmlns:a16="http://schemas.microsoft.com/office/drawing/2014/main" id="{CD95244C-13F8-4A38-A94D-604AE1A53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375647"/>
                <a:ext cx="808426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6">
                <a:extLst>
                  <a:ext uri="{FF2B5EF4-FFF2-40B4-BE49-F238E27FC236}">
                    <a16:creationId xmlns:a16="http://schemas.microsoft.com/office/drawing/2014/main" id="{CC0F5E18-0CC9-4D01-8284-47C9359482C9}"/>
                  </a:ext>
                </a:extLst>
              </p:cNvPr>
              <p:cNvSpPr txBox="1"/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26">
                <a:extLst>
                  <a:ext uri="{FF2B5EF4-FFF2-40B4-BE49-F238E27FC236}">
                    <a16:creationId xmlns:a16="http://schemas.microsoft.com/office/drawing/2014/main" id="{CC0F5E18-0CC9-4D01-8284-47C935948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58481"/>
                <a:ext cx="1786515" cy="5864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13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7" grpId="0"/>
      <p:bldP spid="11" grpId="0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76D31-6206-4859-988C-AC4E440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CBDA48-E7D6-4F02-88EE-CAFB765ED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EE2F6-6978-4B80-B94A-65B85F9DAE3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2565</Words>
  <Application>Microsoft Office PowerPoint</Application>
  <PresentationFormat>On-screen Show (4:3)</PresentationFormat>
  <Paragraphs>252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196</cp:revision>
  <cp:lastPrinted>2017-11-21T05:26:55Z</cp:lastPrinted>
  <dcterms:created xsi:type="dcterms:W3CDTF">2017-08-14T15:35:38Z</dcterms:created>
  <dcterms:modified xsi:type="dcterms:W3CDTF">2021-08-27T08:16:13Z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