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66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037" autoAdjust="0"/>
  </p:normalViewPr>
  <p:slideViewPr>
    <p:cSldViewPr snapToGrid="0">
      <p:cViewPr varScale="1">
        <p:scale>
          <a:sx n="104" d="100"/>
          <a:sy n="104" d="100"/>
        </p:scale>
        <p:origin x="12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3.png"/><Relationship Id="rId13" Type="http://schemas.openxmlformats.org/officeDocument/2006/relationships/image" Target="../media/image383.png"/><Relationship Id="rId3" Type="http://schemas.openxmlformats.org/officeDocument/2006/relationships/image" Target="../media/image318.png"/><Relationship Id="rId7" Type="http://schemas.openxmlformats.org/officeDocument/2006/relationships/image" Target="../media/image343.png"/><Relationship Id="rId12" Type="http://schemas.openxmlformats.org/officeDocument/2006/relationships/image" Target="../media/image382.png"/><Relationship Id="rId17" Type="http://schemas.openxmlformats.org/officeDocument/2006/relationships/image" Target="../media/image387.png"/><Relationship Id="rId2" Type="http://schemas.openxmlformats.org/officeDocument/2006/relationships/image" Target="../media/image377.png"/><Relationship Id="rId16" Type="http://schemas.openxmlformats.org/officeDocument/2006/relationships/image" Target="../media/image3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8.png"/><Relationship Id="rId11" Type="http://schemas.openxmlformats.org/officeDocument/2006/relationships/image" Target="../media/image381.png"/><Relationship Id="rId5" Type="http://schemas.openxmlformats.org/officeDocument/2006/relationships/image" Target="../media/image320.png"/><Relationship Id="rId15" Type="http://schemas.openxmlformats.org/officeDocument/2006/relationships/image" Target="../media/image385.png"/><Relationship Id="rId10" Type="http://schemas.openxmlformats.org/officeDocument/2006/relationships/image" Target="../media/image380.png"/><Relationship Id="rId4" Type="http://schemas.openxmlformats.org/officeDocument/2006/relationships/image" Target="../media/image319.png"/><Relationship Id="rId9" Type="http://schemas.openxmlformats.org/officeDocument/2006/relationships/image" Target="../media/image379.png"/><Relationship Id="rId14" Type="http://schemas.openxmlformats.org/officeDocument/2006/relationships/image" Target="../media/image38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3.png"/><Relationship Id="rId13" Type="http://schemas.openxmlformats.org/officeDocument/2006/relationships/image" Target="../media/image334.png"/><Relationship Id="rId18" Type="http://schemas.openxmlformats.org/officeDocument/2006/relationships/image" Target="../media/image393.png"/><Relationship Id="rId3" Type="http://schemas.openxmlformats.org/officeDocument/2006/relationships/image" Target="../media/image318.png"/><Relationship Id="rId21" Type="http://schemas.openxmlformats.org/officeDocument/2006/relationships/image" Target="../media/image396.png"/><Relationship Id="rId7" Type="http://schemas.openxmlformats.org/officeDocument/2006/relationships/image" Target="../media/image343.png"/><Relationship Id="rId12" Type="http://schemas.openxmlformats.org/officeDocument/2006/relationships/image" Target="../media/image389.png"/><Relationship Id="rId17" Type="http://schemas.openxmlformats.org/officeDocument/2006/relationships/image" Target="../media/image392.png"/><Relationship Id="rId2" Type="http://schemas.openxmlformats.org/officeDocument/2006/relationships/image" Target="../media/image377.png"/><Relationship Id="rId16" Type="http://schemas.openxmlformats.org/officeDocument/2006/relationships/image" Target="../media/image391.png"/><Relationship Id="rId20" Type="http://schemas.openxmlformats.org/officeDocument/2006/relationships/image" Target="../media/image3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8.png"/><Relationship Id="rId11" Type="http://schemas.openxmlformats.org/officeDocument/2006/relationships/image" Target="../media/image388.png"/><Relationship Id="rId5" Type="http://schemas.openxmlformats.org/officeDocument/2006/relationships/image" Target="../media/image320.png"/><Relationship Id="rId15" Type="http://schemas.openxmlformats.org/officeDocument/2006/relationships/image" Target="../media/image390.png"/><Relationship Id="rId10" Type="http://schemas.openxmlformats.org/officeDocument/2006/relationships/image" Target="../media/image380.png"/><Relationship Id="rId19" Type="http://schemas.openxmlformats.org/officeDocument/2006/relationships/image" Target="../media/image394.png"/><Relationship Id="rId4" Type="http://schemas.openxmlformats.org/officeDocument/2006/relationships/image" Target="../media/image319.png"/><Relationship Id="rId9" Type="http://schemas.openxmlformats.org/officeDocument/2006/relationships/image" Target="../media/image379.png"/><Relationship Id="rId14" Type="http://schemas.openxmlformats.org/officeDocument/2006/relationships/image" Target="../media/image38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3.png"/><Relationship Id="rId3" Type="http://schemas.openxmlformats.org/officeDocument/2006/relationships/image" Target="../media/image318.png"/><Relationship Id="rId7" Type="http://schemas.openxmlformats.org/officeDocument/2006/relationships/image" Target="../media/image343.png"/><Relationship Id="rId2" Type="http://schemas.openxmlformats.org/officeDocument/2006/relationships/image" Target="../media/image3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8.png"/><Relationship Id="rId5" Type="http://schemas.openxmlformats.org/officeDocument/2006/relationships/image" Target="../media/image320.png"/><Relationship Id="rId10" Type="http://schemas.openxmlformats.org/officeDocument/2006/relationships/image" Target="../media/image397.png"/><Relationship Id="rId4" Type="http://schemas.openxmlformats.org/officeDocument/2006/relationships/image" Target="../media/image319.png"/><Relationship Id="rId9" Type="http://schemas.openxmlformats.org/officeDocument/2006/relationships/image" Target="../media/image39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3.png"/><Relationship Id="rId13" Type="http://schemas.openxmlformats.org/officeDocument/2006/relationships/image" Target="../media/image403.png"/><Relationship Id="rId18" Type="http://schemas.openxmlformats.org/officeDocument/2006/relationships/image" Target="../media/image408.png"/><Relationship Id="rId3" Type="http://schemas.openxmlformats.org/officeDocument/2006/relationships/image" Target="../media/image318.png"/><Relationship Id="rId7" Type="http://schemas.openxmlformats.org/officeDocument/2006/relationships/image" Target="../media/image343.png"/><Relationship Id="rId12" Type="http://schemas.openxmlformats.org/officeDocument/2006/relationships/image" Target="../media/image402.png"/><Relationship Id="rId17" Type="http://schemas.openxmlformats.org/officeDocument/2006/relationships/image" Target="../media/image407.png"/><Relationship Id="rId2" Type="http://schemas.openxmlformats.org/officeDocument/2006/relationships/image" Target="../media/image377.png"/><Relationship Id="rId16" Type="http://schemas.openxmlformats.org/officeDocument/2006/relationships/image" Target="../media/image4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8.png"/><Relationship Id="rId11" Type="http://schemas.openxmlformats.org/officeDocument/2006/relationships/image" Target="../media/image401.png"/><Relationship Id="rId5" Type="http://schemas.openxmlformats.org/officeDocument/2006/relationships/image" Target="../media/image320.png"/><Relationship Id="rId15" Type="http://schemas.openxmlformats.org/officeDocument/2006/relationships/image" Target="../media/image405.png"/><Relationship Id="rId10" Type="http://schemas.openxmlformats.org/officeDocument/2006/relationships/image" Target="../media/image400.png"/><Relationship Id="rId19" Type="http://schemas.openxmlformats.org/officeDocument/2006/relationships/image" Target="../media/image409.png"/><Relationship Id="rId4" Type="http://schemas.openxmlformats.org/officeDocument/2006/relationships/image" Target="../media/image319.png"/><Relationship Id="rId9" Type="http://schemas.openxmlformats.org/officeDocument/2006/relationships/image" Target="../media/image399.png"/><Relationship Id="rId14" Type="http://schemas.openxmlformats.org/officeDocument/2006/relationships/image" Target="../media/image40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3.png"/><Relationship Id="rId13" Type="http://schemas.openxmlformats.org/officeDocument/2006/relationships/image" Target="../media/image416.png"/><Relationship Id="rId3" Type="http://schemas.openxmlformats.org/officeDocument/2006/relationships/image" Target="../media/image411.png"/><Relationship Id="rId7" Type="http://schemas.openxmlformats.org/officeDocument/2006/relationships/image" Target="../media/image412.png"/><Relationship Id="rId12" Type="http://schemas.openxmlformats.org/officeDocument/2006/relationships/image" Target="../media/image415.png"/><Relationship Id="rId17" Type="http://schemas.openxmlformats.org/officeDocument/2006/relationships/image" Target="../media/image420.png"/><Relationship Id="rId2" Type="http://schemas.openxmlformats.org/officeDocument/2006/relationships/image" Target="../media/image410.png"/><Relationship Id="rId16" Type="http://schemas.openxmlformats.org/officeDocument/2006/relationships/image" Target="../media/image4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11" Type="http://schemas.openxmlformats.org/officeDocument/2006/relationships/image" Target="../media/image414.png"/><Relationship Id="rId5" Type="http://schemas.openxmlformats.org/officeDocument/2006/relationships/image" Target="../media/image319.png"/><Relationship Id="rId15" Type="http://schemas.openxmlformats.org/officeDocument/2006/relationships/image" Target="../media/image418.png"/><Relationship Id="rId10" Type="http://schemas.openxmlformats.org/officeDocument/2006/relationships/image" Target="../media/image413.png"/><Relationship Id="rId4" Type="http://schemas.openxmlformats.org/officeDocument/2006/relationships/image" Target="../media/image318.png"/><Relationship Id="rId9" Type="http://schemas.openxmlformats.org/officeDocument/2006/relationships/image" Target="../media/image323.png"/><Relationship Id="rId14" Type="http://schemas.openxmlformats.org/officeDocument/2006/relationships/image" Target="../media/image41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3.png"/><Relationship Id="rId13" Type="http://schemas.openxmlformats.org/officeDocument/2006/relationships/image" Target="../media/image423.png"/><Relationship Id="rId18" Type="http://schemas.openxmlformats.org/officeDocument/2006/relationships/image" Target="../media/image428.png"/><Relationship Id="rId3" Type="http://schemas.openxmlformats.org/officeDocument/2006/relationships/image" Target="../media/image318.png"/><Relationship Id="rId21" Type="http://schemas.openxmlformats.org/officeDocument/2006/relationships/image" Target="../media/image431.png"/><Relationship Id="rId7" Type="http://schemas.openxmlformats.org/officeDocument/2006/relationships/image" Target="../media/image343.png"/><Relationship Id="rId12" Type="http://schemas.openxmlformats.org/officeDocument/2006/relationships/image" Target="../media/image422.png"/><Relationship Id="rId17" Type="http://schemas.openxmlformats.org/officeDocument/2006/relationships/image" Target="../media/image427.png"/><Relationship Id="rId2" Type="http://schemas.openxmlformats.org/officeDocument/2006/relationships/image" Target="../media/image411.png"/><Relationship Id="rId16" Type="http://schemas.openxmlformats.org/officeDocument/2006/relationships/image" Target="../media/image426.png"/><Relationship Id="rId20" Type="http://schemas.openxmlformats.org/officeDocument/2006/relationships/image" Target="../media/image4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2.png"/><Relationship Id="rId11" Type="http://schemas.openxmlformats.org/officeDocument/2006/relationships/image" Target="../media/image414.png"/><Relationship Id="rId5" Type="http://schemas.openxmlformats.org/officeDocument/2006/relationships/image" Target="../media/image320.png"/><Relationship Id="rId15" Type="http://schemas.openxmlformats.org/officeDocument/2006/relationships/image" Target="../media/image425.png"/><Relationship Id="rId10" Type="http://schemas.openxmlformats.org/officeDocument/2006/relationships/image" Target="../media/image413.png"/><Relationship Id="rId19" Type="http://schemas.openxmlformats.org/officeDocument/2006/relationships/image" Target="../media/image429.png"/><Relationship Id="rId4" Type="http://schemas.openxmlformats.org/officeDocument/2006/relationships/image" Target="../media/image319.png"/><Relationship Id="rId9" Type="http://schemas.openxmlformats.org/officeDocument/2006/relationships/image" Target="../media/image421.png"/><Relationship Id="rId14" Type="http://schemas.openxmlformats.org/officeDocument/2006/relationships/image" Target="../media/image42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4.png"/><Relationship Id="rId13" Type="http://schemas.openxmlformats.org/officeDocument/2006/relationships/image" Target="../media/image438.png"/><Relationship Id="rId3" Type="http://schemas.openxmlformats.org/officeDocument/2006/relationships/image" Target="../media/image318.png"/><Relationship Id="rId7" Type="http://schemas.openxmlformats.org/officeDocument/2006/relationships/image" Target="../media/image343.png"/><Relationship Id="rId12" Type="http://schemas.openxmlformats.org/officeDocument/2006/relationships/image" Target="../media/image321.png"/><Relationship Id="rId2" Type="http://schemas.openxmlformats.org/officeDocument/2006/relationships/image" Target="../media/image4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3.png"/><Relationship Id="rId11" Type="http://schemas.openxmlformats.org/officeDocument/2006/relationships/image" Target="../media/image437.png"/><Relationship Id="rId5" Type="http://schemas.openxmlformats.org/officeDocument/2006/relationships/image" Target="../media/image320.png"/><Relationship Id="rId15" Type="http://schemas.openxmlformats.org/officeDocument/2006/relationships/image" Target="../media/image440.png"/><Relationship Id="rId10" Type="http://schemas.openxmlformats.org/officeDocument/2006/relationships/image" Target="../media/image436.png"/><Relationship Id="rId4" Type="http://schemas.openxmlformats.org/officeDocument/2006/relationships/image" Target="../media/image319.png"/><Relationship Id="rId9" Type="http://schemas.openxmlformats.org/officeDocument/2006/relationships/image" Target="../media/image435.png"/><Relationship Id="rId14" Type="http://schemas.openxmlformats.org/officeDocument/2006/relationships/image" Target="../media/image43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0.png"/><Relationship Id="rId13" Type="http://schemas.openxmlformats.org/officeDocument/2006/relationships/image" Target="../media/image445.png"/><Relationship Id="rId18" Type="http://schemas.openxmlformats.org/officeDocument/2006/relationships/image" Target="../media/image450.png"/><Relationship Id="rId3" Type="http://schemas.openxmlformats.org/officeDocument/2006/relationships/image" Target="../media/image318.png"/><Relationship Id="rId7" Type="http://schemas.openxmlformats.org/officeDocument/2006/relationships/image" Target="../media/image343.png"/><Relationship Id="rId12" Type="http://schemas.openxmlformats.org/officeDocument/2006/relationships/image" Target="../media/image444.png"/><Relationship Id="rId17" Type="http://schemas.openxmlformats.org/officeDocument/2006/relationships/image" Target="../media/image449.png"/><Relationship Id="rId2" Type="http://schemas.openxmlformats.org/officeDocument/2006/relationships/image" Target="../media/image432.png"/><Relationship Id="rId16" Type="http://schemas.openxmlformats.org/officeDocument/2006/relationships/image" Target="../media/image4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3.png"/><Relationship Id="rId11" Type="http://schemas.openxmlformats.org/officeDocument/2006/relationships/image" Target="../media/image443.png"/><Relationship Id="rId5" Type="http://schemas.openxmlformats.org/officeDocument/2006/relationships/image" Target="../media/image320.png"/><Relationship Id="rId15" Type="http://schemas.openxmlformats.org/officeDocument/2006/relationships/image" Target="../media/image447.png"/><Relationship Id="rId10" Type="http://schemas.openxmlformats.org/officeDocument/2006/relationships/image" Target="../media/image442.png"/><Relationship Id="rId4" Type="http://schemas.openxmlformats.org/officeDocument/2006/relationships/image" Target="../media/image319.png"/><Relationship Id="rId9" Type="http://schemas.openxmlformats.org/officeDocument/2006/relationships/image" Target="../media/image441.png"/><Relationship Id="rId14" Type="http://schemas.openxmlformats.org/officeDocument/2006/relationships/image" Target="../media/image44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8.png"/><Relationship Id="rId3" Type="http://schemas.openxmlformats.org/officeDocument/2006/relationships/image" Target="../media/image303.png"/><Relationship Id="rId7" Type="http://schemas.openxmlformats.org/officeDocument/2006/relationships/image" Target="../media/image307.png"/><Relationship Id="rId2" Type="http://schemas.openxmlformats.org/officeDocument/2006/relationships/image" Target="../media/image3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6.png"/><Relationship Id="rId11" Type="http://schemas.openxmlformats.org/officeDocument/2006/relationships/image" Target="../media/image311.png"/><Relationship Id="rId5" Type="http://schemas.openxmlformats.org/officeDocument/2006/relationships/image" Target="../media/image305.png"/><Relationship Id="rId10" Type="http://schemas.openxmlformats.org/officeDocument/2006/relationships/image" Target="../media/image310.png"/><Relationship Id="rId4" Type="http://schemas.openxmlformats.org/officeDocument/2006/relationships/image" Target="../media/image304.png"/><Relationship Id="rId9" Type="http://schemas.openxmlformats.org/officeDocument/2006/relationships/image" Target="../media/image30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8.png"/><Relationship Id="rId13" Type="http://schemas.openxmlformats.org/officeDocument/2006/relationships/image" Target="../media/image323.png"/><Relationship Id="rId3" Type="http://schemas.openxmlformats.org/officeDocument/2006/relationships/image" Target="../media/image313.png"/><Relationship Id="rId7" Type="http://schemas.openxmlformats.org/officeDocument/2006/relationships/image" Target="../media/image317.png"/><Relationship Id="rId12" Type="http://schemas.openxmlformats.org/officeDocument/2006/relationships/image" Target="../media/image322.png"/><Relationship Id="rId2" Type="http://schemas.openxmlformats.org/officeDocument/2006/relationships/image" Target="../media/image3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6.png"/><Relationship Id="rId11" Type="http://schemas.openxmlformats.org/officeDocument/2006/relationships/image" Target="../media/image321.png"/><Relationship Id="rId5" Type="http://schemas.openxmlformats.org/officeDocument/2006/relationships/image" Target="../media/image315.png"/><Relationship Id="rId10" Type="http://schemas.openxmlformats.org/officeDocument/2006/relationships/image" Target="../media/image320.png"/><Relationship Id="rId4" Type="http://schemas.openxmlformats.org/officeDocument/2006/relationships/image" Target="../media/image314.png"/><Relationship Id="rId9" Type="http://schemas.openxmlformats.org/officeDocument/2006/relationships/image" Target="../media/image319.png"/><Relationship Id="rId14" Type="http://schemas.openxmlformats.org/officeDocument/2006/relationships/image" Target="../media/image32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7.png"/><Relationship Id="rId13" Type="http://schemas.openxmlformats.org/officeDocument/2006/relationships/image" Target="../media/image332.png"/><Relationship Id="rId3" Type="http://schemas.openxmlformats.org/officeDocument/2006/relationships/image" Target="../media/image325.png"/><Relationship Id="rId7" Type="http://schemas.openxmlformats.org/officeDocument/2006/relationships/image" Target="../media/image326.png"/><Relationship Id="rId12" Type="http://schemas.openxmlformats.org/officeDocument/2006/relationships/image" Target="../media/image331.png"/><Relationship Id="rId17" Type="http://schemas.openxmlformats.org/officeDocument/2006/relationships/image" Target="../media/image324.png"/><Relationship Id="rId2" Type="http://schemas.openxmlformats.org/officeDocument/2006/relationships/image" Target="../media/image313.png"/><Relationship Id="rId16" Type="http://schemas.openxmlformats.org/officeDocument/2006/relationships/image" Target="../media/image3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11" Type="http://schemas.openxmlformats.org/officeDocument/2006/relationships/image" Target="../media/image330.png"/><Relationship Id="rId5" Type="http://schemas.openxmlformats.org/officeDocument/2006/relationships/image" Target="../media/image319.png"/><Relationship Id="rId15" Type="http://schemas.openxmlformats.org/officeDocument/2006/relationships/image" Target="../media/image334.png"/><Relationship Id="rId10" Type="http://schemas.openxmlformats.org/officeDocument/2006/relationships/image" Target="../media/image329.png"/><Relationship Id="rId4" Type="http://schemas.openxmlformats.org/officeDocument/2006/relationships/image" Target="../media/image318.png"/><Relationship Id="rId9" Type="http://schemas.openxmlformats.org/officeDocument/2006/relationships/image" Target="../media/image328.png"/><Relationship Id="rId14" Type="http://schemas.openxmlformats.org/officeDocument/2006/relationships/image" Target="../media/image33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3.png"/><Relationship Id="rId3" Type="http://schemas.openxmlformats.org/officeDocument/2006/relationships/image" Target="../media/image337.png"/><Relationship Id="rId7" Type="http://schemas.openxmlformats.org/officeDocument/2006/relationships/image" Target="../media/image324.png"/><Relationship Id="rId2" Type="http://schemas.openxmlformats.org/officeDocument/2006/relationships/image" Target="../media/image3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11" Type="http://schemas.openxmlformats.org/officeDocument/2006/relationships/image" Target="../media/image340.png"/><Relationship Id="rId5" Type="http://schemas.openxmlformats.org/officeDocument/2006/relationships/image" Target="../media/image319.png"/><Relationship Id="rId10" Type="http://schemas.openxmlformats.org/officeDocument/2006/relationships/image" Target="../media/image339.png"/><Relationship Id="rId4" Type="http://schemas.openxmlformats.org/officeDocument/2006/relationships/image" Target="../media/image318.png"/><Relationship Id="rId9" Type="http://schemas.openxmlformats.org/officeDocument/2006/relationships/image" Target="../media/image33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4.png"/><Relationship Id="rId13" Type="http://schemas.openxmlformats.org/officeDocument/2006/relationships/image" Target="../media/image349.png"/><Relationship Id="rId18" Type="http://schemas.openxmlformats.org/officeDocument/2006/relationships/image" Target="../media/image354.png"/><Relationship Id="rId3" Type="http://schemas.openxmlformats.org/officeDocument/2006/relationships/image" Target="../media/image342.png"/><Relationship Id="rId7" Type="http://schemas.openxmlformats.org/officeDocument/2006/relationships/image" Target="../media/image343.png"/><Relationship Id="rId12" Type="http://schemas.openxmlformats.org/officeDocument/2006/relationships/image" Target="../media/image348.png"/><Relationship Id="rId17" Type="http://schemas.openxmlformats.org/officeDocument/2006/relationships/image" Target="../media/image353.png"/><Relationship Id="rId2" Type="http://schemas.openxmlformats.org/officeDocument/2006/relationships/image" Target="../media/image341.png"/><Relationship Id="rId16" Type="http://schemas.openxmlformats.org/officeDocument/2006/relationships/image" Target="../media/image3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11" Type="http://schemas.openxmlformats.org/officeDocument/2006/relationships/image" Target="../media/image347.png"/><Relationship Id="rId5" Type="http://schemas.openxmlformats.org/officeDocument/2006/relationships/image" Target="../media/image319.png"/><Relationship Id="rId15" Type="http://schemas.openxmlformats.org/officeDocument/2006/relationships/image" Target="../media/image351.png"/><Relationship Id="rId10" Type="http://schemas.openxmlformats.org/officeDocument/2006/relationships/image" Target="../media/image346.png"/><Relationship Id="rId19" Type="http://schemas.openxmlformats.org/officeDocument/2006/relationships/image" Target="../media/image355.png"/><Relationship Id="rId4" Type="http://schemas.openxmlformats.org/officeDocument/2006/relationships/image" Target="../media/image318.png"/><Relationship Id="rId9" Type="http://schemas.openxmlformats.org/officeDocument/2006/relationships/image" Target="../media/image345.png"/><Relationship Id="rId14" Type="http://schemas.openxmlformats.org/officeDocument/2006/relationships/image" Target="../media/image35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8.png"/><Relationship Id="rId7" Type="http://schemas.openxmlformats.org/officeDocument/2006/relationships/image" Target="../media/image343.png"/><Relationship Id="rId2" Type="http://schemas.openxmlformats.org/officeDocument/2006/relationships/image" Target="../media/image3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7.png"/><Relationship Id="rId5" Type="http://schemas.openxmlformats.org/officeDocument/2006/relationships/image" Target="../media/image320.png"/><Relationship Id="rId4" Type="http://schemas.openxmlformats.org/officeDocument/2006/relationships/image" Target="../media/image3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3.png"/><Relationship Id="rId13" Type="http://schemas.openxmlformats.org/officeDocument/2006/relationships/image" Target="../media/image331.png"/><Relationship Id="rId3" Type="http://schemas.openxmlformats.org/officeDocument/2006/relationships/image" Target="../media/image318.png"/><Relationship Id="rId7" Type="http://schemas.openxmlformats.org/officeDocument/2006/relationships/image" Target="../media/image343.png"/><Relationship Id="rId12" Type="http://schemas.openxmlformats.org/officeDocument/2006/relationships/image" Target="../media/image363.png"/><Relationship Id="rId2" Type="http://schemas.openxmlformats.org/officeDocument/2006/relationships/image" Target="../media/image358.png"/><Relationship Id="rId16" Type="http://schemas.openxmlformats.org/officeDocument/2006/relationships/image" Target="../media/image3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9.png"/><Relationship Id="rId11" Type="http://schemas.openxmlformats.org/officeDocument/2006/relationships/image" Target="../media/image362.png"/><Relationship Id="rId5" Type="http://schemas.openxmlformats.org/officeDocument/2006/relationships/image" Target="../media/image320.png"/><Relationship Id="rId15" Type="http://schemas.openxmlformats.org/officeDocument/2006/relationships/image" Target="../media/image365.png"/><Relationship Id="rId10" Type="http://schemas.openxmlformats.org/officeDocument/2006/relationships/image" Target="../media/image361.png"/><Relationship Id="rId4" Type="http://schemas.openxmlformats.org/officeDocument/2006/relationships/image" Target="../media/image319.png"/><Relationship Id="rId9" Type="http://schemas.openxmlformats.org/officeDocument/2006/relationships/image" Target="../media/image360.png"/><Relationship Id="rId14" Type="http://schemas.openxmlformats.org/officeDocument/2006/relationships/image" Target="../media/image36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3.png"/><Relationship Id="rId13" Type="http://schemas.openxmlformats.org/officeDocument/2006/relationships/image" Target="../media/image370.png"/><Relationship Id="rId18" Type="http://schemas.openxmlformats.org/officeDocument/2006/relationships/image" Target="../media/image374.png"/><Relationship Id="rId3" Type="http://schemas.openxmlformats.org/officeDocument/2006/relationships/image" Target="../media/image318.png"/><Relationship Id="rId7" Type="http://schemas.openxmlformats.org/officeDocument/2006/relationships/image" Target="../media/image343.png"/><Relationship Id="rId12" Type="http://schemas.openxmlformats.org/officeDocument/2006/relationships/image" Target="../media/image369.png"/><Relationship Id="rId17" Type="http://schemas.openxmlformats.org/officeDocument/2006/relationships/image" Target="../media/image373.png"/><Relationship Id="rId2" Type="http://schemas.openxmlformats.org/officeDocument/2006/relationships/image" Target="../media/image367.png"/><Relationship Id="rId16" Type="http://schemas.openxmlformats.org/officeDocument/2006/relationships/image" Target="../media/image372.png"/><Relationship Id="rId20" Type="http://schemas.openxmlformats.org/officeDocument/2006/relationships/image" Target="../media/image3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9.png"/><Relationship Id="rId11" Type="http://schemas.openxmlformats.org/officeDocument/2006/relationships/image" Target="../media/image368.png"/><Relationship Id="rId5" Type="http://schemas.openxmlformats.org/officeDocument/2006/relationships/image" Target="../media/image320.png"/><Relationship Id="rId15" Type="http://schemas.openxmlformats.org/officeDocument/2006/relationships/image" Target="../media/image371.png"/><Relationship Id="rId10" Type="http://schemas.openxmlformats.org/officeDocument/2006/relationships/image" Target="../media/image361.png"/><Relationship Id="rId19" Type="http://schemas.openxmlformats.org/officeDocument/2006/relationships/image" Target="../media/image375.png"/><Relationship Id="rId4" Type="http://schemas.openxmlformats.org/officeDocument/2006/relationships/image" Target="../media/image319.png"/><Relationship Id="rId9" Type="http://schemas.openxmlformats.org/officeDocument/2006/relationships/image" Target="../media/image360.png"/><Relationship Id="rId14" Type="http://schemas.openxmlformats.org/officeDocument/2006/relationships/image" Target="../media/image3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7C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076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 we just need to find the Particular Integral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  <a:blipFill>
                <a:blip r:embed="rId2"/>
                <a:stretch>
                  <a:fillRect t="-738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007604" y="3861048"/>
                <a:ext cx="2275815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4" y="3861048"/>
                <a:ext cx="2275815" cy="586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722428" y="1016732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03948" y="1556792"/>
                <a:ext cx="11026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556792"/>
                <a:ext cx="1102610" cy="307777"/>
              </a:xfrm>
              <a:prstGeom prst="rect">
                <a:avLst/>
              </a:prstGeom>
              <a:blipFill>
                <a:blip r:embed="rId9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67944" y="1988840"/>
                <a:ext cx="18723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𝐿𝑒𝑡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l-GR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988840"/>
                <a:ext cx="1872372" cy="307777"/>
              </a:xfrm>
              <a:prstGeom prst="rect">
                <a:avLst/>
              </a:prstGeom>
              <a:blipFill>
                <a:blip r:embed="rId10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184068" y="1376772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let y =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+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μ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 + v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it is the same form as f(x)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75956" y="2852936"/>
                <a:ext cx="16201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l-GR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2852936"/>
                <a:ext cx="1620180" cy="307777"/>
              </a:xfrm>
              <a:prstGeom prst="rect">
                <a:avLst/>
              </a:prstGeom>
              <a:blipFill>
                <a:blip r:embed="rId11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067944" y="3212976"/>
                <a:ext cx="1332148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212976"/>
                <a:ext cx="1332148" cy="501356"/>
              </a:xfrm>
              <a:prstGeom prst="rect">
                <a:avLst/>
              </a:prstGeom>
              <a:blipFill>
                <a:blip r:embed="rId12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724128" y="1916832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,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μ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and v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represent  constant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95936" y="3717032"/>
                <a:ext cx="972108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717032"/>
                <a:ext cx="972108" cy="52456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5904148" y="3176972"/>
            <a:ext cx="1476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Arc 21"/>
          <p:cNvSpPr/>
          <p:nvPr/>
        </p:nvSpPr>
        <p:spPr>
          <a:xfrm>
            <a:off x="5652120" y="3032956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5904148" y="3609020"/>
            <a:ext cx="1908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 again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103948" y="245689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103948" y="4293096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52020" y="2564904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differentiate this expression for 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20072" y="4653136"/>
                <a:ext cx="2058833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4653136"/>
                <a:ext cx="2058833" cy="52456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5652120" y="3537012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4031940" y="4365104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substitute these into the differential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743908" y="5301208"/>
                <a:ext cx="35643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0" smtClean="0">
                          <a:latin typeface="Cambria Math"/>
                        </a:rPr>
                        <m:t>−5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+6(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l-GR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908" y="5301208"/>
                <a:ext cx="3564396" cy="307777"/>
              </a:xfrm>
              <a:prstGeom prst="rect">
                <a:avLst/>
              </a:prstGeom>
              <a:blipFill>
                <a:blip r:embed="rId1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7128284" y="4941168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7128284" y="5445224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7236296" y="5013176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differentials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236296" y="544522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Multiply out the brackets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75956" y="1556792"/>
            <a:ext cx="936104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283968" y="2852936"/>
            <a:ext cx="1404156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2807804" y="4041068"/>
            <a:ext cx="360040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815916" y="5769260"/>
                <a:ext cx="34203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−10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−5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+6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916" y="5769260"/>
                <a:ext cx="3420380" cy="307777"/>
              </a:xfrm>
              <a:prstGeom prst="rect">
                <a:avLst/>
              </a:prstGeom>
              <a:blipFill>
                <a:blip r:embed="rId1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4139952" y="3248980"/>
            <a:ext cx="1152128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5328084" y="4689140"/>
            <a:ext cx="360040" cy="504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3887924" y="5337212"/>
            <a:ext cx="25202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4067944" y="3753036"/>
            <a:ext cx="828092" cy="504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976156" y="4725144"/>
            <a:ext cx="288032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6480212" y="4869160"/>
            <a:ext cx="180020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427984" y="5337212"/>
            <a:ext cx="72008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5508104" y="5337212"/>
            <a:ext cx="108012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7135375" y="5949280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7272301" y="5877272"/>
            <a:ext cx="1871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Group terms in x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x and constants separately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563888" y="6237312"/>
                <a:ext cx="37084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−10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−5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6237312"/>
                <a:ext cx="3708412" cy="307777"/>
              </a:xfrm>
              <a:prstGeom prst="rect">
                <a:avLst/>
              </a:prstGeom>
              <a:blipFill>
                <a:blip r:embed="rId17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/>
          <p:cNvSpPr/>
          <p:nvPr/>
        </p:nvSpPr>
        <p:spPr>
          <a:xfrm>
            <a:off x="3887924" y="5805264"/>
            <a:ext cx="25202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4139952" y="5805264"/>
            <a:ext cx="57606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4716016" y="5805264"/>
            <a:ext cx="43204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5292080" y="5805264"/>
            <a:ext cx="43204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5868144" y="5805264"/>
            <a:ext cx="36004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6228184" y="5805264"/>
            <a:ext cx="39604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3707904" y="6273316"/>
            <a:ext cx="39604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4319972" y="6273316"/>
            <a:ext cx="93610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5472100" y="6273316"/>
            <a:ext cx="111612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2">
            <a:extLst>
              <a:ext uri="{FF2B5EF4-FFF2-40B4-BE49-F238E27FC236}">
                <a16:creationId xmlns:a16="http://schemas.microsoft.com/office/drawing/2014/main" id="{92AA3371-6E86-4C17-9C70-016A887147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67" name="テキスト ボックス 3">
            <a:extLst>
              <a:ext uri="{FF2B5EF4-FFF2-40B4-BE49-F238E27FC236}">
                <a16:creationId xmlns:a16="http://schemas.microsoft.com/office/drawing/2014/main" id="{44CAE55A-3D28-498D-8480-5BA8C2E6238B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99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6" grpId="0"/>
      <p:bldP spid="29" grpId="0"/>
      <p:bldP spid="30" grpId="0"/>
      <p:bldP spid="31" grpId="0" animBg="1"/>
      <p:bldP spid="32" grpId="0"/>
      <p:bldP spid="33" grpId="0"/>
      <p:bldP spid="34" grpId="0" animBg="1"/>
      <p:bldP spid="35" grpId="0" animBg="1"/>
      <p:bldP spid="36" grpId="0"/>
      <p:bldP spid="37" grpId="0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/>
      <p:bldP spid="42" grpId="0" animBg="1"/>
      <p:bldP spid="42" grpId="1" animBg="1"/>
      <p:bldP spid="43" grpId="0" animBg="1"/>
      <p:bldP spid="43" grpId="1" animBg="1"/>
      <p:bldP spid="45" grpId="0" animBg="1"/>
      <p:bldP spid="45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3" grpId="0"/>
      <p:bldP spid="54" grpId="0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 we just need to find the Particular Integral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  <a:blipFill>
                <a:blip r:embed="rId2"/>
                <a:stretch>
                  <a:fillRect t="-738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007604" y="3861048"/>
                <a:ext cx="2275815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4" y="3861048"/>
                <a:ext cx="2275815" cy="586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722428" y="1016732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03948" y="1556792"/>
                <a:ext cx="11026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556792"/>
                <a:ext cx="1102610" cy="307777"/>
              </a:xfrm>
              <a:prstGeom prst="rect">
                <a:avLst/>
              </a:prstGeom>
              <a:blipFill>
                <a:blip r:embed="rId9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67944" y="1988840"/>
                <a:ext cx="18723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𝐿𝑒𝑡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l-GR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988840"/>
                <a:ext cx="1872372" cy="307777"/>
              </a:xfrm>
              <a:prstGeom prst="rect">
                <a:avLst/>
              </a:prstGeom>
              <a:blipFill>
                <a:blip r:embed="rId10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184068" y="1376772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let y =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+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μ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 + v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it is the same form as f(x)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24128" y="1916832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,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μ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and v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represent  constant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103948" y="245689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959932" y="2600908"/>
                <a:ext cx="37084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−10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−5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2600908"/>
                <a:ext cx="3708412" cy="307777"/>
              </a:xfrm>
              <a:prstGeom prst="rect">
                <a:avLst/>
              </a:prstGeom>
              <a:blipFill>
                <a:blip r:embed="rId11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7452320" y="2780928"/>
            <a:ext cx="252028" cy="39604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7667836" y="2780928"/>
            <a:ext cx="1476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Compare coefficients of x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endParaRPr lang="en-GB" sz="1200" baseline="30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67944" y="2636912"/>
            <a:ext cx="43204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200292" y="2636912"/>
            <a:ext cx="360040" cy="252028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660232" y="2996952"/>
                <a:ext cx="82809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2996952"/>
                <a:ext cx="828092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696236" y="3284984"/>
                <a:ext cx="864096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6236" y="3284984"/>
                <a:ext cx="864096" cy="51424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7452320" y="3176972"/>
            <a:ext cx="252028" cy="39604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7632340" y="3248980"/>
            <a:ext cx="684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Solve</a:t>
            </a:r>
            <a:endParaRPr lang="en-GB" sz="1200" baseline="30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975522" y="3897052"/>
                <a:ext cx="37084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−10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−5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522" y="3897052"/>
                <a:ext cx="3708412" cy="307777"/>
              </a:xfrm>
              <a:prstGeom prst="rect">
                <a:avLst/>
              </a:prstGeom>
              <a:blipFill>
                <a:blip r:embed="rId1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7465394" y="4077072"/>
            <a:ext cx="252028" cy="39604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7667836" y="4005064"/>
            <a:ext cx="1476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Compare coefficients of x</a:t>
            </a:r>
            <a:endParaRPr lang="en-GB" sz="1200" baseline="30000" dirty="0">
              <a:solidFill>
                <a:srgbClr val="FF0000"/>
              </a:solidFill>
            </a:endParaRPr>
          </a:p>
        </p:txBody>
      </p:sp>
      <p:sp>
        <p:nvSpPr>
          <p:cNvPr id="34" name="Arc 33"/>
          <p:cNvSpPr/>
          <p:nvPr/>
        </p:nvSpPr>
        <p:spPr>
          <a:xfrm>
            <a:off x="7465394" y="4473116"/>
            <a:ext cx="252028" cy="39604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645414" y="4437112"/>
            <a:ext cx="1498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Use the value of </a:t>
            </a:r>
            <a:r>
              <a:rPr lang="el-GR" sz="1200" dirty="0">
                <a:solidFill>
                  <a:srgbClr val="FF0000"/>
                </a:solidFill>
                <a:sym typeface="Wingdings" panose="05000000000000000000" pitchFamily="2" charset="2"/>
              </a:rPr>
              <a:t>λ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help solve</a:t>
            </a:r>
            <a:endParaRPr lang="en-GB" sz="1200" baseline="30000" dirty="0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731606" y="3933056"/>
            <a:ext cx="79208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171766" y="4293096"/>
                <a:ext cx="13885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−10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1766" y="4293096"/>
                <a:ext cx="1388566" cy="307777"/>
              </a:xfrm>
              <a:prstGeom prst="rect">
                <a:avLst/>
              </a:prstGeom>
              <a:blipFill>
                <a:blip r:embed="rId1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804248" y="4581128"/>
                <a:ext cx="684076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4581128"/>
                <a:ext cx="684076" cy="51424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953127" y="5193196"/>
                <a:ext cx="37084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−10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−5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3127" y="5193196"/>
                <a:ext cx="3708412" cy="307777"/>
              </a:xfrm>
              <a:prstGeom prst="rect">
                <a:avLst/>
              </a:prstGeom>
              <a:blipFill>
                <a:blip r:embed="rId1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7442999" y="5373216"/>
            <a:ext cx="252028" cy="39604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668344" y="5337212"/>
            <a:ext cx="9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Compare constants</a:t>
            </a:r>
            <a:endParaRPr lang="en-GB" sz="1200" baseline="30000" dirty="0">
              <a:solidFill>
                <a:srgbClr val="FF0000"/>
              </a:solidFill>
            </a:endParaRPr>
          </a:p>
        </p:txBody>
      </p:sp>
      <p:sp>
        <p:nvSpPr>
          <p:cNvPr id="44" name="Arc 43"/>
          <p:cNvSpPr/>
          <p:nvPr/>
        </p:nvSpPr>
        <p:spPr>
          <a:xfrm>
            <a:off x="7452320" y="5841268"/>
            <a:ext cx="252028" cy="39604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7632340" y="5805264"/>
            <a:ext cx="1623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Use the values of </a:t>
            </a:r>
            <a:r>
              <a:rPr lang="el-GR" sz="1200" dirty="0">
                <a:solidFill>
                  <a:srgbClr val="FF0000"/>
                </a:solidFill>
                <a:sym typeface="Wingdings" panose="05000000000000000000" pitchFamily="2" charset="2"/>
              </a:rPr>
              <a:t>λ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and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μ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help solve</a:t>
            </a:r>
            <a:endParaRPr lang="en-GB" sz="1200" baseline="30000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868144" y="5229200"/>
            <a:ext cx="111612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904148" y="5625244"/>
                <a:ext cx="15481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−5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4148" y="5625244"/>
                <a:ext cx="1548172" cy="307777"/>
              </a:xfrm>
              <a:prstGeom prst="rect">
                <a:avLst/>
              </a:prstGeom>
              <a:blipFill>
                <a:blip r:embed="rId18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768244" y="5949280"/>
                <a:ext cx="828092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19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244" y="5949280"/>
                <a:ext cx="828092" cy="497059"/>
              </a:xfrm>
              <a:prstGeom prst="rect">
                <a:avLst/>
              </a:prstGeom>
              <a:blipFill>
                <a:blip r:embed="rId1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187624" y="6021288"/>
                <a:ext cx="1819472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𝑃𝐼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l-GR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19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6021288"/>
                <a:ext cx="1819472" cy="501419"/>
              </a:xfrm>
              <a:prstGeom prst="rect">
                <a:avLst/>
              </a:prstGeom>
              <a:blipFill>
                <a:blip r:embed="rId2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331640" y="5625244"/>
                <a:ext cx="16510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𝑃𝐼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l-GR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5625244"/>
                <a:ext cx="1651029" cy="307777"/>
              </a:xfrm>
              <a:prstGeom prst="rect">
                <a:avLst/>
              </a:prstGeom>
              <a:blipFill>
                <a:blip r:embed="rId21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/>
          <p:cNvSpPr/>
          <p:nvPr/>
        </p:nvSpPr>
        <p:spPr>
          <a:xfrm>
            <a:off x="6876256" y="3320988"/>
            <a:ext cx="540060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6912260" y="4617132"/>
            <a:ext cx="540060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6912260" y="5985284"/>
            <a:ext cx="576064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1223628" y="5625244"/>
            <a:ext cx="1764196" cy="93610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2">
            <a:extLst>
              <a:ext uri="{FF2B5EF4-FFF2-40B4-BE49-F238E27FC236}">
                <a16:creationId xmlns:a16="http://schemas.microsoft.com/office/drawing/2014/main" id="{DEA465A9-4EF6-4EAC-959C-F1ED67B18C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57" name="テキスト ボックス 3">
            <a:extLst>
              <a:ext uri="{FF2B5EF4-FFF2-40B4-BE49-F238E27FC236}">
                <a16:creationId xmlns:a16="http://schemas.microsoft.com/office/drawing/2014/main" id="{A8F4E32A-4F32-4442-9734-2FC616CC6CD7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858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5" grpId="0" animBg="1"/>
      <p:bldP spid="5" grpId="1" animBg="1"/>
      <p:bldP spid="22" grpId="0" animBg="1"/>
      <p:bldP spid="22" grpId="1" animBg="1"/>
      <p:bldP spid="26" grpId="0"/>
      <p:bldP spid="28" grpId="0"/>
      <p:bldP spid="29" grpId="0" animBg="1"/>
      <p:bldP spid="30" grpId="0"/>
      <p:bldP spid="31" grpId="0"/>
      <p:bldP spid="32" grpId="0" animBg="1"/>
      <p:bldP spid="33" grpId="0"/>
      <p:bldP spid="34" grpId="0" animBg="1"/>
      <p:bldP spid="35" grpId="0"/>
      <p:bldP spid="37" grpId="0" animBg="1"/>
      <p:bldP spid="37" grpId="1" animBg="1"/>
      <p:bldP spid="39" grpId="0"/>
      <p:bldP spid="40" grpId="0"/>
      <p:bldP spid="41" grpId="0"/>
      <p:bldP spid="42" grpId="0" animBg="1"/>
      <p:bldP spid="43" grpId="0"/>
      <p:bldP spid="44" grpId="0" animBg="1"/>
      <p:bldP spid="46" grpId="0"/>
      <p:bldP spid="47" grpId="0" animBg="1"/>
      <p:bldP spid="47" grpId="1" animBg="1"/>
      <p:bldP spid="48" grpId="0"/>
      <p:bldP spid="49" grpId="0"/>
      <p:bldP spid="50" grpId="0"/>
      <p:bldP spid="51" grpId="0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 we just need to find the Particular Integral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  <a:blipFill>
                <a:blip r:embed="rId2"/>
                <a:stretch>
                  <a:fillRect t="-738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007604" y="3861048"/>
                <a:ext cx="2275815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4" y="3861048"/>
                <a:ext cx="2275815" cy="586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187624" y="5625244"/>
                <a:ext cx="1819472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𝑃𝐼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l-GR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19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625244"/>
                <a:ext cx="1819472" cy="501419"/>
              </a:xfrm>
              <a:prstGeom prst="rect">
                <a:avLst/>
              </a:prstGeom>
              <a:blipFill>
                <a:blip r:embed="rId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680012" y="3897052"/>
                <a:ext cx="3326232" cy="5599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+</m:t>
                      </m:r>
                      <m:r>
                        <a:rPr lang="en-US" sz="16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3</m:t>
                          </m:r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6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19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012" y="3897052"/>
                <a:ext cx="3326232" cy="55996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3275856" y="4185084"/>
            <a:ext cx="133214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799692" y="4545124"/>
            <a:ext cx="1044116" cy="39604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1691680" y="5625244"/>
            <a:ext cx="1260140" cy="540060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6480212" y="3933056"/>
            <a:ext cx="1440160" cy="540060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5148064" y="4041068"/>
            <a:ext cx="1188132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9EE8D5C3-689C-48A7-8C48-2DF7CA3D31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21" name="テキスト ボックス 3">
            <a:extLst>
              <a:ext uri="{FF2B5EF4-FFF2-40B4-BE49-F238E27FC236}">
                <a16:creationId xmlns:a16="http://schemas.microsoft.com/office/drawing/2014/main" id="{F1EB1338-1BA1-42A7-AAD9-470A7BE75D0E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8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9" grpId="0" animBg="1"/>
      <p:bldP spid="9" grpId="1" animBg="1"/>
      <p:bldP spid="57" grpId="0" animBg="1"/>
      <p:bldP spid="57" grpId="1" animBg="1"/>
      <p:bldP spid="60" grpId="0" animBg="1"/>
      <p:bldP spid="60" grpId="1" animBg="1"/>
      <p:bldP spid="61" grpId="0" animBg="1"/>
      <p:bldP spid="61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 we just need to find the Particular Integral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  <a:blipFill>
                <a:blip r:embed="rId2"/>
                <a:stretch>
                  <a:fillRect t="-738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007604" y="3861048"/>
                <a:ext cx="2230932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4" y="3861048"/>
                <a:ext cx="2230932" cy="586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560332" y="1232756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03948" y="1556792"/>
                <a:ext cx="10059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556792"/>
                <a:ext cx="1005981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67944" y="1988840"/>
                <a:ext cx="11438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𝐿𝑒𝑡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988840"/>
                <a:ext cx="1143839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256076" y="1376772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let y =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it is the same form as f(x)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75956" y="2852936"/>
                <a:ext cx="97210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2852936"/>
                <a:ext cx="972108" cy="307777"/>
              </a:xfrm>
              <a:prstGeom prst="rect">
                <a:avLst/>
              </a:prstGeom>
              <a:blipFill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39952" y="3212976"/>
                <a:ext cx="936104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212976"/>
                <a:ext cx="936104" cy="501356"/>
              </a:xfrm>
              <a:prstGeom prst="rect">
                <a:avLst/>
              </a:prstGeom>
              <a:blipFill>
                <a:blip r:embed="rId12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256076" y="1916832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represents a constant value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67944" y="3717032"/>
                <a:ext cx="1008112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717032"/>
                <a:ext cx="1008112" cy="52456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5400092" y="3176972"/>
            <a:ext cx="1476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Arc 21"/>
          <p:cNvSpPr/>
          <p:nvPr/>
        </p:nvSpPr>
        <p:spPr>
          <a:xfrm>
            <a:off x="5148064" y="3032956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5400092" y="3609020"/>
            <a:ext cx="1908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 again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103948" y="245689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103948" y="4329100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52020" y="2564904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differentiate this expression for 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959932" y="4653136"/>
                <a:ext cx="1926810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4653136"/>
                <a:ext cx="1926810" cy="52456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5148064" y="3537012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4031940" y="4365104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substitute these into the differential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491880" y="5301208"/>
                <a:ext cx="23762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−5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+6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5301208"/>
                <a:ext cx="2376264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5724128" y="4977172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5724128" y="5481228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5940152" y="504918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Replace the differentials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904148" y="555323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Simplify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75956" y="1556792"/>
            <a:ext cx="864096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283968" y="2852936"/>
            <a:ext cx="756084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824028" y="5805264"/>
                <a:ext cx="10801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4028" y="5805264"/>
                <a:ext cx="1080120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/>
          <p:cNvSpPr/>
          <p:nvPr/>
        </p:nvSpPr>
        <p:spPr>
          <a:xfrm>
            <a:off x="4211960" y="3248980"/>
            <a:ext cx="864096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4680012" y="4725144"/>
            <a:ext cx="288032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220072" y="4869160"/>
            <a:ext cx="144016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2771800" y="4041068"/>
            <a:ext cx="396044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4103948" y="3753036"/>
            <a:ext cx="900100" cy="504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031940" y="4689140"/>
            <a:ext cx="396044" cy="5400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112060" y="6129300"/>
                <a:ext cx="720080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060" y="6129300"/>
                <a:ext cx="720080" cy="51424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5724128" y="5985284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5904148" y="6093296"/>
            <a:ext cx="1908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Find the value of </a:t>
            </a:r>
            <a:r>
              <a:rPr lang="el-GR" sz="1400" dirty="0">
                <a:solidFill>
                  <a:srgbClr val="FF0000"/>
                </a:solidFill>
                <a:sym typeface="Wingdings" panose="05000000000000000000" pitchFamily="2" charset="2"/>
              </a:rPr>
              <a:t>λ</a:t>
            </a:r>
            <a:endParaRPr lang="en-GB" sz="1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619672" y="5517232"/>
                <a:ext cx="963662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5517232"/>
                <a:ext cx="963662" cy="495649"/>
              </a:xfrm>
              <a:prstGeom prst="rect">
                <a:avLst/>
              </a:prstGeom>
              <a:blipFill>
                <a:blip r:embed="rId18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079612" y="6057292"/>
                <a:ext cx="2077300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2" y="6057292"/>
                <a:ext cx="2077300" cy="495649"/>
              </a:xfrm>
              <a:prstGeom prst="rect">
                <a:avLst/>
              </a:prstGeom>
              <a:blipFill>
                <a:blip r:embed="rId1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angle 53"/>
          <p:cNvSpPr/>
          <p:nvPr/>
        </p:nvSpPr>
        <p:spPr>
          <a:xfrm>
            <a:off x="3563888" y="5337212"/>
            <a:ext cx="36004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4211960" y="5337212"/>
            <a:ext cx="36004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4932040" y="5337212"/>
            <a:ext cx="36004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1799692" y="4581128"/>
            <a:ext cx="1044116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1511660" y="6201308"/>
            <a:ext cx="1044116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2087724" y="5553236"/>
            <a:ext cx="396044" cy="468052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2663788" y="6093296"/>
            <a:ext cx="396044" cy="468052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2">
            <a:extLst>
              <a:ext uri="{FF2B5EF4-FFF2-40B4-BE49-F238E27FC236}">
                <a16:creationId xmlns:a16="http://schemas.microsoft.com/office/drawing/2014/main" id="{168175C3-CF57-40D6-B4AA-3699061657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64" name="テキスト ボックス 3">
            <a:extLst>
              <a:ext uri="{FF2B5EF4-FFF2-40B4-BE49-F238E27FC236}">
                <a16:creationId xmlns:a16="http://schemas.microsoft.com/office/drawing/2014/main" id="{A1EC6FD8-70DE-4391-AFBA-DF823AFAF479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00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6" grpId="0"/>
      <p:bldP spid="29" grpId="0"/>
      <p:bldP spid="30" grpId="0"/>
      <p:bldP spid="31" grpId="0" animBg="1"/>
      <p:bldP spid="32" grpId="0"/>
      <p:bldP spid="33" grpId="0"/>
      <p:bldP spid="34" grpId="0" animBg="1"/>
      <p:bldP spid="35" grpId="0" animBg="1"/>
      <p:bldP spid="36" grpId="0"/>
      <p:bldP spid="37" grpId="0"/>
      <p:bldP spid="38" grpId="0" animBg="1"/>
      <p:bldP spid="38" grpId="1" animBg="1"/>
      <p:bldP spid="39" grpId="0" animBg="1"/>
      <p:bldP spid="39" grpId="1" animBg="1"/>
      <p:bldP spid="40" grpId="0"/>
      <p:bldP spid="41" grpId="0" animBg="1"/>
      <p:bldP spid="41" grpId="1" animBg="1"/>
      <p:bldP spid="42" grpId="0" animBg="1"/>
      <p:bldP spid="42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/>
      <p:bldP spid="50" grpId="0" animBg="1"/>
      <p:bldP spid="51" grpId="0"/>
      <p:bldP spid="52" grpId="0"/>
      <p:bldP spid="53" grpId="0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971600" y="5301208"/>
                <a:ext cx="64447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−9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  <m:r>
                        <a:rPr lang="en-US" sz="1400" i="1">
                          <a:latin typeface="Cambria Math"/>
                        </a:rPr>
                        <m:t>−9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−5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  <m:r>
                            <a:rPr lang="en-US" sz="1400" i="1">
                              <a:latin typeface="Cambria Math"/>
                            </a:rPr>
                            <m:t>−3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𝜇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+6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US" sz="1400" i="1">
                              <a:latin typeface="Cambria Math"/>
                            </a:rPr>
                            <m:t>𝑠𝑖𝑛</m:t>
                          </m:r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𝜇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13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301208"/>
                <a:ext cx="6444716" cy="307777"/>
              </a:xfrm>
              <a:prstGeom prst="rect">
                <a:avLst/>
              </a:prstGeom>
              <a:blipFill>
                <a:blip r:embed="rId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  <a:blipFill>
                <a:blip r:embed="rId3"/>
                <a:stretch>
                  <a:fillRect t="-738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19572" y="3861048"/>
                <a:ext cx="2680670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=13</m:t>
                      </m:r>
                      <m:r>
                        <a:rPr lang="en-US" sz="1600" b="0" i="1" smtClean="0">
                          <a:latin typeface="Cambria Math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/>
                        </a:rPr>
                        <m:t>3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72" y="3861048"/>
                <a:ext cx="2680670" cy="586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668344" y="1124744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87924" y="1556792"/>
                <a:ext cx="13703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13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1556792"/>
                <a:ext cx="1370375" cy="307777"/>
              </a:xfrm>
              <a:prstGeom prst="rect">
                <a:avLst/>
              </a:prstGeom>
              <a:blipFill>
                <a:blip r:embed="rId10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51920" y="1988840"/>
                <a:ext cx="21714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𝐿𝑒𝑡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988840"/>
                <a:ext cx="2171492" cy="307777"/>
              </a:xfrm>
              <a:prstGeom prst="rect">
                <a:avLst/>
              </a:prstGeom>
              <a:blipFill>
                <a:blip r:embed="rId11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220072" y="130476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let y = </a:t>
            </a:r>
            <a:r>
              <a:rPr lang="el-GR" sz="1200" dirty="0">
                <a:solidFill>
                  <a:srgbClr val="FF0000"/>
                </a:solidFill>
              </a:rPr>
              <a:t>λ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sinx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+ µ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cosx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 it is the same form as f(x) (you need both sin AND cos!)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31940" y="2852936"/>
                <a:ext cx="18362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2852936"/>
                <a:ext cx="1836204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923928" y="3212976"/>
                <a:ext cx="2160240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−3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212976"/>
                <a:ext cx="2160240" cy="501356"/>
              </a:xfrm>
              <a:prstGeom prst="rect">
                <a:avLst/>
              </a:prstGeom>
              <a:blipFill>
                <a:blip r:embed="rId1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6120172" y="1916832"/>
            <a:ext cx="1692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l-GR" sz="1200" dirty="0">
                <a:solidFill>
                  <a:srgbClr val="FF0000"/>
                </a:solidFill>
              </a:rPr>
              <a:t>λ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µ represent constant values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51920" y="3717032"/>
                <a:ext cx="2340260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=−9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−9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717032"/>
                <a:ext cx="2340260" cy="52456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6336196" y="3212976"/>
            <a:ext cx="1476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Arc 21"/>
          <p:cNvSpPr/>
          <p:nvPr/>
        </p:nvSpPr>
        <p:spPr>
          <a:xfrm>
            <a:off x="6084168" y="3068960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6336196" y="3645024"/>
            <a:ext cx="1908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 again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103948" y="245689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103948" y="4329100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52020" y="2564904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differentiate this expression for 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040052" y="4689140"/>
                <a:ext cx="2367636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=13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2" y="4689140"/>
                <a:ext cx="2367636" cy="52456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6084168" y="3573016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4031940" y="4365104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substitute these into the differential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>
            <a:off x="7236296" y="4977172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7236296" y="5481228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7416316" y="4941168"/>
            <a:ext cx="1332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Replace the differentials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959932" y="1556792"/>
            <a:ext cx="1224136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103948" y="2852936"/>
            <a:ext cx="1692188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3995936" y="3248980"/>
            <a:ext cx="2052228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760132" y="4761148"/>
            <a:ext cx="288032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6300192" y="4905164"/>
            <a:ext cx="144016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2519772" y="4041068"/>
            <a:ext cx="792088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3923928" y="3753036"/>
            <a:ext cx="2232248" cy="504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5112060" y="4689140"/>
            <a:ext cx="396044" cy="5400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>
            <a:off x="7236296" y="5985284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1079612" y="5337212"/>
            <a:ext cx="165618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5004048" y="5337212"/>
            <a:ext cx="1404156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3059832" y="5337212"/>
            <a:ext cx="1584176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043608" y="5769260"/>
                <a:ext cx="64447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−9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  <m:r>
                        <a:rPr lang="en-US" sz="1400" i="1">
                          <a:latin typeface="Cambria Math"/>
                        </a:rPr>
                        <m:t>−9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−15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+15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+6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  <m:r>
                        <a:rPr lang="en-US" sz="1400" i="1">
                          <a:latin typeface="Cambria Math"/>
                        </a:rPr>
                        <m:t>+6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13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5769260"/>
                <a:ext cx="6444716" cy="307777"/>
              </a:xfrm>
              <a:prstGeom prst="rect">
                <a:avLst/>
              </a:prstGeom>
              <a:blipFill>
                <a:blip r:embed="rId1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275856" y="6237312"/>
                <a:ext cx="41404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+15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−15</m:t>
                          </m:r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=13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6237312"/>
                <a:ext cx="4140460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7416316" y="5445224"/>
            <a:ext cx="1332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Multiply out the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452320" y="5949280"/>
            <a:ext cx="1332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Group terms in sin and cos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187624" y="5805264"/>
            <a:ext cx="828092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3851920" y="5805264"/>
            <a:ext cx="90010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4752020" y="5805264"/>
            <a:ext cx="864096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2015716" y="5805264"/>
            <a:ext cx="864096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2879812" y="5805264"/>
            <a:ext cx="97210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5616116" y="5805264"/>
            <a:ext cx="828092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3383868" y="6273316"/>
            <a:ext cx="93610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5004048" y="6273316"/>
            <a:ext cx="93610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2">
            <a:extLst>
              <a:ext uri="{FF2B5EF4-FFF2-40B4-BE49-F238E27FC236}">
                <a16:creationId xmlns:a16="http://schemas.microsoft.com/office/drawing/2014/main" id="{6E6DFF98-31F6-45C1-AD0D-7669E3DDCD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70" name="テキスト ボックス 3">
            <a:extLst>
              <a:ext uri="{FF2B5EF4-FFF2-40B4-BE49-F238E27FC236}">
                <a16:creationId xmlns:a16="http://schemas.microsoft.com/office/drawing/2014/main" id="{F645E12F-A674-451D-AFDD-78BD5EEE0F2C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45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6" grpId="0"/>
      <p:bldP spid="29" grpId="0"/>
      <p:bldP spid="30" grpId="0"/>
      <p:bldP spid="31" grpId="0" animBg="1"/>
      <p:bldP spid="32" grpId="0"/>
      <p:bldP spid="34" grpId="0" animBg="1"/>
      <p:bldP spid="35" grpId="0" animBg="1"/>
      <p:bldP spid="36" grpId="0"/>
      <p:bldP spid="38" grpId="0" animBg="1"/>
      <p:bldP spid="38" grpId="1" animBg="1"/>
      <p:bldP spid="39" grpId="0" animBg="1"/>
      <p:bldP spid="39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8" grpId="0" animBg="1"/>
      <p:bldP spid="50" grpId="0" animBg="1"/>
      <p:bldP spid="50" grpId="1" animBg="1"/>
      <p:bldP spid="52" grpId="0" animBg="1"/>
      <p:bldP spid="52" grpId="1" animBg="1"/>
      <p:bldP spid="54" grpId="0" animBg="1"/>
      <p:bldP spid="54" grpId="1" animBg="1"/>
      <p:bldP spid="55" grpId="0"/>
      <p:bldP spid="56" grpId="0"/>
      <p:bldP spid="60" grpId="0"/>
      <p:bldP spid="61" grpId="0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57" grpId="0" animBg="1"/>
      <p:bldP spid="57" grpId="1" animBg="1"/>
      <p:bldP spid="68" grpId="0" animBg="1"/>
      <p:bldP spid="6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  <a:blipFill>
                <a:blip r:embed="rId2"/>
                <a:stretch>
                  <a:fillRect t="-738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19572" y="3861048"/>
                <a:ext cx="2680670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=13</m:t>
                      </m:r>
                      <m:r>
                        <a:rPr lang="en-US" sz="1600" b="0" i="1" smtClean="0">
                          <a:latin typeface="Cambria Math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/>
                        </a:rPr>
                        <m:t>3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72" y="3861048"/>
                <a:ext cx="2680670" cy="586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743908" y="2564904"/>
                <a:ext cx="41404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+15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−15</m:t>
                          </m:r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=13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908" y="2564904"/>
                <a:ext cx="4140460" cy="307777"/>
              </a:xfrm>
              <a:prstGeom prst="rect">
                <a:avLst/>
              </a:prstGeom>
              <a:blipFill>
                <a:blip r:embed="rId9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7668344" y="1124744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3887924" y="1556792"/>
                <a:ext cx="13703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13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1556792"/>
                <a:ext cx="1370375" cy="307777"/>
              </a:xfrm>
              <a:prstGeom prst="rect">
                <a:avLst/>
              </a:prstGeom>
              <a:blipFill>
                <a:blip r:embed="rId10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3851920" y="1988840"/>
                <a:ext cx="21714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𝐿𝑒𝑡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988840"/>
                <a:ext cx="2171492" cy="307777"/>
              </a:xfrm>
              <a:prstGeom prst="rect">
                <a:avLst/>
              </a:prstGeom>
              <a:blipFill>
                <a:blip r:embed="rId11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>
            <a:off x="5220072" y="130476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let y = </a:t>
            </a:r>
            <a:r>
              <a:rPr lang="el-GR" sz="1200" dirty="0">
                <a:solidFill>
                  <a:srgbClr val="FF0000"/>
                </a:solidFill>
              </a:rPr>
              <a:t>λ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sinx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+ µ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cosx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 it is the same form as f(x) (you need both sin AND cos!)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120172" y="1916832"/>
            <a:ext cx="1692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l-GR" sz="1200" dirty="0">
                <a:solidFill>
                  <a:srgbClr val="FF0000"/>
                </a:solidFill>
              </a:rPr>
              <a:t>λ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µ represent constant values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>
            <a:off x="4103948" y="245689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7884368" y="2636912"/>
            <a:ext cx="12678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Compare coefficients of sin3x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Arc 77"/>
          <p:cNvSpPr/>
          <p:nvPr/>
        </p:nvSpPr>
        <p:spPr>
          <a:xfrm>
            <a:off x="7704348" y="2744924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976156" y="3032956"/>
                <a:ext cx="14761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−3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i="1">
                          <a:latin typeface="Cambria Math"/>
                        </a:rPr>
                        <m:t>+15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b="0" i="1" smtClean="0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6156" y="3032956"/>
                <a:ext cx="1476164" cy="307777"/>
              </a:xfrm>
              <a:prstGeom prst="rect">
                <a:avLst/>
              </a:prstGeom>
              <a:blipFill>
                <a:blip r:embed="rId12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Arc 79"/>
          <p:cNvSpPr/>
          <p:nvPr/>
        </p:nvSpPr>
        <p:spPr>
          <a:xfrm>
            <a:off x="7704348" y="3212976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7740352" y="3140968"/>
            <a:ext cx="15121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Compare coefficients of cos3x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5940152" y="3501008"/>
                <a:ext cx="14401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−3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−15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501008"/>
                <a:ext cx="1440160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82"/>
          <p:cNvSpPr txBox="1"/>
          <p:nvPr/>
        </p:nvSpPr>
        <p:spPr>
          <a:xfrm>
            <a:off x="3923928" y="3897052"/>
            <a:ext cx="4824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solve these equations simultaneously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003497" y="4293096"/>
                <a:ext cx="14761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−3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i="1">
                          <a:latin typeface="Cambria Math"/>
                        </a:rPr>
                        <m:t>+15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b="0" i="1" smtClean="0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3497" y="4293096"/>
                <a:ext cx="1476164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3967493" y="4617132"/>
                <a:ext cx="14401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−3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−15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7493" y="4617132"/>
                <a:ext cx="1440160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6667793" y="4293096"/>
                <a:ext cx="14761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−3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i="1">
                          <a:latin typeface="Cambria Math"/>
                        </a:rPr>
                        <m:t>+15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b="0" i="1" smtClean="0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793" y="4293096"/>
                <a:ext cx="1476164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6523777" y="4617132"/>
                <a:ext cx="15481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15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−75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3777" y="4617132"/>
                <a:ext cx="1548172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7027833" y="5049180"/>
                <a:ext cx="11881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78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833" y="5049180"/>
                <a:ext cx="1188132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7423877" y="5337212"/>
                <a:ext cx="828092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3877" y="5337212"/>
                <a:ext cx="828092" cy="51424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Arc 89"/>
          <p:cNvSpPr/>
          <p:nvPr/>
        </p:nvSpPr>
        <p:spPr>
          <a:xfrm>
            <a:off x="8071949" y="4653136"/>
            <a:ext cx="252028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7315865" y="5805264"/>
                <a:ext cx="828092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40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865" y="5805264"/>
                <a:ext cx="828092" cy="51424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TextBox 91"/>
          <p:cNvSpPr txBox="1"/>
          <p:nvPr/>
        </p:nvSpPr>
        <p:spPr>
          <a:xfrm>
            <a:off x="8251969" y="4689140"/>
            <a:ext cx="899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Add together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3" name="Arc 92"/>
          <p:cNvSpPr/>
          <p:nvPr/>
        </p:nvSpPr>
        <p:spPr>
          <a:xfrm>
            <a:off x="8071949" y="5193196"/>
            <a:ext cx="252028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Arc 93"/>
          <p:cNvSpPr/>
          <p:nvPr/>
        </p:nvSpPr>
        <p:spPr>
          <a:xfrm>
            <a:off x="8071949" y="5661248"/>
            <a:ext cx="252028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TextBox 94"/>
          <p:cNvSpPr txBox="1"/>
          <p:nvPr/>
        </p:nvSpPr>
        <p:spPr>
          <a:xfrm>
            <a:off x="8287973" y="5301208"/>
            <a:ext cx="6480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Solve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251969" y="5661248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Use to find µ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899592" y="4977172"/>
                <a:ext cx="2253181" cy="5156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977172"/>
                <a:ext cx="2253181" cy="5156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323528" y="5661248"/>
                <a:ext cx="3136500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661248"/>
                <a:ext cx="3136500" cy="501419"/>
              </a:xfrm>
              <a:prstGeom prst="rect">
                <a:avLst/>
              </a:prstGeom>
              <a:blipFill>
                <a:blip r:embed="rId21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923928" y="1988840"/>
            <a:ext cx="2016224" cy="32403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/>
          <p:cNvSpPr/>
          <p:nvPr/>
        </p:nvSpPr>
        <p:spPr>
          <a:xfrm>
            <a:off x="7459881" y="5373216"/>
            <a:ext cx="756084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/>
          <p:cNvSpPr/>
          <p:nvPr/>
        </p:nvSpPr>
        <p:spPr>
          <a:xfrm>
            <a:off x="7459881" y="5805264"/>
            <a:ext cx="612068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ectangle 100"/>
          <p:cNvSpPr/>
          <p:nvPr/>
        </p:nvSpPr>
        <p:spPr>
          <a:xfrm>
            <a:off x="1799692" y="4581128"/>
            <a:ext cx="1044116" cy="32403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101"/>
          <p:cNvSpPr/>
          <p:nvPr/>
        </p:nvSpPr>
        <p:spPr>
          <a:xfrm>
            <a:off x="719572" y="5769260"/>
            <a:ext cx="1044116" cy="32403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/>
          <p:cNvSpPr/>
          <p:nvPr/>
        </p:nvSpPr>
        <p:spPr>
          <a:xfrm>
            <a:off x="1439652" y="5013176"/>
            <a:ext cx="1584176" cy="468052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1763688" y="5697252"/>
            <a:ext cx="1584176" cy="468052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ectangle 104"/>
          <p:cNvSpPr/>
          <p:nvPr/>
        </p:nvSpPr>
        <p:spPr>
          <a:xfrm>
            <a:off x="1007604" y="4977172"/>
            <a:ext cx="2088232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3887924" y="2600908"/>
            <a:ext cx="1404156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ectangle 106"/>
          <p:cNvSpPr/>
          <p:nvPr/>
        </p:nvSpPr>
        <p:spPr>
          <a:xfrm>
            <a:off x="7128284" y="2600908"/>
            <a:ext cx="684076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5472100" y="2600908"/>
            <a:ext cx="1476164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616116" y="4437112"/>
            <a:ext cx="86409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>
            <a:off x="5616116" y="4761148"/>
            <a:ext cx="86409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616116" y="4761148"/>
            <a:ext cx="899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Multiply by 5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Rectangle 2">
            <a:extLst>
              <a:ext uri="{FF2B5EF4-FFF2-40B4-BE49-F238E27FC236}">
                <a16:creationId xmlns:a16="http://schemas.microsoft.com/office/drawing/2014/main" id="{F60EADE9-F607-43F9-A997-CA1F1525A2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60" name="テキスト ボックス 3">
            <a:extLst>
              <a:ext uri="{FF2B5EF4-FFF2-40B4-BE49-F238E27FC236}">
                <a16:creationId xmlns:a16="http://schemas.microsoft.com/office/drawing/2014/main" id="{899C17A1-508B-4019-98C9-124D911CA422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54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8" grpId="0" animBg="1"/>
      <p:bldP spid="79" grpId="0"/>
      <p:bldP spid="80" grpId="0" animBg="1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 animBg="1"/>
      <p:bldP spid="91" grpId="0"/>
      <p:bldP spid="92" grpId="0"/>
      <p:bldP spid="93" grpId="0" animBg="1"/>
      <p:bldP spid="94" grpId="0" animBg="1"/>
      <p:bldP spid="95" grpId="0"/>
      <p:bldP spid="96" grpId="0"/>
      <p:bldP spid="97" grpId="0"/>
      <p:bldP spid="98" grpId="0"/>
      <p:bldP spid="5" grpId="0" animBg="1"/>
      <p:bldP spid="5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Start by finding either the complimentary function or the particular integral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  <a:blipFill>
                <a:blip r:embed="rId2"/>
                <a:stretch>
                  <a:fillRect t="-738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295636" y="3861048"/>
                <a:ext cx="1582677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−2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636" y="3861048"/>
                <a:ext cx="1582677" cy="586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39952" y="1484784"/>
                <a:ext cx="1407308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−2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484784"/>
                <a:ext cx="1407308" cy="52456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83968" y="2132856"/>
                <a:ext cx="12626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−2</m:t>
                      </m:r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132856"/>
                <a:ext cx="1262653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75956" y="2600908"/>
                <a:ext cx="14041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2600908"/>
                <a:ext cx="140415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55976" y="3104964"/>
                <a:ext cx="10769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=0 </m:t>
                      </m:r>
                      <m:r>
                        <a:rPr lang="en-US" sz="1400" b="0" i="1" smtClean="0">
                          <a:latin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</a:rPr>
                        <m:t> 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104964"/>
                <a:ext cx="10769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3959932" y="3465004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31940" y="3933056"/>
                <a:ext cx="1435649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3933056"/>
                <a:ext cx="143564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39952" y="4401108"/>
                <a:ext cx="1203535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4401108"/>
                <a:ext cx="1203535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5688124" y="1772816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5976156" y="1808820"/>
            <a:ext cx="15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Form the auxiliary equation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Arc 19"/>
          <p:cNvSpPr/>
          <p:nvPr/>
        </p:nvSpPr>
        <p:spPr>
          <a:xfrm>
            <a:off x="5688124" y="2276872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5688124" y="2780928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940152" y="2384884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04148" y="2924945"/>
            <a:ext cx="756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Solve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95936" y="3573016"/>
            <a:ext cx="4644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the two answers into the ‘real roots’ form above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Arc 27"/>
          <p:cNvSpPr/>
          <p:nvPr/>
        </p:nvSpPr>
        <p:spPr>
          <a:xfrm>
            <a:off x="5364088" y="4077071"/>
            <a:ext cx="288032" cy="468053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5616116" y="4185084"/>
            <a:ext cx="1476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0 and m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2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103948" y="1484784"/>
            <a:ext cx="1476164" cy="54006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7560332" y="1232756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Complimentary Function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391980" y="4869160"/>
                <a:ext cx="940834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4869160"/>
                <a:ext cx="940834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5220072" y="4545124"/>
            <a:ext cx="288032" cy="468053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508104" y="4653136"/>
            <a:ext cx="756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0x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403648" y="5301208"/>
                <a:ext cx="139865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5301208"/>
                <a:ext cx="1398653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/>
          <p:cNvSpPr/>
          <p:nvPr/>
        </p:nvSpPr>
        <p:spPr>
          <a:xfrm>
            <a:off x="1367644" y="3897052"/>
            <a:ext cx="1476164" cy="54006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C96154BE-D981-4B25-949A-6BC0381205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40" name="テキスト ボックス 3">
            <a:extLst>
              <a:ext uri="{FF2B5EF4-FFF2-40B4-BE49-F238E27FC236}">
                <a16:creationId xmlns:a16="http://schemas.microsoft.com/office/drawing/2014/main" id="{3365EA09-8249-4E6D-99C7-DBC645D451F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78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11" grpId="0"/>
      <p:bldP spid="12" grpId="0"/>
      <p:bldP spid="13" grpId="0"/>
      <p:bldP spid="14" grpId="0"/>
      <p:bldP spid="16" grpId="0"/>
      <p:bldP spid="17" grpId="0"/>
      <p:bldP spid="18" grpId="0" animBg="1"/>
      <p:bldP spid="19" grpId="0"/>
      <p:bldP spid="20" grpId="0" animBg="1"/>
      <p:bldP spid="21" grpId="0" animBg="1"/>
      <p:bldP spid="22" grpId="0"/>
      <p:bldP spid="26" grpId="0"/>
      <p:bldP spid="27" grpId="0"/>
      <p:bldP spid="28" grpId="0" animBg="1"/>
      <p:bldP spid="29" grpId="0"/>
      <p:bldP spid="32" grpId="0" animBg="1"/>
      <p:bldP spid="32" grpId="1" animBg="1"/>
      <p:bldP spid="33" grpId="0" animBg="1"/>
      <p:bldP spid="34" grpId="0"/>
      <p:bldP spid="36" grpId="0" animBg="1"/>
      <p:bldP spid="37" grpId="0"/>
      <p:bldP spid="38" grpId="0"/>
      <p:bldP spid="39" grpId="0" animBg="1"/>
      <p:bldP spid="39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Start by finding either the complimentary function or the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  <a:blipFill>
                <a:blip r:embed="rId2"/>
                <a:stretch>
                  <a:fillRect t="-738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295636" y="3861048"/>
                <a:ext cx="1582677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−2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636" y="3861048"/>
                <a:ext cx="1582677" cy="586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403648" y="5301208"/>
                <a:ext cx="139865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5301208"/>
                <a:ext cx="139865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671900" y="1124744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23928" y="1736812"/>
                <a:ext cx="8286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1736812"/>
                <a:ext cx="828688" cy="307777"/>
              </a:xfrm>
              <a:prstGeom prst="rect">
                <a:avLst/>
              </a:prstGeom>
              <a:blipFill>
                <a:blip r:embed="rId9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87924" y="2168860"/>
                <a:ext cx="10539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𝐿𝑒𝑡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2168860"/>
                <a:ext cx="1053943" cy="307777"/>
              </a:xfrm>
              <a:prstGeom prst="rect">
                <a:avLst/>
              </a:prstGeom>
              <a:blipFill>
                <a:blip r:embed="rId10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896036" y="1232756"/>
            <a:ext cx="42329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Normally, we would now let y = </a:t>
            </a:r>
            <a:r>
              <a:rPr lang="el-GR" sz="1200" dirty="0">
                <a:solidFill>
                  <a:srgbClr val="FF0000"/>
                </a:solidFill>
              </a:rPr>
              <a:t>λ</a:t>
            </a:r>
            <a:endParaRPr lang="en-US" sz="1200" dirty="0">
              <a:solidFill>
                <a:srgbClr val="FF0000"/>
              </a:solidFill>
            </a:endParaRP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However, if you look at the complimentary function, we already have a term of this form, ‘A’. </a:t>
            </a:r>
          </a:p>
          <a:p>
            <a:pPr marL="285750" indent="-285750" algn="ctr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Therefore, the Particular Integral cannot be of this form as it has already been absorbed into the CF</a:t>
            </a:r>
          </a:p>
          <a:p>
            <a:pPr marL="285750" indent="-285750" algn="ctr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 situations like this, we can introduce ‘x’ into the equation with </a:t>
            </a:r>
            <a:r>
              <a:rPr lang="el-GR" sz="1200" dirty="0">
                <a:solidFill>
                  <a:srgbClr val="FF0000"/>
                </a:solidFill>
              </a:rPr>
              <a:t>λ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in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4139952" y="3212976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995936" y="3537012"/>
                <a:ext cx="7560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537012"/>
                <a:ext cx="756084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923928" y="3897052"/>
                <a:ext cx="720080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897052"/>
                <a:ext cx="720080" cy="501356"/>
              </a:xfrm>
              <a:prstGeom prst="rect">
                <a:avLst/>
              </a:prstGeom>
              <a:blipFill>
                <a:blip r:embed="rId12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815916" y="4365104"/>
                <a:ext cx="874837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916" y="4365104"/>
                <a:ext cx="874837" cy="52456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4752020" y="3825044"/>
            <a:ext cx="1476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Arc 59"/>
          <p:cNvSpPr/>
          <p:nvPr/>
        </p:nvSpPr>
        <p:spPr>
          <a:xfrm>
            <a:off x="4572000" y="3717032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4752020" y="4293096"/>
            <a:ext cx="1908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 again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4103948" y="497717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680012" y="3248980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differentiate this expression for 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Arc 63"/>
          <p:cNvSpPr/>
          <p:nvPr/>
        </p:nvSpPr>
        <p:spPr>
          <a:xfrm>
            <a:off x="4572000" y="4221088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4283968" y="4977172"/>
            <a:ext cx="43564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substitute these into the equation to find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391980" y="5265204"/>
                <a:ext cx="1407308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−2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5265204"/>
                <a:ext cx="1407308" cy="52456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932040" y="5841268"/>
                <a:ext cx="88075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−2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841268"/>
                <a:ext cx="880754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184068" y="6129300"/>
                <a:ext cx="811312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6129300"/>
                <a:ext cx="811312" cy="495649"/>
              </a:xfrm>
              <a:prstGeom prst="rect">
                <a:avLst/>
              </a:prstGeom>
              <a:blipFill>
                <a:blip r:embed="rId16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Arc 72"/>
          <p:cNvSpPr/>
          <p:nvPr/>
        </p:nvSpPr>
        <p:spPr>
          <a:xfrm>
            <a:off x="5616116" y="5553236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Arc 73"/>
          <p:cNvSpPr/>
          <p:nvPr/>
        </p:nvSpPr>
        <p:spPr>
          <a:xfrm>
            <a:off x="5832140" y="5985284"/>
            <a:ext cx="252028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5724128" y="5481228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Replace the differentials – the second one cancels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048164" y="6021288"/>
            <a:ext cx="18362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Find the value of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1547664" y="5553236"/>
                <a:ext cx="1038361" cy="495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5553236"/>
                <a:ext cx="1038361" cy="495649"/>
              </a:xfrm>
              <a:prstGeom prst="rect">
                <a:avLst/>
              </a:prstGeom>
              <a:blipFill>
                <a:blip r:embed="rId17"/>
                <a:stretch>
                  <a:fillRect b="-1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1151620" y="6057292"/>
                <a:ext cx="1724703" cy="495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620" y="6057292"/>
                <a:ext cx="1724703" cy="495649"/>
              </a:xfrm>
              <a:prstGeom prst="rect">
                <a:avLst/>
              </a:prstGeom>
              <a:blipFill>
                <a:blip r:embed="rId18"/>
                <a:stretch>
                  <a:fillRect b="-1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Rectangle 78"/>
          <p:cNvSpPr/>
          <p:nvPr/>
        </p:nvSpPr>
        <p:spPr>
          <a:xfrm>
            <a:off x="3995936" y="1736812"/>
            <a:ext cx="720080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2591780" y="4077072"/>
            <a:ext cx="25202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/>
          <p:cNvSpPr/>
          <p:nvPr/>
        </p:nvSpPr>
        <p:spPr>
          <a:xfrm>
            <a:off x="5148064" y="5301208"/>
            <a:ext cx="252028" cy="504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3995936" y="3933056"/>
            <a:ext cx="576064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5256076" y="5877272"/>
            <a:ext cx="144016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1907704" y="5337212"/>
            <a:ext cx="252028" cy="216024"/>
          </a:xfrm>
          <a:prstGeom prst="rect">
            <a:avLst/>
          </a:prstGeom>
          <a:noFill/>
          <a:ln w="444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3923928" y="2168860"/>
            <a:ext cx="972108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1619672" y="5589240"/>
            <a:ext cx="936104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9"/>
          <p:cNvSpPr/>
          <p:nvPr/>
        </p:nvSpPr>
        <p:spPr>
          <a:xfrm>
            <a:off x="5220072" y="6165304"/>
            <a:ext cx="720080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Rectangle 90"/>
          <p:cNvSpPr/>
          <p:nvPr/>
        </p:nvSpPr>
        <p:spPr>
          <a:xfrm>
            <a:off x="1907704" y="5301208"/>
            <a:ext cx="792088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Rectangle 91"/>
          <p:cNvSpPr/>
          <p:nvPr/>
        </p:nvSpPr>
        <p:spPr>
          <a:xfrm>
            <a:off x="2051720" y="5589240"/>
            <a:ext cx="504056" cy="468052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Rectangle 92"/>
          <p:cNvSpPr/>
          <p:nvPr/>
        </p:nvSpPr>
        <p:spPr>
          <a:xfrm>
            <a:off x="1655676" y="6165304"/>
            <a:ext cx="792088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93"/>
          <p:cNvSpPr/>
          <p:nvPr/>
        </p:nvSpPr>
        <p:spPr>
          <a:xfrm>
            <a:off x="2447764" y="6093296"/>
            <a:ext cx="504056" cy="468052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2">
            <a:extLst>
              <a:ext uri="{FF2B5EF4-FFF2-40B4-BE49-F238E27FC236}">
                <a16:creationId xmlns:a16="http://schemas.microsoft.com/office/drawing/2014/main" id="{2FA80DD6-7CFF-49EE-AFB5-FE7E3FF12D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1323536C-07AB-40DA-91C5-34C51BA20F8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59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  <p:bldP spid="54" grpId="0"/>
      <p:bldP spid="55" grpId="0"/>
      <p:bldP spid="56" grpId="0"/>
      <p:bldP spid="57" grpId="0"/>
      <p:bldP spid="60" grpId="0" animBg="1"/>
      <p:bldP spid="61" grpId="0"/>
      <p:bldP spid="63" grpId="0"/>
      <p:bldP spid="64" grpId="0" animBg="1"/>
      <p:bldP spid="68" grpId="0"/>
      <p:bldP spid="69" grpId="0"/>
      <p:bldP spid="70" grpId="0"/>
      <p:bldP spid="71" grpId="0"/>
      <p:bldP spid="73" grpId="0" animBg="1"/>
      <p:bldP spid="74" grpId="0" animBg="1"/>
      <p:bldP spid="75" grpId="0"/>
      <p:bldP spid="76" grpId="0"/>
      <p:bldP spid="77" grpId="0"/>
      <p:bldP spid="78" grpId="0"/>
      <p:bldP spid="79" grpId="0" animBg="1"/>
      <p:bldP spid="79" grpId="1" animBg="1"/>
      <p:bldP spid="80" grpId="0" animBg="1"/>
      <p:bldP spid="80" grpId="1" animBg="1"/>
      <p:bldP spid="82" grpId="0" animBg="1"/>
      <p:bldP spid="82" grpId="1" animBg="1"/>
      <p:bldP spid="84" grpId="0" animBg="1"/>
      <p:bldP spid="84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611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To </a:t>
            </a:r>
            <a:r>
              <a:rPr lang="en-US" sz="1400" b="1" dirty="0" err="1">
                <a:latin typeface="Comic Sans MS" panose="030F0702030302020204" pitchFamily="66" charset="0"/>
              </a:rPr>
              <a:t>summarise</a:t>
            </a:r>
            <a:r>
              <a:rPr lang="en-US" sz="1400" b="1" dirty="0">
                <a:latin typeface="Comic Sans MS" panose="030F0702030302020204" pitchFamily="66" charset="0"/>
              </a:rPr>
              <a:t> this section: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976" y="2276872"/>
            <a:ext cx="470806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arenR"/>
            </a:pPr>
            <a:r>
              <a:rPr lang="en-US" sz="1400" dirty="0">
                <a:latin typeface="Comic Sans MS" panose="030F0702030302020204" pitchFamily="66" charset="0"/>
              </a:rPr>
              <a:t>Start by finding the Complimentary Function by setting the differential equation equal to 0, then forming the auxiliary equation (as in the previous sections)</a:t>
            </a:r>
          </a:p>
          <a:p>
            <a:pPr marL="342900" indent="-342900" algn="ctr">
              <a:buAutoNum type="arabi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rabicParenR"/>
            </a:pPr>
            <a:r>
              <a:rPr lang="en-US" sz="1400" dirty="0">
                <a:latin typeface="Comic Sans MS" panose="030F0702030302020204" pitchFamily="66" charset="0"/>
              </a:rPr>
              <a:t>Find the Particular Integral by considering f(x) and letting y equal something of the same form. Then differentiate it and replace these in the original equation and solve for the unknowns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Use the table to the right (which you are NOT given…)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rabi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3)    Combine the CF and PI to create the equation in y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400092" y="2204864"/>
          <a:ext cx="3492388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6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Form of f(x)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Form of PI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k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λ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kx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λ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+ µ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kx</a:t>
                      </a:r>
                      <a:r>
                        <a:rPr lang="en-US" sz="1400" b="1" baseline="30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en-GB" sz="1400" b="1" baseline="300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λ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  <a:r>
                        <a:rPr lang="en-GB" sz="1400" b="1" baseline="30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+ µx + v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ke</a:t>
                      </a:r>
                      <a:r>
                        <a:rPr lang="en-US" sz="1400" b="1" baseline="300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px</a:t>
                      </a:r>
                      <a:endParaRPr lang="en-GB" sz="1400" b="1" baseline="300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λ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</a:t>
                      </a:r>
                      <a:r>
                        <a:rPr lang="en-GB" sz="1400" b="1" baseline="300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px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mcosax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λ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cosax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+ µ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sinax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msinax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λ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cosax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+ µ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sinax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mcosax+nsinax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λ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cosax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+ µ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sinax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00092" y="5373216"/>
            <a:ext cx="35033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the form of the Particular Integral is already in the Complimentary Function, include an ‘x’ in it as well (as we did on the last example!)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5B70E931-91FC-4AB2-AF72-BCD61E86A6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11" name="テキスト ボックス 3">
            <a:extLst>
              <a:ext uri="{FF2B5EF4-FFF2-40B4-BE49-F238E27FC236}">
                <a16:creationId xmlns:a16="http://schemas.microsoft.com/office/drawing/2014/main" id="{DBB967D7-7EB8-4D94-AB83-0FF49C07651D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73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88914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If you have an equation of the form: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first start by solving for: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(you have already seen how to do this!)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answer to this is called the </a:t>
                </a:r>
                <a:r>
                  <a:rPr lang="en-US" sz="14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Complimentary Function </a:t>
                </a:r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889140"/>
              </a:xfrm>
              <a:blipFill>
                <a:blip r:embed="rId2"/>
                <a:stretch>
                  <a:fillRect t="-748" r="-21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01642" y="3402977"/>
                <a:ext cx="2485104" cy="5864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𝑐𝑦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642" y="3402977"/>
                <a:ext cx="2485104" cy="586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36549" y="4554524"/>
                <a:ext cx="2195537" cy="5864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𝑐𝑦</m:t>
                      </m:r>
                      <m:r>
                        <a:rPr lang="en-US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549" y="4554524"/>
                <a:ext cx="2195537" cy="586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995936" y="1664804"/>
            <a:ext cx="48965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However, to solve an equation which is equal to a function of x, you also need to calculate the 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Particular Integral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and add it on</a:t>
            </a:r>
          </a:p>
          <a:p>
            <a:pPr algn="ctr"/>
            <a:endParaRPr lang="en-US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will see how to do this for these possible forms of f(x)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>
          <a:xfrm flipH="1">
            <a:off x="3083859" y="2384884"/>
            <a:ext cx="1055265" cy="1156175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27984" y="2924944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924944"/>
                <a:ext cx="38568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91980" y="3320988"/>
                <a:ext cx="9441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3320988"/>
                <a:ext cx="94410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91980" y="3717032"/>
                <a:ext cx="16112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3717032"/>
                <a:ext cx="161121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91980" y="4149080"/>
                <a:ext cx="7163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𝑝𝑥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4149080"/>
                <a:ext cx="71635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391980" y="4545124"/>
                <a:ext cx="8400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𝑘𝑥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𝑝𝑥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4545124"/>
                <a:ext cx="84003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55976" y="4941168"/>
                <a:ext cx="21110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𝐴𝑐𝑜𝑠𝑚𝑥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𝐵𝑠𝑖𝑛𝑚𝑥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941168"/>
                <a:ext cx="2111027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6840252" y="3753036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will have a look at dealing with each of these types now!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47964" y="5697252"/>
                <a:ext cx="43794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𝐶𝑜𝑚𝑝𝑙𝑖𝑚𝑒𝑛𝑡𝑎𝑟𝑦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𝐹𝑢𝑛𝑐𝑡𝑖𝑜𝑛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𝑃𝑎𝑟𝑡𝑖𝑐𝑢𝑙𝑎𝑟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𝐼𝑛𝑡𝑒𝑔𝑟𝑎𝑙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7964" y="5697252"/>
                <a:ext cx="4379404" cy="307777"/>
              </a:xfrm>
              <a:prstGeom prst="rect">
                <a:avLst/>
              </a:prstGeom>
              <a:blipFill>
                <a:blip r:embed="rId11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2">
            <a:extLst>
              <a:ext uri="{FF2B5EF4-FFF2-40B4-BE49-F238E27FC236}">
                <a16:creationId xmlns:a16="http://schemas.microsoft.com/office/drawing/2014/main" id="{DD28C579-0D28-4727-A6AE-1854F79309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21" name="テキスト ボックス 3">
            <a:extLst>
              <a:ext uri="{FF2B5EF4-FFF2-40B4-BE49-F238E27FC236}">
                <a16:creationId xmlns:a16="http://schemas.microsoft.com/office/drawing/2014/main" id="{1F89ED39-5A3A-4740-8030-90ED0BFD6764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30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1"/>
                <a:ext cx="3420380" cy="384502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solution of the differential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Start by setting the equation equal to 0 and finding the Complimentary Function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1"/>
                <a:ext cx="3420380" cy="3845023"/>
              </a:xfrm>
              <a:blipFill>
                <a:blip r:embed="rId2"/>
                <a:stretch>
                  <a:fillRect t="-1429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98639" y="3663824"/>
                <a:ext cx="2060500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639" y="3663824"/>
                <a:ext cx="2060500" cy="586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067944" y="1484784"/>
                <a:ext cx="1825180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484784"/>
                <a:ext cx="1825180" cy="5245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11960" y="2132856"/>
                <a:ext cx="16805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−5</m:t>
                      </m:r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+6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132856"/>
                <a:ext cx="1680525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03948" y="2600908"/>
                <a:ext cx="17886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−2)(</m:t>
                      </m:r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−3)=0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2600908"/>
                <a:ext cx="1788631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63988" y="3104964"/>
                <a:ext cx="10769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=2 </m:t>
                      </m:r>
                      <m:r>
                        <a:rPr lang="en-US" sz="1400" b="0" i="1" smtClean="0">
                          <a:latin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</a:rPr>
                        <m:t> 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3104964"/>
                <a:ext cx="107696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9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10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3959932" y="3465004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39952" y="3933056"/>
                <a:ext cx="1435649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933056"/>
                <a:ext cx="1435649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39952" y="4401108"/>
                <a:ext cx="1203535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4401108"/>
                <a:ext cx="1203535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688124" y="1772816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976156" y="1808820"/>
            <a:ext cx="15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Form the auxiliary equation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Arc 30"/>
          <p:cNvSpPr/>
          <p:nvPr/>
        </p:nvSpPr>
        <p:spPr>
          <a:xfrm>
            <a:off x="5688124" y="2276872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5688124" y="2780928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5940152" y="2384884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904148" y="2924945"/>
            <a:ext cx="756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Solve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95936" y="3573016"/>
            <a:ext cx="4644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the two answers into the ‘real roots’ form above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Arc 35"/>
          <p:cNvSpPr/>
          <p:nvPr/>
        </p:nvSpPr>
        <p:spPr>
          <a:xfrm>
            <a:off x="5364088" y="4077071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616116" y="4185084"/>
            <a:ext cx="1476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2 and m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3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5112060" y="4761148"/>
            <a:ext cx="720080" cy="864096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644008" y="5625244"/>
            <a:ext cx="25922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complimentary function (sometimes abbreviated as ‘CF’)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115616" y="5301208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5301208"/>
                <a:ext cx="1661352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1070647" y="3663824"/>
            <a:ext cx="1908212" cy="64807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4103948" y="1484784"/>
            <a:ext cx="1692188" cy="54006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7560332" y="1232756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Complimentary Function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383868" y="0"/>
                <a:ext cx="4390626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𝐶𝑜𝑚𝑝𝑙𝑖𝑚𝑒𝑛𝑡𝑎𝑟𝑦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𝐹𝑢𝑛𝑐𝑡𝑖𝑜𝑛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𝑃𝑎𝑟𝑡𝑖𝑐𝑢𝑙𝑎𝑟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𝐼𝑛𝑡𝑒𝑔𝑟𝑎𝑙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4390626" cy="307777"/>
              </a:xfrm>
              <a:prstGeom prst="rect">
                <a:avLst/>
              </a:prstGeom>
              <a:blipFill>
                <a:blip r:embed="rId1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2">
            <a:extLst>
              <a:ext uri="{FF2B5EF4-FFF2-40B4-BE49-F238E27FC236}">
                <a16:creationId xmlns:a16="http://schemas.microsoft.com/office/drawing/2014/main" id="{8882E65D-03A7-4EE4-A504-C5F7C3ED98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43" name="テキスト ボックス 3">
            <a:extLst>
              <a:ext uri="{FF2B5EF4-FFF2-40B4-BE49-F238E27FC236}">
                <a16:creationId xmlns:a16="http://schemas.microsoft.com/office/drawing/2014/main" id="{7C3349B4-3E00-469C-A6ED-B0FECA2A1D0A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89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  <p:bldP spid="20" grpId="0"/>
      <p:bldP spid="21" grpId="0"/>
      <p:bldP spid="22" grpId="0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/>
      <p:bldP spid="34" grpId="0"/>
      <p:bldP spid="35" grpId="0"/>
      <p:bldP spid="36" grpId="0" animBg="1"/>
      <p:bldP spid="37" grpId="0"/>
      <p:bldP spid="40" grpId="0"/>
      <p:bldP spid="42" grpId="0"/>
      <p:bldP spid="44" grpId="0" animBg="1"/>
      <p:bldP spid="44" grpId="1" animBg="1"/>
      <p:bldP spid="45" grpId="0" animBg="1"/>
      <p:bldP spid="45" grpId="1" animBg="1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8">
                <a:extLst>
                  <a:ext uri="{FF2B5EF4-FFF2-40B4-BE49-F238E27FC236}">
                    <a16:creationId xmlns:a16="http://schemas.microsoft.com/office/drawing/2014/main" id="{AFCB6031-5BE2-4D11-A3BF-9BE4707671FA}"/>
                  </a:ext>
                </a:extLst>
              </p:cNvPr>
              <p:cNvSpPr txBox="1"/>
              <p:nvPr/>
            </p:nvSpPr>
            <p:spPr>
              <a:xfrm>
                <a:off x="998639" y="3663824"/>
                <a:ext cx="2060500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8">
                <a:extLst>
                  <a:ext uri="{FF2B5EF4-FFF2-40B4-BE49-F238E27FC236}">
                    <a16:creationId xmlns:a16="http://schemas.microsoft.com/office/drawing/2014/main" id="{AFCB6031-5BE2-4D11-A3BF-9BE4707671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639" y="3663824"/>
                <a:ext cx="2060500" cy="586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173071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solution of the differential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Now we need to find the particular Integral for this equation…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173071"/>
              </a:xfrm>
              <a:blipFill>
                <a:blip r:embed="rId3"/>
                <a:stretch>
                  <a:fillRect t="-1316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151620" y="4563342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620" y="4563342"/>
                <a:ext cx="166135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7560332" y="1232756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03948" y="1556792"/>
                <a:ext cx="91384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556792"/>
                <a:ext cx="913840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067944" y="1988840"/>
                <a:ext cx="9523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𝐿𝑒𝑡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0" smtClean="0">
                          <a:latin typeface="Cambria Math"/>
                        </a:rPr>
                        <m:t>λ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988840"/>
                <a:ext cx="95231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5292080" y="1448780"/>
            <a:ext cx="2050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let y =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as it is the same form as f(x)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11960" y="2852936"/>
                <a:ext cx="6840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852936"/>
                <a:ext cx="684076" cy="307777"/>
              </a:xfrm>
              <a:prstGeom prst="rect">
                <a:avLst/>
              </a:prstGeom>
              <a:blipFill>
                <a:blip r:embed="rId10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031940" y="3212976"/>
                <a:ext cx="922434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3212976"/>
                <a:ext cx="922434" cy="501356"/>
              </a:xfrm>
              <a:prstGeom prst="rect">
                <a:avLst/>
              </a:prstGeom>
              <a:blipFill>
                <a:blip r:embed="rId11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5004048" y="1916832"/>
            <a:ext cx="25562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represents a constant value (a number)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995936" y="3717032"/>
                <a:ext cx="893226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717032"/>
                <a:ext cx="893226" cy="52456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5076056" y="3176972"/>
            <a:ext cx="1476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Arc 54"/>
          <p:cNvSpPr/>
          <p:nvPr/>
        </p:nvSpPr>
        <p:spPr>
          <a:xfrm>
            <a:off x="4824028" y="3032956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5076056" y="3609020"/>
            <a:ext cx="1908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 again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4103948" y="245689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103948" y="4293096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752020" y="2564904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differentiate this expression for 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959932" y="4653136"/>
                <a:ext cx="1825179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4653136"/>
                <a:ext cx="1825179" cy="52456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61"/>
          <p:cNvSpPr/>
          <p:nvPr/>
        </p:nvSpPr>
        <p:spPr>
          <a:xfrm>
            <a:off x="4824028" y="3537012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4031940" y="4365104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substitute these into the differential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004048" y="5301208"/>
                <a:ext cx="7920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5301208"/>
                <a:ext cx="792088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004048" y="5697252"/>
                <a:ext cx="864096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5697252"/>
                <a:ext cx="864096" cy="51424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5580112" y="4977172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5580112" y="5481228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5724128" y="4941168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differentials are equal to 0 so they will be cancelled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796136" y="5589240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Solve for </a:t>
            </a:r>
            <a:r>
              <a:rPr lang="el-GR" sz="1400" dirty="0">
                <a:solidFill>
                  <a:srgbClr val="FF0000"/>
                </a:solidFill>
                <a:sym typeface="Wingdings" panose="05000000000000000000" pitchFamily="2" charset="2"/>
              </a:rPr>
              <a:t>λ</a:t>
            </a:r>
            <a:endParaRPr lang="en-GB" sz="1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547664" y="5589240"/>
                <a:ext cx="778194" cy="495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5589240"/>
                <a:ext cx="778194" cy="495649"/>
              </a:xfrm>
              <a:prstGeom prst="rect">
                <a:avLst/>
              </a:prstGeom>
              <a:blipFill>
                <a:blip r:embed="rId16"/>
                <a:stretch>
                  <a:fillRect b="-1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3959932" y="6237312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the Particular Integral (PI) is equal to 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1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endParaRPr lang="en-GB" sz="1400" baseline="-25000" dirty="0">
              <a:solidFill>
                <a:srgbClr val="FF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175956" y="1556792"/>
            <a:ext cx="756084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2771800" y="3843845"/>
            <a:ext cx="252028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5184068" y="4869160"/>
            <a:ext cx="180020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5184068" y="5337212"/>
            <a:ext cx="180020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4283968" y="2852936"/>
            <a:ext cx="504056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8" name="Rectangle 77"/>
          <p:cNvSpPr/>
          <p:nvPr/>
        </p:nvSpPr>
        <p:spPr>
          <a:xfrm>
            <a:off x="1079612" y="3690864"/>
            <a:ext cx="1908212" cy="5760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4031940" y="4689140"/>
            <a:ext cx="1656184" cy="504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383868" y="0"/>
                <a:ext cx="4390626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𝐶𝑜𝑚𝑝𝑙𝑖𝑚𝑒𝑛𝑡𝑎𝑟𝑦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𝐹𝑢𝑛𝑐𝑡𝑖𝑜𝑛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𝑃𝑎𝑟𝑡𝑖𝑐𝑢𝑙𝑎𝑟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𝐼𝑛𝑡𝑒𝑔𝑟𝑎𝑙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4390626" cy="307777"/>
              </a:xfrm>
              <a:prstGeom prst="rect">
                <a:avLst/>
              </a:prstGeom>
              <a:blipFill>
                <a:blip r:embed="rId17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2">
            <a:extLst>
              <a:ext uri="{FF2B5EF4-FFF2-40B4-BE49-F238E27FC236}">
                <a16:creationId xmlns:a16="http://schemas.microsoft.com/office/drawing/2014/main" id="{D39D1935-08FB-4AA7-89AD-B71056C661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56" name="テキスト ボックス 3">
            <a:extLst>
              <a:ext uri="{FF2B5EF4-FFF2-40B4-BE49-F238E27FC236}">
                <a16:creationId xmlns:a16="http://schemas.microsoft.com/office/drawing/2014/main" id="{BE6F13E9-3B5D-4EF2-833F-1018C3D28A6C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67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  <p:bldP spid="57" grpId="0"/>
      <p:bldP spid="60" grpId="0"/>
      <p:bldP spid="61" grpId="0"/>
      <p:bldP spid="62" grpId="0" animBg="1"/>
      <p:bldP spid="63" grpId="0"/>
      <p:bldP spid="64" grpId="0"/>
      <p:bldP spid="65" grpId="0"/>
      <p:bldP spid="66" grpId="0" animBg="1"/>
      <p:bldP spid="67" grpId="0" animBg="1"/>
      <p:bldP spid="68" grpId="0"/>
      <p:bldP spid="69" grpId="0"/>
      <p:bldP spid="70" grpId="0"/>
      <p:bldP spid="71" grpId="0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2478741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Now we have both the CF and PI, we can add them together to find the overall solution to the original differential equation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2478741"/>
              </a:xfrm>
              <a:blipFill>
                <a:blip r:embed="rId2"/>
                <a:stretch>
                  <a:fillRect l="-535" t="-2217" r="-17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64088" y="1376772"/>
                <a:ext cx="2060500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376772"/>
                <a:ext cx="2060500" cy="586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383868" y="0"/>
                <a:ext cx="4390626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𝐶𝑜𝑚𝑝𝑙𝑖𝑚𝑒𝑛𝑡𝑎𝑟𝑦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𝐹𝑢𝑛𝑐𝑡𝑖𝑜𝑛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𝑃𝑎𝑟𝑡𝑖𝑐𝑢𝑙𝑎𝑟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𝐼𝑛𝑡𝑒𝑔𝑟𝑎𝑙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4390626" cy="307777"/>
              </a:xfrm>
              <a:prstGeom prst="rect">
                <a:avLst/>
              </a:prstGeom>
              <a:blipFill>
                <a:blip r:embed="rId7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535996" y="2204864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996" y="2204864"/>
                <a:ext cx="16613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912260" y="2096852"/>
                <a:ext cx="778194" cy="495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260" y="2096852"/>
                <a:ext cx="778194" cy="495649"/>
              </a:xfrm>
              <a:prstGeom prst="rect">
                <a:avLst/>
              </a:prstGeom>
              <a:blipFill>
                <a:blip r:embed="rId9"/>
                <a:stretch>
                  <a:fillRect b="-1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139952" y="3068960"/>
                <a:ext cx="1329659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𝐶𝐹</m:t>
                      </m:r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068960"/>
                <a:ext cx="1329659" cy="338554"/>
              </a:xfrm>
              <a:prstGeom prst="rect">
                <a:avLst/>
              </a:prstGeom>
              <a:blipFill>
                <a:blip r:embed="rId10"/>
                <a:stretch>
                  <a:fillRect b="-357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39952" y="3645024"/>
                <a:ext cx="2095767" cy="5533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+</m:t>
                      </m:r>
                      <m:r>
                        <a:rPr lang="en-US" sz="16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3</m:t>
                          </m:r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645024"/>
                <a:ext cx="2095767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Connector 55"/>
          <p:cNvCxnSpPr/>
          <p:nvPr/>
        </p:nvCxnSpPr>
        <p:spPr>
          <a:xfrm>
            <a:off x="4247964" y="2672916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Arc 79"/>
          <p:cNvSpPr/>
          <p:nvPr/>
        </p:nvSpPr>
        <p:spPr>
          <a:xfrm>
            <a:off x="6120172" y="3212976"/>
            <a:ext cx="288032" cy="72008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6372200" y="3284984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CF and PI with the expressions we found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9191" y="4689140"/>
            <a:ext cx="79619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complimentary function makes the differential equation equal to 0</a:t>
            </a: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particular integral makes it equal the value on the right side</a:t>
            </a:r>
          </a:p>
          <a:p>
            <a:pPr marL="285750" indent="-285750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Overall, we need both of these to give us the exact equation, neither will do it on their own!</a:t>
            </a:r>
          </a:p>
          <a:p>
            <a:pPr marL="285750" indent="-285750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will now see that this works…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2EC45579-5467-4B26-9A2F-2CE92EF7E0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21" name="テキスト ボックス 3">
            <a:extLst>
              <a:ext uri="{FF2B5EF4-FFF2-40B4-BE49-F238E27FC236}">
                <a16:creationId xmlns:a16="http://schemas.microsoft.com/office/drawing/2014/main" id="{A813E91F-523B-4C4C-9ED5-3E436AD0C2FA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2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80" grpId="0" animBg="1"/>
      <p:bldP spid="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Checking that our answer is correct for the original differential equation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525963"/>
              </a:xfrm>
              <a:blipFill>
                <a:blip r:embed="rId2"/>
                <a:stretch>
                  <a:fillRect t="-809" r="-1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71600" y="3897052"/>
                <a:ext cx="2060500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897052"/>
                <a:ext cx="2060500" cy="586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99592" y="4761148"/>
                <a:ext cx="2095767" cy="5533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+</m:t>
                      </m:r>
                      <m:r>
                        <a:rPr lang="en-US" sz="16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3</m:t>
                          </m:r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761148"/>
                <a:ext cx="2095767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11960" y="1340768"/>
                <a:ext cx="1855828" cy="495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340768"/>
                <a:ext cx="1855828" cy="495649"/>
              </a:xfrm>
              <a:prstGeom prst="rect">
                <a:avLst/>
              </a:prstGeom>
              <a:blipFill>
                <a:blip r:embed="rId9"/>
                <a:stretch>
                  <a:fillRect b="-1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03948" y="1880828"/>
                <a:ext cx="1844992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=2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880828"/>
                <a:ext cx="1844992" cy="501356"/>
              </a:xfrm>
              <a:prstGeom prst="rect">
                <a:avLst/>
              </a:prstGeom>
              <a:blipFill>
                <a:blip r:embed="rId10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31940" y="2420888"/>
                <a:ext cx="1935402" cy="5245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=4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9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2420888"/>
                <a:ext cx="1935402" cy="52456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4139952" y="3032956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>
            <a:off x="5904148" y="1628800"/>
            <a:ext cx="288032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120172" y="1772816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Arc 17"/>
          <p:cNvSpPr/>
          <p:nvPr/>
        </p:nvSpPr>
        <p:spPr>
          <a:xfrm>
            <a:off x="5904148" y="2168860"/>
            <a:ext cx="288032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156176" y="2312876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again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522642" y="3571504"/>
                <a:ext cx="1593064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+6</m:t>
                      </m:r>
                      <m:r>
                        <a:rPr lang="en-US" sz="1200" b="0" i="1" smtClean="0"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2642" y="3571504"/>
                <a:ext cx="1593064" cy="462884"/>
              </a:xfrm>
              <a:prstGeom prst="rect">
                <a:avLst/>
              </a:prstGeom>
              <a:blipFill>
                <a:blip r:embed="rId1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211960" y="303295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Substitute these into the differential equation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77663" y="4281598"/>
                <a:ext cx="1350113" cy="2834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4</m:t>
                          </m:r>
                          <m:r>
                            <a:rPr lang="en-US" sz="1200" i="1">
                              <a:latin typeface="Cambria Math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+9</m:t>
                          </m:r>
                          <m:r>
                            <a:rPr lang="en-US" sz="1200" i="1">
                              <a:latin typeface="Cambria Math"/>
                            </a:rPr>
                            <m:t>𝐵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7663" y="4281598"/>
                <a:ext cx="1350113" cy="28341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565795" y="4281598"/>
                <a:ext cx="16255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5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+3</m:t>
                          </m:r>
                          <m:r>
                            <a:rPr lang="en-US" sz="1200" i="1">
                              <a:latin typeface="Cambria Math"/>
                            </a:rPr>
                            <m:t>𝐵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5795" y="4281598"/>
                <a:ext cx="1625573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041581" y="4149457"/>
                <a:ext cx="2084801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 6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𝐵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581" y="4149457"/>
                <a:ext cx="2084801" cy="50731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684441" y="4837758"/>
                <a:ext cx="12301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4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+9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441" y="4837758"/>
                <a:ext cx="1230145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741946" y="4837759"/>
                <a:ext cx="15828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10</m:t>
                      </m:r>
                      <m:r>
                        <a:rPr lang="en-US" sz="12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−15</m:t>
                      </m:r>
                      <m:r>
                        <a:rPr lang="en-US" sz="12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946" y="4837759"/>
                <a:ext cx="1582806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156375" y="4834266"/>
                <a:ext cx="19675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 6</m:t>
                      </m:r>
                      <m:r>
                        <a:rPr lang="en-US" sz="12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+6</m:t>
                      </m:r>
                      <m:r>
                        <a:rPr lang="en-US" sz="12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+3=3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375" y="4834266"/>
                <a:ext cx="1967526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7897223" y="3847507"/>
            <a:ext cx="288032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7895244" y="4427419"/>
            <a:ext cx="288032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110848" y="3895108"/>
            <a:ext cx="1128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differentials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075221" y="4463143"/>
            <a:ext cx="961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Arc 35"/>
          <p:cNvSpPr/>
          <p:nvPr/>
        </p:nvSpPr>
        <p:spPr>
          <a:xfrm>
            <a:off x="7905140" y="4995456"/>
            <a:ext cx="288032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505206" y="5367647"/>
                <a:ext cx="62940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3=3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5206" y="5367647"/>
                <a:ext cx="629406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8075221" y="4936177"/>
            <a:ext cx="1068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All terms cancel except the 3!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080661" y="5824847"/>
            <a:ext cx="2341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you can see that the process has worked!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586647" y="3587473"/>
            <a:ext cx="348543" cy="43826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7154684" y="3585494"/>
            <a:ext cx="255520" cy="43826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603967" y="3726019"/>
            <a:ext cx="126869" cy="2284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3481250" y="4310742"/>
            <a:ext cx="1162002" cy="2256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4963686" y="4296888"/>
            <a:ext cx="1080854" cy="22761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6481747" y="4188031"/>
            <a:ext cx="1201587" cy="4077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104703" y="2464130"/>
            <a:ext cx="1761707" cy="4928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4185852" y="1915886"/>
            <a:ext cx="1668684" cy="4591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263242" y="1391393"/>
            <a:ext cx="1719944" cy="4591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3779912" y="4833156"/>
            <a:ext cx="432047" cy="25202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4824028" y="4833156"/>
            <a:ext cx="720080" cy="25202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6228184" y="4833156"/>
            <a:ext cx="648072" cy="25202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4211960" y="4833156"/>
            <a:ext cx="612068" cy="252027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5544108" y="4833156"/>
            <a:ext cx="684076" cy="252027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6876256" y="4833156"/>
            <a:ext cx="612068" cy="252027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1043608" y="3897052"/>
            <a:ext cx="1872208" cy="5760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2">
            <a:extLst>
              <a:ext uri="{FF2B5EF4-FFF2-40B4-BE49-F238E27FC236}">
                <a16:creationId xmlns:a16="http://schemas.microsoft.com/office/drawing/2014/main" id="{D0ACA793-BB55-42E3-9FAB-AA5A24D73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59" name="テキスト ボックス 3">
            <a:extLst>
              <a:ext uri="{FF2B5EF4-FFF2-40B4-BE49-F238E27FC236}">
                <a16:creationId xmlns:a16="http://schemas.microsoft.com/office/drawing/2014/main" id="{86DBF521-3BA3-47CA-9CE1-E1C03842B660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05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 animBg="1"/>
      <p:bldP spid="17" grpId="0"/>
      <p:bldP spid="18" grpId="0" animBg="1"/>
      <p:bldP spid="19" grpId="0"/>
      <p:bldP spid="20" grpId="0"/>
      <p:bldP spid="21" grpId="0"/>
      <p:bldP spid="22" grpId="0"/>
      <p:bldP spid="27" grpId="0"/>
      <p:bldP spid="28" grpId="0"/>
      <p:bldP spid="29" grpId="0"/>
      <p:bldP spid="30" grpId="0"/>
      <p:bldP spid="32" grpId="0"/>
      <p:bldP spid="33" grpId="0" animBg="1"/>
      <p:bldP spid="34" grpId="0" animBg="1"/>
      <p:bldP spid="5" grpId="0"/>
      <p:bldP spid="35" grpId="0"/>
      <p:bldP spid="36" grpId="0" animBg="1"/>
      <p:bldP spid="37" grpId="0"/>
      <p:bldP spid="39" grpId="0"/>
      <p:bldP spid="40" grpId="0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1" grpId="2" animBg="1"/>
      <p:bldP spid="51" grpId="3" animBg="1"/>
      <p:bldP spid="52" grpId="0" animBg="1"/>
      <p:bldP spid="52" grpId="1" animBg="1"/>
      <p:bldP spid="52" grpId="2" animBg="1"/>
      <p:bldP spid="52" grpId="3" animBg="1"/>
      <p:bldP spid="53" grpId="0" animBg="1"/>
      <p:bldP spid="53" grpId="1" animBg="1"/>
      <p:bldP spid="53" grpId="2" animBg="1"/>
      <p:bldP spid="53" grpId="3" animBg="1"/>
      <p:bldP spid="54" grpId="0" animBg="1"/>
      <p:bldP spid="54" grpId="1" animBg="1"/>
      <p:bldP spid="54" grpId="2" animBg="1"/>
      <p:bldP spid="54" grpId="3" animBg="1"/>
      <p:bldP spid="55" grpId="0" animBg="1"/>
      <p:bldP spid="55" grpId="1" animBg="1"/>
      <p:bldP spid="55" grpId="2" animBg="1"/>
      <p:bldP spid="55" grpId="3" animBg="1"/>
      <p:bldP spid="56" grpId="0" animBg="1"/>
      <p:bldP spid="56" grpId="1" animBg="1"/>
      <p:bldP spid="56" grpId="2" animBg="1"/>
      <p:bldP spid="56" grpId="3" animBg="1"/>
      <p:bldP spid="57" grpId="0" animBg="1"/>
      <p:bldP spid="5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we will look at calculating different Particular Integrals…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is the same as the previous example with a different form of f(x)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 the CF will be the same!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  <a:blipFill>
                <a:blip r:embed="rId2"/>
                <a:stretch>
                  <a:fillRect t="-1107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927357" y="4509265"/>
                <a:ext cx="2175724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357" y="4509265"/>
                <a:ext cx="2175724" cy="586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2">
            <a:extLst>
              <a:ext uri="{FF2B5EF4-FFF2-40B4-BE49-F238E27FC236}">
                <a16:creationId xmlns:a16="http://schemas.microsoft.com/office/drawing/2014/main" id="{57F09E10-D145-4CAD-8B30-CEF6E38CC7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13" name="テキスト ボックス 3">
            <a:extLst>
              <a:ext uri="{FF2B5EF4-FFF2-40B4-BE49-F238E27FC236}">
                <a16:creationId xmlns:a16="http://schemas.microsoft.com/office/drawing/2014/main" id="{6FE8C8B8-AD07-4549-92CB-10B030D538D3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74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235824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 we just need to find the Particular Integral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235824"/>
              </a:xfrm>
              <a:blipFill>
                <a:blip r:embed="rId2"/>
                <a:stretch>
                  <a:fillRect t="-1297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043608" y="3861048"/>
                <a:ext cx="2175724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861048"/>
                <a:ext cx="2175724" cy="586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560332" y="1232756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03948" y="1556792"/>
                <a:ext cx="10154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556792"/>
                <a:ext cx="1015471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67944" y="1988840"/>
                <a:ext cx="13709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𝐿𝑒𝑡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988840"/>
                <a:ext cx="1370953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256076" y="1376772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let y =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 +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μ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it is the same form as f(x)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75956" y="2852936"/>
                <a:ext cx="115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2852936"/>
                <a:ext cx="1152128" cy="307777"/>
              </a:xfrm>
              <a:prstGeom prst="rect">
                <a:avLst/>
              </a:prstGeom>
              <a:blipFill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031940" y="3212976"/>
                <a:ext cx="922434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3212976"/>
                <a:ext cx="922434" cy="501356"/>
              </a:xfrm>
              <a:prstGeom prst="rect">
                <a:avLst/>
              </a:prstGeom>
              <a:blipFill>
                <a:blip r:embed="rId12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256076" y="1916832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and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μ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represent  constant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95936" y="3717032"/>
                <a:ext cx="893226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717032"/>
                <a:ext cx="893226" cy="52456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5400092" y="3176972"/>
            <a:ext cx="1476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Arc 21"/>
          <p:cNvSpPr/>
          <p:nvPr/>
        </p:nvSpPr>
        <p:spPr>
          <a:xfrm>
            <a:off x="5148064" y="3032956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5400092" y="3609020"/>
            <a:ext cx="1908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 again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103948" y="245689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103948" y="4293096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52020" y="2564904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differentiate this expression for 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959932" y="4653136"/>
                <a:ext cx="1926810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4653136"/>
                <a:ext cx="1926810" cy="52456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5148064" y="3537012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4031940" y="4365104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substitute these into the differential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887924" y="5301208"/>
                <a:ext cx="20522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−5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+6(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5301208"/>
                <a:ext cx="2052228" cy="307777"/>
              </a:xfrm>
              <a:prstGeom prst="rect">
                <a:avLst/>
              </a:prstGeom>
              <a:blipFill>
                <a:blip r:embed="rId1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5724128" y="4977172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724128" y="5481228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868144" y="4941168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second differential will be cancelled out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904148" y="5553236"/>
            <a:ext cx="2412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Multiply out the bracket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175956" y="1556792"/>
            <a:ext cx="864096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283968" y="2852936"/>
            <a:ext cx="900100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2807804" y="4041068"/>
            <a:ext cx="360040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03948" y="5805264"/>
                <a:ext cx="1800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−5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5805264"/>
                <a:ext cx="1800200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4211960" y="3248980"/>
            <a:ext cx="576064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680012" y="4725144"/>
            <a:ext cx="288032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4247964" y="5337212"/>
            <a:ext cx="180020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716016" y="5337212"/>
            <a:ext cx="576064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5220072" y="4869160"/>
            <a:ext cx="144016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2">
            <a:extLst>
              <a:ext uri="{FF2B5EF4-FFF2-40B4-BE49-F238E27FC236}">
                <a16:creationId xmlns:a16="http://schemas.microsoft.com/office/drawing/2014/main" id="{DB5AD102-8F62-413F-85E8-78345FFD3E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52" name="テキスト ボックス 3">
            <a:extLst>
              <a:ext uri="{FF2B5EF4-FFF2-40B4-BE49-F238E27FC236}">
                <a16:creationId xmlns:a16="http://schemas.microsoft.com/office/drawing/2014/main" id="{96F21463-75DA-4AC8-9526-6E7CAC8756F4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30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6" grpId="0"/>
      <p:bldP spid="29" grpId="0"/>
      <p:bldP spid="30" grpId="0"/>
      <p:bldP spid="31" grpId="0" animBg="1"/>
      <p:bldP spid="32" grpId="0"/>
      <p:bldP spid="33" grpId="0"/>
      <p:bldP spid="35" grpId="0" animBg="1"/>
      <p:bldP spid="36" grpId="0" animBg="1"/>
      <p:bldP spid="37" grpId="0"/>
      <p:bldP spid="38" grpId="0"/>
      <p:bldP spid="40" grpId="0" animBg="1"/>
      <p:bldP spid="40" grpId="1" animBg="1"/>
      <p:bldP spid="43" grpId="0" animBg="1"/>
      <p:bldP spid="43" grpId="1" animBg="1"/>
      <p:bldP spid="45" grpId="0" animBg="1"/>
      <p:bldP spid="45" grpId="1" animBg="1"/>
      <p:bldP spid="46" grpId="0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217894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 we just need to find the Particular Integral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217894"/>
              </a:xfrm>
              <a:blipFill>
                <a:blip r:embed="rId2"/>
                <a:stretch>
                  <a:fillRect t="-1302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043608" y="3861048"/>
                <a:ext cx="2175724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861048"/>
                <a:ext cx="2175724" cy="586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560332" y="1232756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03948" y="1556792"/>
                <a:ext cx="10154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556792"/>
                <a:ext cx="1015471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67944" y="1988840"/>
                <a:ext cx="13709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𝐿𝑒𝑡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988840"/>
                <a:ext cx="1370953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256076" y="1376772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let y =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 +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μ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it is the same form as f(x)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56076" y="1916832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and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μ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represent  constant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103948" y="245689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067944" y="2600908"/>
                <a:ext cx="1800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−5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600908"/>
                <a:ext cx="1800200" cy="307777"/>
              </a:xfrm>
              <a:prstGeom prst="rect">
                <a:avLst/>
              </a:prstGeom>
              <a:blipFill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5724128" y="2744924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5868144" y="2744924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Compare coefficients of x on each side – they must be equal…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004048" y="3032956"/>
                <a:ext cx="7200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032956"/>
                <a:ext cx="72008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004048" y="3356992"/>
                <a:ext cx="828092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356992"/>
                <a:ext cx="828092" cy="51424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5868144" y="3320988"/>
            <a:ext cx="1188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Divide by 6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57" name="Arc 56"/>
          <p:cNvSpPr/>
          <p:nvPr/>
        </p:nvSpPr>
        <p:spPr>
          <a:xfrm>
            <a:off x="5724128" y="3212976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067944" y="3969060"/>
                <a:ext cx="1800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−5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969060"/>
                <a:ext cx="1800200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5688124" y="4113076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5903640" y="4113076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Compare coefficients of the ‘constant’ on each side – they must be equal as well…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499992" y="4401108"/>
                <a:ext cx="13321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−5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4401108"/>
                <a:ext cx="1332148" cy="307777"/>
              </a:xfrm>
              <a:prstGeom prst="rect">
                <a:avLst/>
              </a:prstGeom>
              <a:blipFill>
                <a:blip r:embed="rId1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63"/>
          <p:cNvSpPr/>
          <p:nvPr/>
        </p:nvSpPr>
        <p:spPr>
          <a:xfrm>
            <a:off x="5688124" y="4617132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535996" y="4797152"/>
                <a:ext cx="1368152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996" y="4797152"/>
                <a:ext cx="1368152" cy="51424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5688124" y="5121188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076056" y="5337212"/>
                <a:ext cx="828092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5337212"/>
                <a:ext cx="828092" cy="51424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4139952" y="2600908"/>
            <a:ext cx="360040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4644008" y="3969060"/>
            <a:ext cx="684076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5472100" y="2600908"/>
            <a:ext cx="324036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5904148" y="4617132"/>
            <a:ext cx="2412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the value of </a:t>
            </a:r>
            <a:r>
              <a:rPr lang="el-GR" sz="1200" dirty="0">
                <a:solidFill>
                  <a:srgbClr val="FF0000"/>
                </a:solidFill>
                <a:sym typeface="Wingdings" panose="05000000000000000000" pitchFamily="2" charset="2"/>
              </a:rPr>
              <a:t>λ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that we have found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868144" y="5229200"/>
            <a:ext cx="1116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Solve for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μ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175956" y="5805264"/>
            <a:ext cx="4464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now know the value of the Particular Integral!</a:t>
            </a:r>
            <a:endParaRPr lang="en-GB" sz="1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752020" y="6201308"/>
                <a:ext cx="11496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𝑃𝐼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020" y="6201308"/>
                <a:ext cx="1149610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768244" y="6093296"/>
                <a:ext cx="1286955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𝑃𝐼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244" y="6093296"/>
                <a:ext cx="1286955" cy="501419"/>
              </a:xfrm>
              <a:prstGeom prst="rect">
                <a:avLst/>
              </a:prstGeom>
              <a:blipFill>
                <a:blip r:embed="rId1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5832140" y="6381328"/>
            <a:ext cx="93610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863588" y="5697252"/>
                <a:ext cx="2400594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588" y="5697252"/>
                <a:ext cx="2400594" cy="501419"/>
              </a:xfrm>
              <a:prstGeom prst="rect">
                <a:avLst/>
              </a:prstGeom>
              <a:blipFill>
                <a:blip r:embed="rId20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Rectangle 78"/>
          <p:cNvSpPr/>
          <p:nvPr/>
        </p:nvSpPr>
        <p:spPr>
          <a:xfrm>
            <a:off x="4463988" y="1988840"/>
            <a:ext cx="936104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7236296" y="6129300"/>
            <a:ext cx="756084" cy="46805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80"/>
          <p:cNvSpPr/>
          <p:nvPr/>
        </p:nvSpPr>
        <p:spPr>
          <a:xfrm>
            <a:off x="5220072" y="6201308"/>
            <a:ext cx="612068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/>
          <p:cNvSpPr/>
          <p:nvPr/>
        </p:nvSpPr>
        <p:spPr>
          <a:xfrm>
            <a:off x="5148064" y="5373216"/>
            <a:ext cx="648072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5148064" y="3392996"/>
            <a:ext cx="504056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6840252" y="6093296"/>
            <a:ext cx="1188132" cy="54006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/>
          <p:cNvSpPr/>
          <p:nvPr/>
        </p:nvSpPr>
        <p:spPr>
          <a:xfrm>
            <a:off x="1331640" y="4581128"/>
            <a:ext cx="1512168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2">
            <a:extLst>
              <a:ext uri="{FF2B5EF4-FFF2-40B4-BE49-F238E27FC236}">
                <a16:creationId xmlns:a16="http://schemas.microsoft.com/office/drawing/2014/main" id="{80B0B3C6-D99A-41FD-8936-14D1A909CB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55" name="テキスト ボックス 3">
            <a:extLst>
              <a:ext uri="{FF2B5EF4-FFF2-40B4-BE49-F238E27FC236}">
                <a16:creationId xmlns:a16="http://schemas.microsoft.com/office/drawing/2014/main" id="{B2A0DFB6-9CDE-4EA1-881B-7460077C1C47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81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52" grpId="0"/>
      <p:bldP spid="53" grpId="0"/>
      <p:bldP spid="54" grpId="0"/>
      <p:bldP spid="56" grpId="0"/>
      <p:bldP spid="57" grpId="0" animBg="1"/>
      <p:bldP spid="60" grpId="0"/>
      <p:bldP spid="61" grpId="0" animBg="1"/>
      <p:bldP spid="62" grpId="0"/>
      <p:bldP spid="63" grpId="0"/>
      <p:bldP spid="64" grpId="0" animBg="1"/>
      <p:bldP spid="65" grpId="0"/>
      <p:bldP spid="66" grpId="0" animBg="1"/>
      <p:bldP spid="67" grpId="0"/>
      <p:bldP spid="5" grpId="0" animBg="1"/>
      <p:bldP spid="5" grpId="1" animBg="1"/>
      <p:bldP spid="69" grpId="0" animBg="1"/>
      <p:bldP spid="69" grpId="1" animBg="1"/>
      <p:bldP spid="70" grpId="0" animBg="1"/>
      <p:bldP spid="70" grpId="1" animBg="1"/>
      <p:bldP spid="71" grpId="0"/>
      <p:bldP spid="73" grpId="0"/>
      <p:bldP spid="74" grpId="0"/>
      <p:bldP spid="75" grpId="0"/>
      <p:bldP spid="76" grpId="0"/>
      <p:bldP spid="78" grpId="0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276D31-6206-4859-988C-AC4E4402F3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CBDA48-E7D6-4F02-88EE-CAFB765ED1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DEE2F6-6978-4B80-B94A-65B85F9DAE3C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923</TotalTime>
  <Words>5689</Words>
  <Application>Microsoft Office PowerPoint</Application>
  <PresentationFormat>On-screen Show (4:3)</PresentationFormat>
  <Paragraphs>578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French Script MT</vt:lpstr>
      <vt:lpstr>Segoe UI Black</vt:lpstr>
      <vt:lpstr>Wingdings</vt:lpstr>
      <vt:lpstr>Office テーマ</vt:lpstr>
      <vt:lpstr>PowerPoint Presentation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195</cp:revision>
  <cp:lastPrinted>2017-11-21T05:26:55Z</cp:lastPrinted>
  <dcterms:created xsi:type="dcterms:W3CDTF">2017-08-14T15:35:38Z</dcterms:created>
  <dcterms:modified xsi:type="dcterms:W3CDTF">2021-08-27T08:15:32Z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