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4648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1.png"/><Relationship Id="rId2" Type="http://schemas.openxmlformats.org/officeDocument/2006/relationships/image" Target="../media/image4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4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4.png"/><Relationship Id="rId2" Type="http://schemas.openxmlformats.org/officeDocument/2006/relationships/image" Target="../media/image44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4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4.png"/><Relationship Id="rId2" Type="http://schemas.openxmlformats.org/officeDocument/2006/relationships/image" Target="../media/image44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4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7.png"/><Relationship Id="rId2" Type="http://schemas.openxmlformats.org/officeDocument/2006/relationships/image" Target="../media/image44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4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0.png"/><Relationship Id="rId2" Type="http://schemas.openxmlformats.org/officeDocument/2006/relationships/image" Target="../media/image44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5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3.png"/><Relationship Id="rId2" Type="http://schemas.openxmlformats.org/officeDocument/2006/relationships/image" Target="../media/image45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5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7.2) Reflections and rotations</a:t>
            </a:r>
          </a:p>
        </p:txBody>
      </p:sp>
    </p:spTree>
    <p:extLst>
      <p:ext uri="{BB962C8B-B14F-4D97-AF65-F5344CB8AC3E}">
        <p14:creationId xmlns:p14="http://schemas.microsoft.com/office/powerpoint/2010/main" val="3550271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a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2×2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matrix that represents: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latin typeface="Candara" panose="020E0502030303020204" pitchFamily="34" charset="0"/>
                  </a:rPr>
                  <a:t>A reflection in the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-axis.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latin typeface="Candara" panose="020E0502030303020204" pitchFamily="34" charset="0"/>
                  </a:rPr>
                  <a:t>A reflection in the line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477875"/>
              </a:xfrm>
              <a:prstGeom prst="rect">
                <a:avLst/>
              </a:prstGeom>
              <a:blipFill>
                <a:blip r:embed="rId2"/>
                <a:stretch>
                  <a:fillRect l="-1333" t="-1053" b="-22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a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2×2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matrix that represents: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latin typeface="Candara" panose="020E0502030303020204" pitchFamily="34" charset="0"/>
                  </a:rPr>
                  <a:t>A reflection in the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-axis.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latin typeface="Candara" panose="020E0502030303020204" pitchFamily="34" charset="0"/>
                  </a:rPr>
                  <a:t>A reflection in the line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477875"/>
              </a:xfrm>
              <a:prstGeom prst="rect">
                <a:avLst/>
              </a:prstGeom>
              <a:blipFill>
                <a:blip r:embed="rId3"/>
                <a:stretch>
                  <a:fillRect l="-1333" t="-876" b="-2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52B9874-566D-425B-9B0C-D55C5C65E7A4}"/>
                  </a:ext>
                </a:extLst>
              </p:cNvPr>
              <p:cNvSpPr txBox="1"/>
              <p:nvPr/>
            </p:nvSpPr>
            <p:spPr>
              <a:xfrm>
                <a:off x="4577017" y="1244049"/>
                <a:ext cx="4566983" cy="3539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52B9874-566D-425B-9B0C-D55C5C65E7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244049"/>
                <a:ext cx="4566983" cy="35399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9734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a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2×2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matrix that represents: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latin typeface="Candara" panose="020E0502030303020204" pitchFamily="34" charset="0"/>
                  </a:rPr>
                  <a:t>Rotation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90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anticlockwise about the origin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latin typeface="Candara" panose="020E0502030303020204" pitchFamily="34" charset="0"/>
                  </a:rPr>
                  <a:t>Rotation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180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about the origin</a:t>
                </a: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785652"/>
              </a:xfrm>
              <a:prstGeom prst="rect">
                <a:avLst/>
              </a:prstGeom>
              <a:blipFill>
                <a:blip r:embed="rId2"/>
                <a:stretch>
                  <a:fillRect l="-1333" t="-966" r="-1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a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2×2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matrix that represents: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latin typeface="Candara" panose="020E0502030303020204" pitchFamily="34" charset="0"/>
                  </a:rPr>
                  <a:t>Rotation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27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anticlockwise about the origin</a:t>
                </a: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1333" t="-23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52B9874-566D-425B-9B0C-D55C5C65E7A4}"/>
                  </a:ext>
                </a:extLst>
              </p:cNvPr>
              <p:cNvSpPr txBox="1"/>
              <p:nvPr/>
            </p:nvSpPr>
            <p:spPr>
              <a:xfrm>
                <a:off x="4577017" y="1244049"/>
                <a:ext cx="4566983" cy="708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52B9874-566D-425B-9B0C-D55C5C65E7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244049"/>
                <a:ext cx="4566983" cy="7081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431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a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2×2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matrix that represents: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latin typeface="Candara" panose="020E0502030303020204" pitchFamily="34" charset="0"/>
                  </a:rPr>
                  <a:t>Rotation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90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anticlockwise about the origin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latin typeface="Candara" panose="020E0502030303020204" pitchFamily="34" charset="0"/>
                  </a:rPr>
                  <a:t>Rotation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180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about the origin</a:t>
                </a: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785652"/>
              </a:xfrm>
              <a:prstGeom prst="rect">
                <a:avLst/>
              </a:prstGeom>
              <a:blipFill>
                <a:blip r:embed="rId2"/>
                <a:stretch>
                  <a:fillRect l="-1333" t="-966" r="-1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a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2×2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matrix that represents: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latin typeface="Candara" panose="020E0502030303020204" pitchFamily="34" charset="0"/>
                  </a:rPr>
                  <a:t>Rotation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27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anticlockwise about the origin</a:t>
                </a: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1333" t="-23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52B9874-566D-425B-9B0C-D55C5C65E7A4}"/>
                  </a:ext>
                </a:extLst>
              </p:cNvPr>
              <p:cNvSpPr txBox="1"/>
              <p:nvPr/>
            </p:nvSpPr>
            <p:spPr>
              <a:xfrm>
                <a:off x="4577017" y="1244049"/>
                <a:ext cx="4566983" cy="708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52B9874-566D-425B-9B0C-D55C5C65E7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244049"/>
                <a:ext cx="4566983" cy="7081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9763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3909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Describe fully the transformation described by the matrix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brk m:alnAt="7"/>
                                    </m:r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  <m:e>
                              <m:r>
                                <m:rPr>
                                  <m:brk m:alnAt="7"/>
                                </m:rP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brk m:alnAt="7"/>
                                    </m:r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mr>
                        </m:m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390958"/>
              </a:xfrm>
              <a:prstGeom prst="rect">
                <a:avLst/>
              </a:prstGeom>
              <a:blipFill>
                <a:blip r:embed="rId2"/>
                <a:stretch>
                  <a:fillRect l="-1333" t="-2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909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Describe fully the transformation described by the matrix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brk m:alnAt="7"/>
                                    </m:r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  <m:e>
                              <m:r>
                                <m:rPr>
                                  <m:brk m:alnAt="7"/>
                                </m:rP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brk m:alnAt="7"/>
                                    </m:r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mr>
                        </m:m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90958"/>
              </a:xfrm>
              <a:prstGeom prst="rect">
                <a:avLst/>
              </a:prstGeom>
              <a:blipFill>
                <a:blip r:embed="rId3"/>
                <a:stretch>
                  <a:fillRect l="-1333" t="-21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FD4E4E2-5DAF-436D-95D6-3C413B8FFC53}"/>
                  </a:ext>
                </a:extLst>
              </p:cNvPr>
              <p:cNvSpPr txBox="1"/>
              <p:nvPr/>
            </p:nvSpPr>
            <p:spPr>
              <a:xfrm>
                <a:off x="4577019" y="1826564"/>
                <a:ext cx="45669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Rotation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45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anticlockwise about the origin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FD4E4E2-5DAF-436D-95D6-3C413B8FFC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826564"/>
                <a:ext cx="4566983" cy="369332"/>
              </a:xfrm>
              <a:prstGeom prst="rect">
                <a:avLst/>
              </a:prstGeom>
              <a:blipFill>
                <a:blip r:embed="rId4"/>
                <a:stretch>
                  <a:fillRect l="-1202"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6871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For these transformations, state any invariant lines/points: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latin typeface="Candara" panose="020E0502030303020204" pitchFamily="34" charset="0"/>
                  </a:rPr>
                  <a:t>reflection in the line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latin typeface="Candara" panose="020E0502030303020204" pitchFamily="34" charset="0"/>
                  </a:rPr>
                  <a:t>Rotation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90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anticlockwise about the origin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785652"/>
              </a:xfrm>
              <a:prstGeom prst="rect">
                <a:avLst/>
              </a:prstGeom>
              <a:blipFill>
                <a:blip r:embed="rId2"/>
                <a:stretch>
                  <a:fillRect l="-1333" t="-966" r="-1200" b="-19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For these transformations, state any invariant lines/points: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latin typeface="Candara" panose="020E0502030303020204" pitchFamily="34" charset="0"/>
                  </a:rPr>
                  <a:t>reflection in the line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latin typeface="Candara" panose="020E0502030303020204" pitchFamily="34" charset="0"/>
                  </a:rPr>
                  <a:t>Rotation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180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about the origin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477875"/>
              </a:xfrm>
              <a:prstGeom prst="rect">
                <a:avLst/>
              </a:prstGeom>
              <a:blipFill>
                <a:blip r:embed="rId3"/>
                <a:stretch>
                  <a:fillRect l="-1333" t="-876" b="-2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FD4E4E2-5DAF-436D-95D6-3C413B8FFC53}"/>
                  </a:ext>
                </a:extLst>
              </p:cNvPr>
              <p:cNvSpPr txBox="1"/>
              <p:nvPr/>
            </p:nvSpPr>
            <p:spPr>
              <a:xfrm>
                <a:off x="4561966" y="1480335"/>
                <a:ext cx="4566983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Invariant lines: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:endParaRPr lang="en-GB" sz="16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Any straight line with gradient 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(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Invariant points:</a:t>
                </a:r>
              </a:p>
              <a:p>
                <a:pPr algn="ctr"/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All points on those lines</a:t>
                </a: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Invariant lines: </a:t>
                </a:r>
              </a:p>
              <a:p>
                <a:pPr algn="ctr"/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Any straight line through origin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Invariant points: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(0, 0)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FD4E4E2-5DAF-436D-95D6-3C413B8FFC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6" y="1480335"/>
                <a:ext cx="4566983" cy="4524315"/>
              </a:xfrm>
              <a:prstGeom prst="rect">
                <a:avLst/>
              </a:prstGeom>
              <a:blipFill>
                <a:blip r:embed="rId4"/>
                <a:stretch>
                  <a:fillRect t="-4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7650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939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the single geometrical transformation represented by the matrix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maps the point with coordinates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onto the point with coordinates </a:t>
                </a:r>
                <a:endParaRPr lang="en-GB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−3, 1−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939249"/>
              </a:xfrm>
              <a:prstGeom prst="rect">
                <a:avLst/>
              </a:prstGeom>
              <a:blipFill>
                <a:blip r:embed="rId2"/>
                <a:stretch>
                  <a:fillRect l="-1067" r="-1867" b="-40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939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the single geometrical transformation represented by the matrix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maps the point with coordinates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onto the point with coordinates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(3+2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939249"/>
              </a:xfrm>
              <a:prstGeom prst="rect">
                <a:avLst/>
              </a:prstGeom>
              <a:blipFill>
                <a:blip r:embed="rId3"/>
                <a:stretch>
                  <a:fillRect l="-1067" r="-1867" b="-40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FD4E4E2-5DAF-436D-95D6-3C413B8FFC53}"/>
                  </a:ext>
                </a:extLst>
              </p:cNvPr>
              <p:cNvSpPr txBox="1"/>
              <p:nvPr/>
            </p:nvSpPr>
            <p:spPr>
              <a:xfrm>
                <a:off x="4577017" y="2453540"/>
                <a:ext cx="456698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=−2, </m:t>
                      </m:r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FD4E4E2-5DAF-436D-95D6-3C413B8FFC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453540"/>
                <a:ext cx="4566983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270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757621-486B-4CF1-AF49-5BA2A66F5CFF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9908</TotalTime>
  <Words>522</Words>
  <Application>Microsoft Office PowerPoint</Application>
  <PresentationFormat>On-screen Show (4:3)</PresentationFormat>
  <Paragraphs>119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Candara</vt:lpstr>
      <vt:lpstr>Office Theme</vt:lpstr>
      <vt:lpstr>7.2) Reflections and rotations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548</cp:revision>
  <dcterms:created xsi:type="dcterms:W3CDTF">2020-05-18T02:11:06Z</dcterms:created>
  <dcterms:modified xsi:type="dcterms:W3CDTF">2021-08-28T22:55:11Z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