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7" autoAdjust="0"/>
  </p:normalViewPr>
  <p:slideViewPr>
    <p:cSldViewPr snapToGrid="0">
      <p:cViewPr varScale="1">
        <p:scale>
          <a:sx n="104" d="100"/>
          <a:sy n="104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7.png"/><Relationship Id="rId13" Type="http://schemas.openxmlformats.org/officeDocument/2006/relationships/image" Target="../media/image262.png"/><Relationship Id="rId3" Type="http://schemas.openxmlformats.org/officeDocument/2006/relationships/image" Target="../media/image254.png"/><Relationship Id="rId7" Type="http://schemas.openxmlformats.org/officeDocument/2006/relationships/image" Target="../media/image256.png"/><Relationship Id="rId12" Type="http://schemas.openxmlformats.org/officeDocument/2006/relationships/image" Target="../media/image261.png"/><Relationship Id="rId2" Type="http://schemas.openxmlformats.org/officeDocument/2006/relationships/image" Target="../media/image2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5.png"/><Relationship Id="rId11" Type="http://schemas.openxmlformats.org/officeDocument/2006/relationships/image" Target="../media/image260.png"/><Relationship Id="rId5" Type="http://schemas.openxmlformats.org/officeDocument/2006/relationships/image" Target="../media/image193.png"/><Relationship Id="rId10" Type="http://schemas.openxmlformats.org/officeDocument/2006/relationships/image" Target="../media/image259.png"/><Relationship Id="rId4" Type="http://schemas.openxmlformats.org/officeDocument/2006/relationships/image" Target="../media/image192.png"/><Relationship Id="rId9" Type="http://schemas.openxmlformats.org/officeDocument/2006/relationships/image" Target="../media/image258.png"/><Relationship Id="rId14" Type="http://schemas.openxmlformats.org/officeDocument/2006/relationships/image" Target="../media/image2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272.png"/><Relationship Id="rId18" Type="http://schemas.openxmlformats.org/officeDocument/2006/relationships/image" Target="../media/image277.png"/><Relationship Id="rId3" Type="http://schemas.openxmlformats.org/officeDocument/2006/relationships/image" Target="../media/image265.png"/><Relationship Id="rId7" Type="http://schemas.openxmlformats.org/officeDocument/2006/relationships/image" Target="../media/image269.png"/><Relationship Id="rId12" Type="http://schemas.openxmlformats.org/officeDocument/2006/relationships/image" Target="../media/image271.png"/><Relationship Id="rId17" Type="http://schemas.openxmlformats.org/officeDocument/2006/relationships/image" Target="../media/image276.png"/><Relationship Id="rId2" Type="http://schemas.openxmlformats.org/officeDocument/2006/relationships/image" Target="../media/image264.png"/><Relationship Id="rId16" Type="http://schemas.openxmlformats.org/officeDocument/2006/relationships/image" Target="../media/image2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8.png"/><Relationship Id="rId11" Type="http://schemas.openxmlformats.org/officeDocument/2006/relationships/image" Target="../media/image194.png"/><Relationship Id="rId5" Type="http://schemas.openxmlformats.org/officeDocument/2006/relationships/image" Target="../media/image267.png"/><Relationship Id="rId15" Type="http://schemas.openxmlformats.org/officeDocument/2006/relationships/image" Target="../media/image274.png"/><Relationship Id="rId10" Type="http://schemas.openxmlformats.org/officeDocument/2006/relationships/image" Target="../media/image193.png"/><Relationship Id="rId4" Type="http://schemas.openxmlformats.org/officeDocument/2006/relationships/image" Target="../media/image266.png"/><Relationship Id="rId9" Type="http://schemas.openxmlformats.org/officeDocument/2006/relationships/image" Target="../media/image192.png"/><Relationship Id="rId14" Type="http://schemas.openxmlformats.org/officeDocument/2006/relationships/image" Target="../media/image27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9.png"/><Relationship Id="rId2" Type="http://schemas.openxmlformats.org/officeDocument/2006/relationships/image" Target="../media/image2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4" Type="http://schemas.openxmlformats.org/officeDocument/2006/relationships/image" Target="../media/image19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6.png"/><Relationship Id="rId13" Type="http://schemas.openxmlformats.org/officeDocument/2006/relationships/image" Target="../media/image194.png"/><Relationship Id="rId3" Type="http://schemas.openxmlformats.org/officeDocument/2006/relationships/image" Target="../media/image281.png"/><Relationship Id="rId7" Type="http://schemas.openxmlformats.org/officeDocument/2006/relationships/image" Target="../media/image285.png"/><Relationship Id="rId12" Type="http://schemas.openxmlformats.org/officeDocument/2006/relationships/image" Target="../media/image193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4.png"/><Relationship Id="rId11" Type="http://schemas.openxmlformats.org/officeDocument/2006/relationships/image" Target="../media/image192.png"/><Relationship Id="rId5" Type="http://schemas.openxmlformats.org/officeDocument/2006/relationships/image" Target="../media/image283.png"/><Relationship Id="rId10" Type="http://schemas.openxmlformats.org/officeDocument/2006/relationships/image" Target="../media/image288.png"/><Relationship Id="rId4" Type="http://schemas.openxmlformats.org/officeDocument/2006/relationships/image" Target="../media/image282.png"/><Relationship Id="rId9" Type="http://schemas.openxmlformats.org/officeDocument/2006/relationships/image" Target="../media/image28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3.png"/><Relationship Id="rId13" Type="http://schemas.openxmlformats.org/officeDocument/2006/relationships/image" Target="../media/image193.png"/><Relationship Id="rId3" Type="http://schemas.openxmlformats.org/officeDocument/2006/relationships/image" Target="../media/image281.png"/><Relationship Id="rId7" Type="http://schemas.openxmlformats.org/officeDocument/2006/relationships/image" Target="../media/image292.png"/><Relationship Id="rId12" Type="http://schemas.openxmlformats.org/officeDocument/2006/relationships/image" Target="../media/image192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1.png"/><Relationship Id="rId11" Type="http://schemas.openxmlformats.org/officeDocument/2006/relationships/image" Target="../media/image296.png"/><Relationship Id="rId5" Type="http://schemas.openxmlformats.org/officeDocument/2006/relationships/image" Target="../media/image290.png"/><Relationship Id="rId10" Type="http://schemas.openxmlformats.org/officeDocument/2006/relationships/image" Target="../media/image295.png"/><Relationship Id="rId4" Type="http://schemas.openxmlformats.org/officeDocument/2006/relationships/image" Target="../media/image289.png"/><Relationship Id="rId9" Type="http://schemas.openxmlformats.org/officeDocument/2006/relationships/image" Target="../media/image294.png"/><Relationship Id="rId14" Type="http://schemas.openxmlformats.org/officeDocument/2006/relationships/image" Target="../media/image19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8.png"/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1.png"/><Relationship Id="rId5" Type="http://schemas.openxmlformats.org/officeDocument/2006/relationships/image" Target="../media/image300.png"/><Relationship Id="rId4" Type="http://schemas.openxmlformats.org/officeDocument/2006/relationships/image" Target="../media/image29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75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2" Type="http://schemas.openxmlformats.org/officeDocument/2006/relationships/image" Target="../media/image1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14" Type="http://schemas.openxmlformats.org/officeDocument/2006/relationships/image" Target="../media/image1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png"/><Relationship Id="rId2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3" Type="http://schemas.openxmlformats.org/officeDocument/2006/relationships/image" Target="../media/image181.png"/><Relationship Id="rId7" Type="http://schemas.openxmlformats.org/officeDocument/2006/relationships/image" Target="../media/image185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11" Type="http://schemas.openxmlformats.org/officeDocument/2006/relationships/image" Target="../media/image189.png"/><Relationship Id="rId5" Type="http://schemas.openxmlformats.org/officeDocument/2006/relationships/image" Target="../media/image183.png"/><Relationship Id="rId10" Type="http://schemas.openxmlformats.org/officeDocument/2006/relationships/image" Target="../media/image188.png"/><Relationship Id="rId4" Type="http://schemas.openxmlformats.org/officeDocument/2006/relationships/image" Target="../media/image182.png"/><Relationship Id="rId9" Type="http://schemas.openxmlformats.org/officeDocument/2006/relationships/image" Target="../media/image18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13" Type="http://schemas.openxmlformats.org/officeDocument/2006/relationships/image" Target="../media/image201.png"/><Relationship Id="rId3" Type="http://schemas.openxmlformats.org/officeDocument/2006/relationships/image" Target="../media/image191.png"/><Relationship Id="rId7" Type="http://schemas.openxmlformats.org/officeDocument/2006/relationships/image" Target="../media/image195.png"/><Relationship Id="rId12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4.png"/><Relationship Id="rId11" Type="http://schemas.openxmlformats.org/officeDocument/2006/relationships/image" Target="../media/image199.png"/><Relationship Id="rId5" Type="http://schemas.openxmlformats.org/officeDocument/2006/relationships/image" Target="../media/image193.png"/><Relationship Id="rId10" Type="http://schemas.openxmlformats.org/officeDocument/2006/relationships/image" Target="../media/image198.png"/><Relationship Id="rId4" Type="http://schemas.openxmlformats.org/officeDocument/2006/relationships/image" Target="../media/image192.png"/><Relationship Id="rId9" Type="http://schemas.openxmlformats.org/officeDocument/2006/relationships/image" Target="../media/image197.png"/><Relationship Id="rId14" Type="http://schemas.openxmlformats.org/officeDocument/2006/relationships/image" Target="../media/image2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png"/><Relationship Id="rId13" Type="http://schemas.openxmlformats.org/officeDocument/2006/relationships/image" Target="../media/image212.png"/><Relationship Id="rId18" Type="http://schemas.openxmlformats.org/officeDocument/2006/relationships/image" Target="../media/image194.png"/><Relationship Id="rId3" Type="http://schemas.openxmlformats.org/officeDocument/2006/relationships/image" Target="../media/image191.png"/><Relationship Id="rId7" Type="http://schemas.openxmlformats.org/officeDocument/2006/relationships/image" Target="../media/image206.png"/><Relationship Id="rId12" Type="http://schemas.openxmlformats.org/officeDocument/2006/relationships/image" Target="../media/image211.png"/><Relationship Id="rId17" Type="http://schemas.openxmlformats.org/officeDocument/2006/relationships/image" Target="../media/image193.png"/><Relationship Id="rId2" Type="http://schemas.openxmlformats.org/officeDocument/2006/relationships/image" Target="../media/image203.png"/><Relationship Id="rId16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11" Type="http://schemas.openxmlformats.org/officeDocument/2006/relationships/image" Target="../media/image210.png"/><Relationship Id="rId5" Type="http://schemas.openxmlformats.org/officeDocument/2006/relationships/image" Target="../media/image204.png"/><Relationship Id="rId15" Type="http://schemas.openxmlformats.org/officeDocument/2006/relationships/image" Target="../media/image214.png"/><Relationship Id="rId10" Type="http://schemas.openxmlformats.org/officeDocument/2006/relationships/image" Target="../media/image209.png"/><Relationship Id="rId4" Type="http://schemas.openxmlformats.org/officeDocument/2006/relationships/image" Target="../media/image201.png"/><Relationship Id="rId9" Type="http://schemas.openxmlformats.org/officeDocument/2006/relationships/image" Target="../media/image208.png"/><Relationship Id="rId14" Type="http://schemas.openxmlformats.org/officeDocument/2006/relationships/image" Target="../media/image2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png"/><Relationship Id="rId13" Type="http://schemas.openxmlformats.org/officeDocument/2006/relationships/image" Target="../media/image226.png"/><Relationship Id="rId18" Type="http://schemas.openxmlformats.org/officeDocument/2006/relationships/image" Target="../media/image231.png"/><Relationship Id="rId3" Type="http://schemas.openxmlformats.org/officeDocument/2006/relationships/image" Target="../media/image216.png"/><Relationship Id="rId21" Type="http://schemas.openxmlformats.org/officeDocument/2006/relationships/image" Target="../media/image234.png"/><Relationship Id="rId7" Type="http://schemas.openxmlformats.org/officeDocument/2006/relationships/image" Target="../media/image220.png"/><Relationship Id="rId12" Type="http://schemas.openxmlformats.org/officeDocument/2006/relationships/image" Target="../media/image225.png"/><Relationship Id="rId17" Type="http://schemas.openxmlformats.org/officeDocument/2006/relationships/image" Target="../media/image230.png"/><Relationship Id="rId2" Type="http://schemas.openxmlformats.org/officeDocument/2006/relationships/image" Target="../media/image215.png"/><Relationship Id="rId16" Type="http://schemas.openxmlformats.org/officeDocument/2006/relationships/image" Target="../media/image229.png"/><Relationship Id="rId20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png"/><Relationship Id="rId11" Type="http://schemas.openxmlformats.org/officeDocument/2006/relationships/image" Target="../media/image224.png"/><Relationship Id="rId24" Type="http://schemas.openxmlformats.org/officeDocument/2006/relationships/image" Target="../media/image237.png"/><Relationship Id="rId5" Type="http://schemas.openxmlformats.org/officeDocument/2006/relationships/image" Target="../media/image218.png"/><Relationship Id="rId15" Type="http://schemas.openxmlformats.org/officeDocument/2006/relationships/image" Target="../media/image228.png"/><Relationship Id="rId23" Type="http://schemas.openxmlformats.org/officeDocument/2006/relationships/image" Target="../media/image236.png"/><Relationship Id="rId10" Type="http://schemas.openxmlformats.org/officeDocument/2006/relationships/image" Target="../media/image223.png"/><Relationship Id="rId19" Type="http://schemas.openxmlformats.org/officeDocument/2006/relationships/image" Target="../media/image232.png"/><Relationship Id="rId4" Type="http://schemas.openxmlformats.org/officeDocument/2006/relationships/image" Target="../media/image217.png"/><Relationship Id="rId9" Type="http://schemas.openxmlformats.org/officeDocument/2006/relationships/image" Target="../media/image222.png"/><Relationship Id="rId14" Type="http://schemas.openxmlformats.org/officeDocument/2006/relationships/image" Target="../media/image227.png"/><Relationship Id="rId22" Type="http://schemas.openxmlformats.org/officeDocument/2006/relationships/image" Target="../media/image2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13" Type="http://schemas.openxmlformats.org/officeDocument/2006/relationships/image" Target="../media/image246.png"/><Relationship Id="rId18" Type="http://schemas.openxmlformats.org/officeDocument/2006/relationships/image" Target="../media/image251.png"/><Relationship Id="rId3" Type="http://schemas.openxmlformats.org/officeDocument/2006/relationships/image" Target="../media/image239.png"/><Relationship Id="rId21" Type="http://schemas.openxmlformats.org/officeDocument/2006/relationships/image" Target="../media/image217.png"/><Relationship Id="rId7" Type="http://schemas.openxmlformats.org/officeDocument/2006/relationships/image" Target="../media/image243.png"/><Relationship Id="rId12" Type="http://schemas.openxmlformats.org/officeDocument/2006/relationships/image" Target="../media/image245.png"/><Relationship Id="rId17" Type="http://schemas.openxmlformats.org/officeDocument/2006/relationships/image" Target="../media/image250.png"/><Relationship Id="rId2" Type="http://schemas.openxmlformats.org/officeDocument/2006/relationships/image" Target="../media/image238.png"/><Relationship Id="rId16" Type="http://schemas.openxmlformats.org/officeDocument/2006/relationships/image" Target="../media/image249.png"/><Relationship Id="rId20" Type="http://schemas.openxmlformats.org/officeDocument/2006/relationships/image" Target="../media/image2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2.png"/><Relationship Id="rId11" Type="http://schemas.openxmlformats.org/officeDocument/2006/relationships/image" Target="../media/image244.png"/><Relationship Id="rId5" Type="http://schemas.openxmlformats.org/officeDocument/2006/relationships/image" Target="../media/image241.png"/><Relationship Id="rId15" Type="http://schemas.openxmlformats.org/officeDocument/2006/relationships/image" Target="../media/image248.png"/><Relationship Id="rId10" Type="http://schemas.openxmlformats.org/officeDocument/2006/relationships/image" Target="../media/image237.png"/><Relationship Id="rId19" Type="http://schemas.openxmlformats.org/officeDocument/2006/relationships/image" Target="../media/image252.png"/><Relationship Id="rId4" Type="http://schemas.openxmlformats.org/officeDocument/2006/relationships/image" Target="../media/image240.png"/><Relationship Id="rId9" Type="http://schemas.openxmlformats.org/officeDocument/2006/relationships/image" Target="../media/image236.png"/><Relationship Id="rId14" Type="http://schemas.openxmlformats.org/officeDocument/2006/relationships/image" Target="../media/image2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7B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2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6004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=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When the auxiliary equation has two equal roots ‘m’, the general solution is of the form: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arbitrary constants.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Find the general solution of the equation: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600400" cy="4525963"/>
              </a:xfrm>
              <a:blipFill>
                <a:blip r:embed="rId2"/>
                <a:stretch>
                  <a:fillRect t="-809" r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59632" y="3609020"/>
                <a:ext cx="17688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609020"/>
                <a:ext cx="1768881" cy="338554"/>
              </a:xfrm>
              <a:prstGeom prst="rect">
                <a:avLst/>
              </a:prstGeom>
              <a:blipFill>
                <a:blip r:embed="rId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/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588732" y="72008"/>
                <a:ext cx="1009827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latin typeface="Cambria Math"/>
                            </a:rPr>
                            <m:t>𝐴</m:t>
                          </m:r>
                          <m:r>
                            <a:rPr lang="en-US" sz="1100" i="1">
                              <a:latin typeface="Cambria Math"/>
                            </a:rPr>
                            <m:t>+</m:t>
                          </m:r>
                          <m:r>
                            <a:rPr lang="en-US" sz="1100" i="1">
                              <a:latin typeface="Cambria Math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100" i="1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009827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824536" y="232937"/>
            <a:ext cx="1582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repeated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67944" y="1520788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+8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520788"/>
                <a:ext cx="1924566" cy="524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319972" y="2204864"/>
                <a:ext cx="16758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+8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+16=0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72" y="2204864"/>
                <a:ext cx="16758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752020" y="2708920"/>
                <a:ext cx="12579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2708920"/>
                <a:ext cx="125790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968044" y="3176972"/>
                <a:ext cx="846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3176972"/>
                <a:ext cx="84696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/>
          <p:cNvCxnSpPr/>
          <p:nvPr/>
        </p:nvCxnSpPr>
        <p:spPr>
          <a:xfrm>
            <a:off x="3995936" y="368102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175956" y="4257092"/>
                <a:ext cx="14041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𝐴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4257092"/>
                <a:ext cx="140415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211960" y="4833156"/>
                <a:ext cx="14041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𝐴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833156"/>
                <a:ext cx="140415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3959932" y="3753036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the root into the form above: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5472100" y="4401108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5868144" y="4509120"/>
            <a:ext cx="7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 = -4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220072" y="5697252"/>
                <a:ext cx="1692188" cy="30777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𝐴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−4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697252"/>
                <a:ext cx="169218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151330" y="5417023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+8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330" y="5417023"/>
                <a:ext cx="1924566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>
            <a:off x="5760132" y="1808820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100"/>
          <p:cNvSpPr/>
          <p:nvPr/>
        </p:nvSpPr>
        <p:spPr>
          <a:xfrm>
            <a:off x="5760132" y="2384884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c 101"/>
          <p:cNvSpPr/>
          <p:nvPr/>
        </p:nvSpPr>
        <p:spPr>
          <a:xfrm>
            <a:off x="5760132" y="2852936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6156176" y="180882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156176" y="24568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156176" y="2924944"/>
            <a:ext cx="7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59AAAA8F-CD7D-48E7-B504-10FE0CE9F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55B7B017-38B4-426F-82D3-AB627D03789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89" grpId="0"/>
      <p:bldP spid="90" grpId="0"/>
      <p:bldP spid="91" grpId="0"/>
      <p:bldP spid="93" grpId="0"/>
      <p:bldP spid="94" grpId="0"/>
      <p:bldP spid="95" grpId="0"/>
      <p:bldP spid="96" grpId="0" animBg="1"/>
      <p:bldP spid="97" grpId="0"/>
      <p:bldP spid="98" grpId="0" animBg="1"/>
      <p:bldP spid="99" grpId="0"/>
      <p:bldP spid="100" grpId="0" animBg="1"/>
      <p:bldP spid="101" grpId="0" animBg="1"/>
      <p:bldP spid="102" grpId="0" animBg="1"/>
      <p:bldP spid="103" grpId="0"/>
      <p:bldP spid="104" grpId="0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&lt;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general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solving this as before…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  <a:blipFill>
                <a:blip r:embed="rId2"/>
                <a:stretch>
                  <a:fillRect l="-345" t="-809" r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99955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5C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67644" y="3487998"/>
                <a:ext cx="137447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4" y="3487998"/>
                <a:ext cx="1374479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51827" y="1282147"/>
                <a:ext cx="137447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27" y="1282147"/>
                <a:ext cx="1374479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31848" y="1858967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+16=0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848" y="1858967"/>
                <a:ext cx="118813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91887" y="2303647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887" y="2303647"/>
                <a:ext cx="115212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71907" y="2712700"/>
                <a:ext cx="1152128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907" y="2712700"/>
                <a:ext cx="1152128" cy="3331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63895" y="313400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=±4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895" y="3134006"/>
                <a:ext cx="108012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5398958" y="1570179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699621" y="163069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591609" y="2014859"/>
            <a:ext cx="417305" cy="431457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>
            <a:off x="5808390" y="2448040"/>
            <a:ext cx="461782" cy="43766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5844015" y="2893098"/>
            <a:ext cx="438031" cy="420117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916401" y="2039365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3299" y="249667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7806" y="295360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√-16   =   √16√-1   =   ±4i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067599" y="241902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64173" y="351779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28169" y="3589806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the roots into the form above: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56068" y="4033729"/>
                <a:ext cx="143564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068" y="4033729"/>
                <a:ext cx="14356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28076" y="4465777"/>
                <a:ext cx="1391086" cy="314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076" y="4465777"/>
                <a:ext cx="1391086" cy="3147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19964" y="4897825"/>
                <a:ext cx="16652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964" y="4897825"/>
                <a:ext cx="1665264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60124" y="4897825"/>
                <a:ext cx="240546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124" y="4897825"/>
                <a:ext cx="2405467" cy="307777"/>
              </a:xfrm>
              <a:prstGeom prst="rect">
                <a:avLst/>
              </a:prstGeom>
              <a:blipFill>
                <a:blip r:embed="rId15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31839" y="5305745"/>
                <a:ext cx="16652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39" y="5305745"/>
                <a:ext cx="1665264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71999" y="5305745"/>
                <a:ext cx="186499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305745"/>
                <a:ext cx="1864998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81784" y="5719403"/>
                <a:ext cx="261276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784" y="5719403"/>
                <a:ext cx="261276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75058" y="6133060"/>
                <a:ext cx="157857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𝑃𝑐𝑜𝑠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𝑄𝑠𝑖𝑛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058" y="6133060"/>
                <a:ext cx="1578574" cy="307777"/>
              </a:xfrm>
              <a:prstGeom prst="rect">
                <a:avLst/>
              </a:prstGeom>
              <a:blipFill>
                <a:blip r:embed="rId18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278226" y="4192647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567014" y="4180115"/>
            <a:ext cx="111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677536" y="4606304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675557" y="5043711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174814" y="5469243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804702" y="5894776"/>
            <a:ext cx="396201" cy="43675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073201" y="4593772"/>
            <a:ext cx="1750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From chapter 3,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nix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(cos(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+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isin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55921" y="5031180"/>
            <a:ext cx="208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second can be rewritten as a subtraction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2675" y="5468587"/>
            <a:ext cx="171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 terms in cos and sin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51419" y="5905995"/>
            <a:ext cx="2992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(A + B) and </a:t>
            </a:r>
            <a:r>
              <a:rPr lang="en-US" sz="105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(A – B) are just constants and can be represented with different letters (you could actually use just A and B as well if you went straight to the solution)</a:t>
            </a:r>
            <a:endParaRPr lang="en-GB" sz="105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58244" y="4488873"/>
            <a:ext cx="308759" cy="2850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394364" y="4916383"/>
            <a:ext cx="1248888" cy="2711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007428" y="4916384"/>
            <a:ext cx="1785257" cy="2573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997532" y="4500748"/>
            <a:ext cx="417616" cy="2711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212276" y="5341916"/>
            <a:ext cx="706582" cy="2513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49091" y="5339937"/>
            <a:ext cx="706582" cy="2513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067944" y="5337212"/>
            <a:ext cx="554182" cy="2521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580112" y="5337212"/>
            <a:ext cx="706582" cy="2513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03848" y="5337212"/>
            <a:ext cx="2038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824028" y="5337212"/>
            <a:ext cx="2038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586038" y="5747657"/>
            <a:ext cx="1093974" cy="2414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817423" y="5735782"/>
            <a:ext cx="1161958" cy="2513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3599892" y="5769260"/>
            <a:ext cx="576064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031940" y="6165304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4860032" y="6165304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824028" y="5769260"/>
            <a:ext cx="68407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2">
            <a:extLst>
              <a:ext uri="{FF2B5EF4-FFF2-40B4-BE49-F238E27FC236}">
                <a16:creationId xmlns:a16="http://schemas.microsoft.com/office/drawing/2014/main" id="{21DBA7B2-5C96-400B-A5BE-A3A71D6BC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65" name="テキスト ボックス 3">
            <a:extLst>
              <a:ext uri="{FF2B5EF4-FFF2-40B4-BE49-F238E27FC236}">
                <a16:creationId xmlns:a16="http://schemas.microsoft.com/office/drawing/2014/main" id="{2082F291-8C41-4CA5-B5FE-9CAA03074702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Rectangle 51">
            <a:extLst>
              <a:ext uri="{FF2B5EF4-FFF2-40B4-BE49-F238E27FC236}">
                <a16:creationId xmlns:a16="http://schemas.microsoft.com/office/drawing/2014/main" id="{5DDFC4F9-549B-4A72-8304-686D80A356DD}"/>
              </a:ext>
            </a:extLst>
          </p:cNvPr>
          <p:cNvSpPr/>
          <p:nvPr/>
        </p:nvSpPr>
        <p:spPr>
          <a:xfrm>
            <a:off x="2802468" y="2272989"/>
            <a:ext cx="855132" cy="30884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4" grpId="0"/>
      <p:bldP spid="45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6" grpId="0" animBg="1"/>
      <p:bldP spid="6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&lt;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when the auxiliary equation has two imaginary roots, the answer is of the form: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(A and B have been used instead of P and Q just for convenience!)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However, the form is slightly different if the roots are complex, with a normal and an imaginary part…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  <a:blipFill>
                <a:blip r:embed="rId2"/>
                <a:stretch>
                  <a:fillRect l="-345" t="-809" r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51620" y="3681028"/>
                <a:ext cx="1889684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𝐴𝑐𝑜𝑠𝑚𝑥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𝐵𝑠𝑖𝑛𝑚𝑥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3681028"/>
                <a:ext cx="1889684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9">
                <a:extLst>
                  <a:ext uri="{FF2B5EF4-FFF2-40B4-BE49-F238E27FC236}">
                    <a16:creationId xmlns:a16="http://schemas.microsoft.com/office/drawing/2014/main" id="{9547295C-B7C0-4E07-8295-653F1B3AD05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3" name="TextBox 19">
                <a:extLst>
                  <a:ext uri="{FF2B5EF4-FFF2-40B4-BE49-F238E27FC236}">
                    <a16:creationId xmlns:a16="http://schemas.microsoft.com/office/drawing/2014/main" id="{9547295C-B7C0-4E07-8295-653F1B3AD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20">
            <a:extLst>
              <a:ext uri="{FF2B5EF4-FFF2-40B4-BE49-F238E27FC236}">
                <a16:creationId xmlns:a16="http://schemas.microsoft.com/office/drawing/2014/main" id="{FE570DA1-3DAC-4A5A-B678-6E3B32775A18}"/>
              </a:ext>
            </a:extLst>
          </p:cNvPr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1">
                <a:extLst>
                  <a:ext uri="{FF2B5EF4-FFF2-40B4-BE49-F238E27FC236}">
                    <a16:creationId xmlns:a16="http://schemas.microsoft.com/office/drawing/2014/main" id="{C3E6F08E-53BC-4BC6-9A25-520D6614E50E}"/>
                  </a:ext>
                </a:extLst>
              </p:cNvPr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TextBox 21">
                <a:extLst>
                  <a:ext uri="{FF2B5EF4-FFF2-40B4-BE49-F238E27FC236}">
                    <a16:creationId xmlns:a16="http://schemas.microsoft.com/office/drawing/2014/main" id="{C3E6F08E-53BC-4BC6-9A25-520D6614E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22">
            <a:extLst>
              <a:ext uri="{FF2B5EF4-FFF2-40B4-BE49-F238E27FC236}">
                <a16:creationId xmlns:a16="http://schemas.microsoft.com/office/drawing/2014/main" id="{346A62A2-5757-4275-9759-414963AA765A}"/>
              </a:ext>
            </a:extLst>
          </p:cNvPr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23">
                <a:extLst>
                  <a:ext uri="{FF2B5EF4-FFF2-40B4-BE49-F238E27FC236}">
                    <a16:creationId xmlns:a16="http://schemas.microsoft.com/office/drawing/2014/main" id="{F1769C90-AEB6-428D-9BFC-6E6E6DC7D8DC}"/>
                  </a:ext>
                </a:extLst>
              </p:cNvPr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7" name="TextBox 23">
                <a:extLst>
                  <a:ext uri="{FF2B5EF4-FFF2-40B4-BE49-F238E27FC236}">
                    <a16:creationId xmlns:a16="http://schemas.microsoft.com/office/drawing/2014/main" id="{F1769C90-AEB6-428D-9BFC-6E6E6DC7D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24">
            <a:extLst>
              <a:ext uri="{FF2B5EF4-FFF2-40B4-BE49-F238E27FC236}">
                <a16:creationId xmlns:a16="http://schemas.microsoft.com/office/drawing/2014/main" id="{09318B2B-F8CF-4008-858E-A38A55837FFD}"/>
              </a:ext>
            </a:extLst>
          </p:cNvPr>
          <p:cNvSpPr txBox="1"/>
          <p:nvPr/>
        </p:nvSpPr>
        <p:spPr>
          <a:xfrm>
            <a:off x="5067599" y="241902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E9097565-EE16-4EA0-A9F6-29FE974EA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ECF9FDBE-F3F9-4BB2-9813-699E0A130C5D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&lt;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Let’s solve this as before (as if the answers were real)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  <a:blipFill>
                <a:blip r:embed="rId2"/>
                <a:stretch>
                  <a:fillRect l="-345" t="-809" r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3429000"/>
                <a:ext cx="2174313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+34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29000"/>
                <a:ext cx="2174313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59932" y="1376772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+34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376772"/>
                <a:ext cx="1924566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11960" y="2060848"/>
                <a:ext cx="16758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+34=0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60848"/>
                <a:ext cx="167584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7924" y="2600908"/>
                <a:ext cx="20162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−9+34=0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2600908"/>
                <a:ext cx="201622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11960" y="3140968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140968"/>
                <a:ext cx="165618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008" y="3645024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=−25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645024"/>
                <a:ext cx="144016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60032" y="4185084"/>
                <a:ext cx="12241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−3=±5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185084"/>
                <a:ext cx="122413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12060" y="4725144"/>
                <a:ext cx="12241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=3±5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4725144"/>
                <a:ext cx="122413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652121" y="1700808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940152" y="177281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32795" y="2132856"/>
            <a:ext cx="3095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(or use the quadratic formula)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Completing the square is often effective in these questions!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5652120" y="2240868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652120" y="2780928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868144" y="3320988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868144" y="3861048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012160" y="4365104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048164" y="288894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28184" y="342900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4188" y="396906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72200" y="4473116"/>
            <a:ext cx="86409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2024844"/>
            <a:ext cx="756084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995936" y="2564904"/>
            <a:ext cx="1044116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19">
                <a:extLst>
                  <a:ext uri="{FF2B5EF4-FFF2-40B4-BE49-F238E27FC236}">
                    <a16:creationId xmlns:a16="http://schemas.microsoft.com/office/drawing/2014/main" id="{4A10C080-0D2C-4EE8-9A12-56E6FA9B5AF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0" name="TextBox 19">
                <a:extLst>
                  <a:ext uri="{FF2B5EF4-FFF2-40B4-BE49-F238E27FC236}">
                    <a16:creationId xmlns:a16="http://schemas.microsoft.com/office/drawing/2014/main" id="{4A10C080-0D2C-4EE8-9A12-56E6FA9B5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20">
            <a:extLst>
              <a:ext uri="{FF2B5EF4-FFF2-40B4-BE49-F238E27FC236}">
                <a16:creationId xmlns:a16="http://schemas.microsoft.com/office/drawing/2014/main" id="{DBA47458-3AA7-461C-8D63-C02AA2FB0958}"/>
              </a:ext>
            </a:extLst>
          </p:cNvPr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1">
                <a:extLst>
                  <a:ext uri="{FF2B5EF4-FFF2-40B4-BE49-F238E27FC236}">
                    <a16:creationId xmlns:a16="http://schemas.microsoft.com/office/drawing/2014/main" id="{F0BE7F0E-C438-43B0-8808-08D9C34DAFD5}"/>
                  </a:ext>
                </a:extLst>
              </p:cNvPr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7" name="TextBox 21">
                <a:extLst>
                  <a:ext uri="{FF2B5EF4-FFF2-40B4-BE49-F238E27FC236}">
                    <a16:creationId xmlns:a16="http://schemas.microsoft.com/office/drawing/2014/main" id="{F0BE7F0E-C438-43B0-8808-08D9C34DA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22">
            <a:extLst>
              <a:ext uri="{FF2B5EF4-FFF2-40B4-BE49-F238E27FC236}">
                <a16:creationId xmlns:a16="http://schemas.microsoft.com/office/drawing/2014/main" id="{D4CC3FD3-FE76-410C-B2D2-DE709C24666D}"/>
              </a:ext>
            </a:extLst>
          </p:cNvPr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88973AD5-EC7C-4FE6-B1E6-0732BC2CD1DB}"/>
                  </a:ext>
                </a:extLst>
              </p:cNvPr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88973AD5-EC7C-4FE6-B1E6-0732BC2CD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24">
            <a:extLst>
              <a:ext uri="{FF2B5EF4-FFF2-40B4-BE49-F238E27FC236}">
                <a16:creationId xmlns:a16="http://schemas.microsoft.com/office/drawing/2014/main" id="{E504835D-6158-43CF-8586-88DD02CBF597}"/>
              </a:ext>
            </a:extLst>
          </p:cNvPr>
          <p:cNvSpPr txBox="1"/>
          <p:nvPr/>
        </p:nvSpPr>
        <p:spPr>
          <a:xfrm>
            <a:off x="5067599" y="241902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1F10615B-2618-4923-AC80-E4ECC0644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7F4AFDC2-673E-4D8B-A2EA-63326E320A4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  <p:bldP spid="26" grpId="0"/>
      <p:bldP spid="27" grpId="0" animBg="1"/>
      <p:bldP spid="28" grpId="0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/>
      <p:bldP spid="44" grpId="0"/>
      <p:bldP spid="7" grpId="0" animBg="1"/>
      <p:bldP spid="7" grpId="1" animBg="1"/>
      <p:bldP spid="45" grpId="0" animBg="1"/>
      <p:bldP spid="4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&lt;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Let’s solve this as before (as if the answers were real)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528392" cy="4525963"/>
              </a:xfrm>
              <a:blipFill>
                <a:blip r:embed="rId2"/>
                <a:stretch>
                  <a:fillRect l="-345" t="-809" r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3429000"/>
                <a:ext cx="2174313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+34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29000"/>
                <a:ext cx="2174313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7644" y="4689140"/>
                <a:ext cx="12190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=3±5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4" y="4689140"/>
                <a:ext cx="121905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995936" y="1520788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the roots into the form above: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55976" y="1916832"/>
                <a:ext cx="169218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916832"/>
                <a:ext cx="1692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39952" y="2420888"/>
                <a:ext cx="2160240" cy="3488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(3+5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(3−5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420888"/>
                <a:ext cx="2160240" cy="3488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75956" y="2960948"/>
                <a:ext cx="2196244" cy="34657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𝑖𝑥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960948"/>
                <a:ext cx="2196244" cy="3465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03948" y="3465004"/>
                <a:ext cx="2052228" cy="3702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𝑖𝑥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r>
                            <a:rPr lang="en-US" sz="16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−5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𝑖𝑥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3465004"/>
                <a:ext cx="2052228" cy="3702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23928" y="4005064"/>
                <a:ext cx="2268252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005064"/>
                <a:ext cx="2268252" cy="338554"/>
              </a:xfrm>
              <a:prstGeom prst="rect">
                <a:avLst/>
              </a:prstGeom>
              <a:blipFill>
                <a:blip r:embed="rId9"/>
                <a:stretch>
                  <a:fillRect b="-535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084168" y="2096852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336196" y="2096852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two solutions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6192180" y="2636912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120172" y="3140968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976156" y="3681028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372200" y="2636912"/>
            <a:ext cx="205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Think of the powers of e as a multiplication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00192" y="3176972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as e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is common to both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62583" y="3650151"/>
            <a:ext cx="278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 in the bracket can be rewritten as you have just seen</a:t>
            </a:r>
          </a:p>
          <a:p>
            <a:pPr algn="ctr"/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(like in the previous example, we can use new constants to replace the terms we would get through expansion)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1700" y="4725144"/>
            <a:ext cx="180020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139952" y="4005064"/>
            <a:ext cx="144016" cy="21602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2231740" y="4725144"/>
            <a:ext cx="252028" cy="288032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860032" y="4041068"/>
            <a:ext cx="252028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724128" y="4041068"/>
            <a:ext cx="252028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/>
          <p:cNvCxnSpPr/>
          <p:nvPr/>
        </p:nvCxnSpPr>
        <p:spPr>
          <a:xfrm>
            <a:off x="3851920" y="450912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24028" y="4581128"/>
            <a:ext cx="2638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if the root is of the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08104" y="4869160"/>
                <a:ext cx="12190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𝑞𝑖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869160"/>
                <a:ext cx="1219052" cy="338554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4680012" y="5265204"/>
            <a:ext cx="2888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solution will be of the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68044" y="5733256"/>
                <a:ext cx="22470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5733256"/>
                <a:ext cx="2247090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855731" y="5579367"/>
            <a:ext cx="2570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(This is the rule to remember (don’t confuse it with the letters in the example above!)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462998" y="5467031"/>
            <a:ext cx="948948" cy="4007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19">
                <a:extLst>
                  <a:ext uri="{FF2B5EF4-FFF2-40B4-BE49-F238E27FC236}">
                    <a16:creationId xmlns:a16="http://schemas.microsoft.com/office/drawing/2014/main" id="{320CA8FB-544B-427E-93FD-E8C24AF5BC25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2" name="TextBox 19">
                <a:extLst>
                  <a:ext uri="{FF2B5EF4-FFF2-40B4-BE49-F238E27FC236}">
                    <a16:creationId xmlns:a16="http://schemas.microsoft.com/office/drawing/2014/main" id="{320CA8FB-544B-427E-93FD-E8C24AF5B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20">
            <a:extLst>
              <a:ext uri="{FF2B5EF4-FFF2-40B4-BE49-F238E27FC236}">
                <a16:creationId xmlns:a16="http://schemas.microsoft.com/office/drawing/2014/main" id="{0CCC3C00-E7DA-4776-BE3B-E8FE580980E8}"/>
              </a:ext>
            </a:extLst>
          </p:cNvPr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21">
                <a:extLst>
                  <a:ext uri="{FF2B5EF4-FFF2-40B4-BE49-F238E27FC236}">
                    <a16:creationId xmlns:a16="http://schemas.microsoft.com/office/drawing/2014/main" id="{150E1476-8F03-44EA-A896-9352E042A2B7}"/>
                  </a:ext>
                </a:extLst>
              </p:cNvPr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4" name="TextBox 21">
                <a:extLst>
                  <a:ext uri="{FF2B5EF4-FFF2-40B4-BE49-F238E27FC236}">
                    <a16:creationId xmlns:a16="http://schemas.microsoft.com/office/drawing/2014/main" id="{150E1476-8F03-44EA-A896-9352E042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22">
            <a:extLst>
              <a:ext uri="{FF2B5EF4-FFF2-40B4-BE49-F238E27FC236}">
                <a16:creationId xmlns:a16="http://schemas.microsoft.com/office/drawing/2014/main" id="{44245B99-33B9-4374-98DA-C527A6454512}"/>
              </a:ext>
            </a:extLst>
          </p:cNvPr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23">
                <a:extLst>
                  <a:ext uri="{FF2B5EF4-FFF2-40B4-BE49-F238E27FC236}">
                    <a16:creationId xmlns:a16="http://schemas.microsoft.com/office/drawing/2014/main" id="{44EA4F91-8BEB-4462-8A3E-9E8E760513EA}"/>
                  </a:ext>
                </a:extLst>
              </p:cNvPr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8" name="TextBox 23">
                <a:extLst>
                  <a:ext uri="{FF2B5EF4-FFF2-40B4-BE49-F238E27FC236}">
                    <a16:creationId xmlns:a16="http://schemas.microsoft.com/office/drawing/2014/main" id="{44EA4F91-8BEB-4462-8A3E-9E8E76051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24">
            <a:extLst>
              <a:ext uri="{FF2B5EF4-FFF2-40B4-BE49-F238E27FC236}">
                <a16:creationId xmlns:a16="http://schemas.microsoft.com/office/drawing/2014/main" id="{A0BE3C30-F289-4D4A-ACFD-F2C4213C32EB}"/>
              </a:ext>
            </a:extLst>
          </p:cNvPr>
          <p:cNvSpPr txBox="1"/>
          <p:nvPr/>
        </p:nvSpPr>
        <p:spPr>
          <a:xfrm>
            <a:off x="5067599" y="241902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70" name="Rectangle 2">
            <a:extLst>
              <a:ext uri="{FF2B5EF4-FFF2-40B4-BE49-F238E27FC236}">
                <a16:creationId xmlns:a16="http://schemas.microsoft.com/office/drawing/2014/main" id="{EE8D21A2-1F34-41E8-8BDC-FF1CECBB6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71" name="テキスト ボックス 3">
            <a:extLst>
              <a:ext uri="{FF2B5EF4-FFF2-40B4-BE49-F238E27FC236}">
                <a16:creationId xmlns:a16="http://schemas.microsoft.com/office/drawing/2014/main" id="{355845EE-D1F6-40C9-A46C-9C881AF126B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6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  <p:bldP spid="9" grpId="0" animBg="1"/>
      <p:bldP spid="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10" grpId="0"/>
      <p:bldP spid="65" grpId="0"/>
      <p:bldP spid="66" grpId="0"/>
      <p:bldP spid="6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200"/>
            <a:ext cx="856895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A summary of what you have seen up to this point: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27884" y="1952836"/>
                <a:ext cx="2195537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𝑐𝑦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884" y="1952836"/>
                <a:ext cx="2195537" cy="586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4644008" y="260090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07904" y="3176972"/>
                <a:ext cx="187371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𝑏𝑚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176972"/>
                <a:ext cx="187371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H="1">
            <a:off x="2267744" y="3609020"/>
            <a:ext cx="2376264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644008" y="3609020"/>
            <a:ext cx="2376264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44008" y="3609020"/>
            <a:ext cx="0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43708" y="3681028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Real roots, m</a:t>
            </a:r>
            <a:r>
              <a:rPr lang="en-GB" sz="1200" b="1" baseline="-25000" dirty="0">
                <a:latin typeface="Comic Sans MS" panose="030F0702030302020204" pitchFamily="66" charset="0"/>
              </a:rPr>
              <a:t>1</a:t>
            </a:r>
            <a:r>
              <a:rPr lang="en-GB" sz="1200" b="1" dirty="0">
                <a:latin typeface="Comic Sans MS" panose="030F0702030302020204" pitchFamily="66" charset="0"/>
              </a:rPr>
              <a:t> and m</a:t>
            </a:r>
            <a:r>
              <a:rPr lang="en-GB" sz="1200" b="1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71900" y="3969060"/>
            <a:ext cx="109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Repeated root, m</a:t>
            </a:r>
            <a:endParaRPr lang="en-GB" sz="1200" b="1" baseline="-25000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44108" y="3717032"/>
            <a:ext cx="1939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Imaginary roots, p ± qi</a:t>
            </a:r>
            <a:endParaRPr lang="en-GB" sz="1200" b="1" baseline="-25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87624" y="4653136"/>
                <a:ext cx="1790811" cy="3693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653136"/>
                <a:ext cx="179081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7924" y="4653136"/>
                <a:ext cx="1533177" cy="3693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𝐵𝑥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4653136"/>
                <a:ext cx="1533177" cy="369332"/>
              </a:xfrm>
              <a:prstGeom prst="rect">
                <a:avLst/>
              </a:prstGeom>
              <a:blipFill>
                <a:blip r:embed="rId5"/>
                <a:stretch>
                  <a:fillRect b="-92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32140" y="4653136"/>
                <a:ext cx="2510174" cy="3693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140" y="4653136"/>
                <a:ext cx="2510174" cy="369332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760132" y="5265204"/>
            <a:ext cx="2700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If the root is imaginary only, p = 0 hence </a:t>
            </a:r>
            <a:r>
              <a:rPr lang="en-GB" sz="1400" dirty="0" err="1">
                <a:latin typeface="Comic Sans MS" panose="030F0702030302020204" pitchFamily="66" charset="0"/>
              </a:rPr>
              <a:t>e</a:t>
            </a:r>
            <a:r>
              <a:rPr lang="en-GB" sz="1400" baseline="30000" dirty="0" err="1">
                <a:latin typeface="Comic Sans MS" panose="030F0702030302020204" pitchFamily="66" charset="0"/>
              </a:rPr>
              <a:t>px</a:t>
            </a:r>
            <a:r>
              <a:rPr lang="en-GB" sz="1400" dirty="0">
                <a:latin typeface="Comic Sans MS" panose="030F0702030302020204" pitchFamily="66" charset="0"/>
              </a:rPr>
              <a:t> = 1 and will not be included in the answer!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B22B5940-2C3B-418F-914B-BE5D88075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02F2D55B-A15A-4B2D-9332-D039F2E1364B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15" grpId="0"/>
      <p:bldP spid="69" grpId="0"/>
      <p:bldP spid="70" grpId="0"/>
      <p:bldP spid="71" grpId="0" animBg="1"/>
      <p:bldP spid="72" grpId="0" animBg="1"/>
      <p:bldP spid="73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92784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927847"/>
              </a:xfrm>
              <a:blipFill>
                <a:blip r:embed="rId2"/>
                <a:stretch>
                  <a:fillRect t="-5921" r="-1354"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2">
            <a:extLst>
              <a:ext uri="{FF2B5EF4-FFF2-40B4-BE49-F238E27FC236}">
                <a16:creationId xmlns:a16="http://schemas.microsoft.com/office/drawing/2014/main" id="{1CC0F910-1600-4138-A2F6-286DE697D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9" name="テキスト ボックス 3">
            <a:extLst>
              <a:ext uri="{FF2B5EF4-FFF2-40B4-BE49-F238E27FC236}">
                <a16:creationId xmlns:a16="http://schemas.microsoft.com/office/drawing/2014/main" id="{C9B0330F-4A46-4DAD-A1DF-9B47AFB7C42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769209E9-E0EC-4F15-9FA5-BCBDB35A108B}"/>
              </a:ext>
            </a:extLst>
          </p:cNvPr>
          <p:cNvCxnSpPr>
            <a:cxnSpLocks/>
          </p:cNvCxnSpPr>
          <p:nvPr/>
        </p:nvCxnSpPr>
        <p:spPr>
          <a:xfrm flipH="1" flipV="1">
            <a:off x="2106705" y="2259106"/>
            <a:ext cx="1649507" cy="959223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85BE38-6552-411D-A6B4-1E6C1760FCF7}"/>
              </a:ext>
            </a:extLst>
          </p:cNvPr>
          <p:cNvSpPr txBox="1"/>
          <p:nvPr/>
        </p:nvSpPr>
        <p:spPr>
          <a:xfrm>
            <a:off x="3110754" y="3254188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Second order differential equations will contain a second derivative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When set equal to 0, like this, they are know as ‘non-homogenous’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49530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Solve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constants.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is a first order differential equation, so you can solve it by separating the variables…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Solving second order differential equations like this will give a similar form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4953000"/>
              </a:xfrm>
              <a:blipFill>
                <a:blip r:embed="rId2"/>
                <a:stretch>
                  <a:fillRect t="-1108" r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636" y="3096143"/>
                <a:ext cx="147803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36" y="3096143"/>
                <a:ext cx="1478033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59932" y="1340768"/>
                <a:ext cx="1155508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340768"/>
                <a:ext cx="1155508" cy="442942"/>
              </a:xfrm>
              <a:prstGeom prst="rect">
                <a:avLst/>
              </a:prstGeom>
              <a:blipFill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67944" y="1916832"/>
                <a:ext cx="1044115" cy="442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16832"/>
                <a:ext cx="1044115" cy="442942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31940" y="2492896"/>
                <a:ext cx="1072153" cy="474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492896"/>
                <a:ext cx="1072153" cy="4744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3968" y="3068960"/>
                <a:ext cx="980493" cy="474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068960"/>
                <a:ext cx="980493" cy="474489"/>
              </a:xfrm>
              <a:prstGeom prst="rect">
                <a:avLst/>
              </a:prstGeom>
              <a:blipFill>
                <a:blip r:embed="rId7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11960" y="3645024"/>
                <a:ext cx="1296144" cy="474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𝑑𝑦</m:t>
                      </m:r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645024"/>
                <a:ext cx="1296144" cy="4744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67944" y="4149080"/>
                <a:ext cx="1656184" cy="576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149080"/>
                <a:ext cx="1656184" cy="576761"/>
              </a:xfrm>
              <a:prstGeom prst="rect">
                <a:avLst/>
              </a:prstGeom>
              <a:blipFill>
                <a:blip r:embed="rId9"/>
                <a:stretch>
                  <a:fillRect l="-27206" t="-125532" r="-15809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5976" y="4725144"/>
                <a:ext cx="1404156" cy="442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𝑙𝑛𝑦</m:t>
                      </m:r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𝑙𝑛𝐴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725144"/>
                <a:ext cx="1404156" cy="4429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27984" y="5229200"/>
                <a:ext cx="1296144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𝑙𝑛𝐴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229200"/>
                <a:ext cx="1296144" cy="410369"/>
              </a:xfrm>
              <a:prstGeom prst="rect">
                <a:avLst/>
              </a:prstGeom>
              <a:blipFill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1980" y="5661248"/>
                <a:ext cx="1404156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𝑙𝑛𝐴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5661248"/>
                <a:ext cx="1404156" cy="410369"/>
              </a:xfrm>
              <a:prstGeom prst="rect">
                <a:avLst/>
              </a:prstGeom>
              <a:blipFill>
                <a:blip r:embed="rId12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27984" y="6093296"/>
                <a:ext cx="1116124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6093296"/>
                <a:ext cx="1116124" cy="410369"/>
              </a:xfrm>
              <a:prstGeom prst="rect">
                <a:avLst/>
              </a:prstGeom>
              <a:blipFill>
                <a:blip r:embed="rId1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896036" y="1592796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4932040" y="2168860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4968044" y="2780928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5184068" y="3356992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28084" y="3897052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508104" y="4437112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508104" y="4977172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5508104" y="5445224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436096" y="5913276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328084" y="1700808"/>
            <a:ext cx="1343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28084" y="2312876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00092" y="288894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3320988"/>
            <a:ext cx="2376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dx (now the variables are separated)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88124" y="400506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side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4148" y="4437112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Integrals, using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lnA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to represent the constant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04148" y="504918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Exponentials of each side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8144" y="540922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think of the powers of e as a multiplication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32140" y="6021288"/>
            <a:ext cx="2556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lnA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A as they cancel out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67644" y="4977172"/>
                <a:ext cx="1440160" cy="501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4" y="4977172"/>
                <a:ext cx="1440160" cy="5010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2">
            <a:extLst>
              <a:ext uri="{FF2B5EF4-FFF2-40B4-BE49-F238E27FC236}">
                <a16:creationId xmlns:a16="http://schemas.microsoft.com/office/drawing/2014/main" id="{1CC0F910-1600-4138-A2F6-286DE697D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9" name="テキスト ボックス 3">
            <a:extLst>
              <a:ext uri="{FF2B5EF4-FFF2-40B4-BE49-F238E27FC236}">
                <a16:creationId xmlns:a16="http://schemas.microsoft.com/office/drawing/2014/main" id="{C9B0330F-4A46-4DAD-A1DF-9B47AFB7C42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295387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will work forwards, starting with an equation of the form to the right and seeing what it becomes as we differentiate it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will then compare it to the general form above…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2953871"/>
              </a:xfrm>
              <a:blipFill>
                <a:blip r:embed="rId2"/>
                <a:stretch>
                  <a:fillRect t="-1860" r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03948" y="1484784"/>
                <a:ext cx="147803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484784"/>
                <a:ext cx="1478033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48264" y="1448780"/>
                <a:ext cx="1440160" cy="501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448780"/>
                <a:ext cx="1440160" cy="501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7924" y="2168860"/>
            <a:ext cx="4932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solution to the first order differential equation looks like this, it implies that the second order differential will take a similar form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(because we would essentially solve it in a similar way)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616116" y="1772816"/>
            <a:ext cx="133214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305E3091-D2F6-46DB-8422-751000CD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697356B2-78A8-4204-B9B7-BAF71BA6880D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463923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equation is called the </a:t>
                </a:r>
                <a:r>
                  <a:rPr lang="en-US" sz="14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auxiliary equation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m is a root of this equation, then y = 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Ae</a:t>
                </a:r>
                <a:r>
                  <a:rPr lang="en-US" sz="1400" baseline="300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mx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solution of the differential equation above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Note that as there can be more than one root, the solution can have more than one part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– Ae</a:t>
                </a:r>
                <a:r>
                  <a:rPr lang="en-US" sz="14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m</a:t>
                </a:r>
                <a:r>
                  <a:rPr lang="en-US" sz="105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1</a:t>
                </a:r>
                <a:r>
                  <a:rPr lang="en-US" sz="14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x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+ Be</a:t>
                </a:r>
                <a:r>
                  <a:rPr lang="en-US" sz="14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m</a:t>
                </a:r>
                <a:r>
                  <a:rPr lang="en-US" sz="105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2</a:t>
                </a:r>
                <a:r>
                  <a:rPr lang="en-US" sz="14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x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will show this once we have done a practice question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4639235"/>
              </a:xfrm>
              <a:blipFill>
                <a:blip r:embed="rId2"/>
                <a:stretch>
                  <a:fillRect t="-1183" r="-1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90532" y="1556792"/>
                <a:ext cx="987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532" y="1556792"/>
                <a:ext cx="98796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82520" y="1988840"/>
                <a:ext cx="1244187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20" y="1988840"/>
                <a:ext cx="1244187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4508" y="2600908"/>
                <a:ext cx="147534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508" y="2600908"/>
                <a:ext cx="1475340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47566" y="3933056"/>
                <a:ext cx="194360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𝑐𝑦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566" y="3933056"/>
                <a:ext cx="1943609" cy="5245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67446" y="4653136"/>
                <a:ext cx="11599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𝑚𝑥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446" y="4653136"/>
                <a:ext cx="115993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5558" y="4653136"/>
                <a:ext cx="10722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𝑚𝑥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558" y="4653136"/>
                <a:ext cx="107221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11662" y="4653136"/>
                <a:ext cx="10666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𝑚𝑥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662" y="4653136"/>
                <a:ext cx="106663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59534" y="5157192"/>
                <a:ext cx="22386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𝑚𝑥</m:t>
                          </m:r>
                        </m:sup>
                      </m:sSup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𝑏𝑚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34" y="5157192"/>
                <a:ext cx="223869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35598" y="5661248"/>
                <a:ext cx="16666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𝑏𝑚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98" y="5661248"/>
                <a:ext cx="166667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626636" y="1700808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58684" y="1556792"/>
            <a:ext cx="2715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(for e you differentiate the power and multiply by that)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5770652" y="2312876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130692" y="2456892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6516" y="339299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replace these in the equation to the left: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1622" y="1945341"/>
            <a:ext cx="1694329" cy="35858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598744" y="4221088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598744" y="4797152"/>
            <a:ext cx="43204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634748" y="5337212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999286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 part based on the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99794" y="47971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as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Ae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is a factor of all terms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02800" y="5337212"/>
            <a:ext cx="1926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must be greater than 0, so the bracket must be 0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58584" y="3969060"/>
            <a:ext cx="396044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806656" y="3969060"/>
            <a:ext cx="288032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310712" y="4113076"/>
            <a:ext cx="18002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62540" y="1520788"/>
            <a:ext cx="828092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618524" y="1988840"/>
            <a:ext cx="1116124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582520" y="2636912"/>
            <a:ext cx="1260140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078464" y="4653136"/>
            <a:ext cx="68407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086576" y="4653136"/>
            <a:ext cx="57606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86676" y="4653136"/>
            <a:ext cx="50405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CB650950-2FB1-4D5F-B339-ECB50E2FD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1" name="テキスト ボックス 3">
            <a:extLst>
              <a:ext uri="{FF2B5EF4-FFF2-40B4-BE49-F238E27FC236}">
                <a16:creationId xmlns:a16="http://schemas.microsoft.com/office/drawing/2014/main" id="{7AFDAF6D-0E5F-4480-82E8-1DA767F9DC20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7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/>
      <p:bldP spid="9" grpId="0" animBg="1"/>
      <p:bldP spid="9" grpId="1" animBg="1"/>
      <p:bldP spid="9" grpId="2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172570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of the equation: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1725706"/>
              </a:xfrm>
              <a:blipFill>
                <a:blip r:embed="rId2"/>
                <a:stretch>
                  <a:fillRect t="-3180" r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3628" y="3392996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+12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3392996"/>
                <a:ext cx="1924566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860540" y="241902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real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83968" y="1484784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+12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84784"/>
                <a:ext cx="1924566" cy="524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35996" y="2168860"/>
                <a:ext cx="1656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+12=0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168860"/>
                <a:ext cx="165618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91980" y="2780928"/>
                <a:ext cx="18362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−3)(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2780928"/>
                <a:ext cx="1836204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52020" y="3320988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=3 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 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3320988"/>
                <a:ext cx="115212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4031940" y="386104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39952" y="4437112"/>
                <a:ext cx="1476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437112"/>
                <a:ext cx="147616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75956" y="5013176"/>
                <a:ext cx="14041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5013176"/>
                <a:ext cx="140415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940152" y="1772816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300192" y="1808820"/>
            <a:ext cx="183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5940152" y="2348880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940152" y="2924944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300192" y="2456892"/>
            <a:ext cx="133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it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36196" y="30689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5936" y="3933056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the roots into the form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5364088" y="4581128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24128" y="468914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3 and m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4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23628" y="4149080"/>
                <a:ext cx="1692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4149080"/>
                <a:ext cx="1692188" cy="307777"/>
              </a:xfrm>
              <a:prstGeom prst="rect">
                <a:avLst/>
              </a:prstGeom>
              <a:blipFill>
                <a:blip r:embed="rId1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83568" y="4833156"/>
            <a:ext cx="2700300" cy="11695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At this point we do not have enough information to work out the values of A and B (they are equivalent to the +C you get when integrating!)</a:t>
            </a:r>
            <a:endParaRPr lang="en-GB" sz="1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0072" y="5697252"/>
                <a:ext cx="1692188" cy="30777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697252"/>
                <a:ext cx="1692188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2">
            <a:extLst>
              <a:ext uri="{FF2B5EF4-FFF2-40B4-BE49-F238E27FC236}">
                <a16:creationId xmlns:a16="http://schemas.microsoft.com/office/drawing/2014/main" id="{16C2A129-7A69-41D4-B6EC-D9C93E712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9F0CF5C6-D47F-4EC7-9E60-3DB17DC5C2B2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9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/>
      <p:bldP spid="60" grpId="0"/>
      <p:bldP spid="26" grpId="0"/>
      <p:bldP spid="27" grpId="0" animBg="1"/>
      <p:bldP spid="28" grpId="0"/>
      <p:bldP spid="29" grpId="0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00400" cy="170777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 smtClean="0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𝒄𝒚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&gt;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of the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00400" cy="1707776"/>
              </a:xfrm>
              <a:blipFill>
                <a:blip r:embed="rId2"/>
                <a:stretch>
                  <a:fillRect t="-3214" r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3628" y="3392996"/>
                <a:ext cx="19245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+12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3392996"/>
                <a:ext cx="1924566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23628" y="4149080"/>
                <a:ext cx="1692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4149080"/>
                <a:ext cx="1692188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11960" y="1592796"/>
                <a:ext cx="1692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92796"/>
                <a:ext cx="1692188" cy="307777"/>
              </a:xfrm>
              <a:prstGeom prst="rect">
                <a:avLst/>
              </a:prstGeom>
              <a:blipFill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11960" y="1988840"/>
                <a:ext cx="1800200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988840"/>
                <a:ext cx="1800200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7944" y="2528900"/>
                <a:ext cx="2124236" cy="53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=9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16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528900"/>
                <a:ext cx="2124236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4067944" y="314096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4905164"/>
            <a:ext cx="3365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to show this works, we will start with y and differentiate it</a:t>
            </a:r>
          </a:p>
          <a:p>
            <a:pPr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now substitute these into the equation above to show it will give us 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64188" y="3212976"/>
                <a:ext cx="1678023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+12</m:t>
                      </m:r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88" y="3212976"/>
                <a:ext cx="1678023" cy="462884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91880" y="3861048"/>
                <a:ext cx="1435073" cy="283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9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+16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861048"/>
                <a:ext cx="1435073" cy="2834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52020" y="3861048"/>
                <a:ext cx="15919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− 7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+4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3861048"/>
                <a:ext cx="159191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156176" y="3861048"/>
                <a:ext cx="17928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861048"/>
                <a:ext cx="1792863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71900" y="4365104"/>
                <a:ext cx="13151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9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+16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4365104"/>
                <a:ext cx="1315104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88024" y="4365104"/>
                <a:ext cx="15491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− 21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−28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154914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20172" y="4365104"/>
                <a:ext cx="18350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+ 12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72" y="4365104"/>
                <a:ext cx="1835054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80312" y="4905164"/>
                <a:ext cx="5908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4905164"/>
                <a:ext cx="590803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796136" y="1736812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156176" y="1808820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5868144" y="2312876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64188" y="238488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9952" y="2528900"/>
            <a:ext cx="1908212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247964" y="1988840"/>
            <a:ext cx="1692188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355976" y="1592796"/>
            <a:ext cx="140415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336196" y="3212976"/>
            <a:ext cx="324036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912260" y="3212976"/>
            <a:ext cx="252028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7416316" y="3320988"/>
            <a:ext cx="14401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3635896" y="3861048"/>
            <a:ext cx="1152128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112060" y="3861048"/>
            <a:ext cx="108012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624228" y="3861048"/>
            <a:ext cx="90010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3743908" y="4365104"/>
            <a:ext cx="468052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896036" y="4365104"/>
            <a:ext cx="648072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192180" y="4365104"/>
            <a:ext cx="68407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211960" y="4365104"/>
            <a:ext cx="684076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544108" y="4365104"/>
            <a:ext cx="684076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876256" y="4365104"/>
            <a:ext cx="684076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668344" y="3465004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668344" y="4005064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7668344" y="4545124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7991872" y="3465004"/>
            <a:ext cx="126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differentials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56376" y="4005064"/>
            <a:ext cx="126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brackets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92380" y="4581128"/>
            <a:ext cx="126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All the terms cancel out!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44008" y="5481228"/>
            <a:ext cx="3348372" cy="7386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you can see that the form of our answers solves the differential equation we started with!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259632" y="3392996"/>
            <a:ext cx="1836204" cy="57606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FB90E821-5ECC-4FF1-9450-4D8EE2B552D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𝑐𝑦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FB90E821-5ECC-4FF1-9450-4D8EE2B55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4146" cy="4320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9">
            <a:extLst>
              <a:ext uri="{FF2B5EF4-FFF2-40B4-BE49-F238E27FC236}">
                <a16:creationId xmlns:a16="http://schemas.microsoft.com/office/drawing/2014/main" id="{6492D642-2101-4CB6-AB82-AE5944B2B921}"/>
              </a:ext>
            </a:extLst>
          </p:cNvPr>
          <p:cNvCxnSpPr/>
          <p:nvPr/>
        </p:nvCxnSpPr>
        <p:spPr>
          <a:xfrm>
            <a:off x="1656184" y="216024"/>
            <a:ext cx="1548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C21702A6-4BC9-47BF-9CDD-5740DFDB5EFE}"/>
                  </a:ext>
                </a:extLst>
              </p:cNvPr>
              <p:cNvSpPr txBox="1"/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𝑎𝑚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𝑏𝑚</m:t>
                      </m:r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𝑐</m:t>
                      </m:r>
                      <m:r>
                        <a:rPr lang="en-US" sz="1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C21702A6-4BC9-47BF-9CDD-5740DFDB5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64" y="72008"/>
                <a:ext cx="1346202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41">
            <a:extLst>
              <a:ext uri="{FF2B5EF4-FFF2-40B4-BE49-F238E27FC236}">
                <a16:creationId xmlns:a16="http://schemas.microsoft.com/office/drawing/2014/main" id="{9D08E225-0F07-4732-BAE2-CB00DBE65B2A}"/>
              </a:ext>
            </a:extLst>
          </p:cNvPr>
          <p:cNvCxnSpPr/>
          <p:nvPr/>
        </p:nvCxnSpPr>
        <p:spPr>
          <a:xfrm>
            <a:off x="4716524" y="2160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0E17D3D7-D2C7-4114-9715-520431CB2FD7}"/>
                  </a:ext>
                </a:extLst>
              </p:cNvPr>
              <p:cNvSpPr txBox="1"/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</m:t>
                      </m:r>
                      <m:r>
                        <a:rPr lang="en-US" sz="11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0E17D3D7-D2C7-4114-9715-520431CB2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732" y="72008"/>
                <a:ext cx="1168525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45">
            <a:extLst>
              <a:ext uri="{FF2B5EF4-FFF2-40B4-BE49-F238E27FC236}">
                <a16:creationId xmlns:a16="http://schemas.microsoft.com/office/drawing/2014/main" id="{CB2712C7-FF15-4316-81F9-52FE5BD78629}"/>
              </a:ext>
            </a:extLst>
          </p:cNvPr>
          <p:cNvSpPr txBox="1"/>
          <p:nvPr/>
        </p:nvSpPr>
        <p:spPr>
          <a:xfrm>
            <a:off x="4860540" y="241902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If 2 real roots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88" name="Rectangle 2">
            <a:extLst>
              <a:ext uri="{FF2B5EF4-FFF2-40B4-BE49-F238E27FC236}">
                <a16:creationId xmlns:a16="http://schemas.microsoft.com/office/drawing/2014/main" id="{EE00CA5E-D551-4E74-8A50-BEA3065B2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7C2F8D74-55EF-4490-AB7B-7FD4A9BBE44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51" grpId="0"/>
      <p:bldP spid="61" grpId="0" animBg="1"/>
      <p:bldP spid="62" grpId="0"/>
      <p:bldP spid="63" grpId="0" animBg="1"/>
      <p:bldP spid="64" grpId="0"/>
      <p:bldP spid="8" grpId="0" animBg="1"/>
      <p:bldP spid="8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 animBg="1"/>
      <p:bldP spid="86" grpId="0" animBg="1"/>
      <p:bldP spid="8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660" y="1600200"/>
                <a:ext cx="2706834" cy="491714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=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Show that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Satisfies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 we have these differentials, we can substitute them into the equation above…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660" y="1600200"/>
                <a:ext cx="2706834" cy="4917141"/>
              </a:xfrm>
              <a:blipFill>
                <a:blip r:embed="rId2"/>
                <a:stretch>
                  <a:fillRect t="-744" r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6428" y="3724109"/>
                <a:ext cx="17155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𝐴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𝐵𝑥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8" y="3724109"/>
                <a:ext cx="1715598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408" y="4641413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08" y="4641413"/>
                <a:ext cx="2060500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51920" y="1448780"/>
                <a:ext cx="15236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=(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448780"/>
                <a:ext cx="1523622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1916832"/>
                <a:ext cx="1638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916832"/>
                <a:ext cx="1638847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79912" y="2276872"/>
                <a:ext cx="617541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76872"/>
                <a:ext cx="617541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960" y="2384884"/>
                <a:ext cx="70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384884"/>
                <a:ext cx="70237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1081" y="4869160"/>
                <a:ext cx="7003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𝑢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𝐵𝑥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081" y="4869160"/>
                <a:ext cx="70038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37165" y="4869160"/>
                <a:ext cx="7348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65" y="4869160"/>
                <a:ext cx="734817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09073" y="5265204"/>
                <a:ext cx="707822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73" y="5265204"/>
                <a:ext cx="707822" cy="442942"/>
              </a:xfrm>
              <a:prstGeom prst="rect">
                <a:avLst/>
              </a:prstGeom>
              <a:blipFill>
                <a:blip r:embed="rId11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55205" y="5265204"/>
                <a:ext cx="909544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205" y="5265204"/>
                <a:ext cx="909544" cy="442942"/>
              </a:xfrm>
              <a:prstGeom prst="rect">
                <a:avLst/>
              </a:prstGeom>
              <a:blipFill>
                <a:blip r:embed="rId12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16016" y="2384884"/>
                <a:ext cx="9818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+ 3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84884"/>
                <a:ext cx="98180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72100" y="2384884"/>
                <a:ext cx="7856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2384884"/>
                <a:ext cx="78560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316163" y="4581128"/>
            <a:ext cx="1856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Product rule for Bxe</a:t>
            </a:r>
            <a:r>
              <a:rPr lang="en-US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endParaRPr lang="en-GB" sz="1200" b="1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57145" y="5085184"/>
            <a:ext cx="216024" cy="1800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093149" y="5121188"/>
            <a:ext cx="216024" cy="1800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07905" y="2960948"/>
                <a:ext cx="68407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5" y="2960948"/>
                <a:ext cx="684076" cy="52456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7964" y="3104964"/>
                <a:ext cx="68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3104964"/>
                <a:ext cx="68407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52020" y="3104964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3104964"/>
                <a:ext cx="90010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256076" y="4581128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Product rule for 3Bxe</a:t>
            </a:r>
            <a:r>
              <a:rPr lang="en-US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endParaRPr lang="en-GB" sz="1200" b="1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0767" y="4941168"/>
                <a:ext cx="7853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𝑢</m:t>
                      </m:r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  <m:r>
                        <a:rPr lang="en-US" sz="1200" b="0" i="1" smtClean="0">
                          <a:latin typeface="Cambria Math"/>
                        </a:rPr>
                        <m:t>𝐵𝑥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767" y="4941168"/>
                <a:ext cx="785343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26851" y="4941168"/>
                <a:ext cx="7348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51" y="4941168"/>
                <a:ext cx="734817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8759" y="5337212"/>
                <a:ext cx="792781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759" y="5337212"/>
                <a:ext cx="792781" cy="442942"/>
              </a:xfrm>
              <a:prstGeom prst="rect">
                <a:avLst/>
              </a:prstGeom>
              <a:blipFill>
                <a:blip r:embed="rId19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44891" y="5337212"/>
                <a:ext cx="909544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891" y="5337212"/>
                <a:ext cx="909544" cy="442942"/>
              </a:xfrm>
              <a:prstGeom prst="rect">
                <a:avLst/>
              </a:prstGeom>
              <a:blipFill>
                <a:blip r:embed="rId12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6108887" y="5157192"/>
            <a:ext cx="216024" cy="1800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108887" y="5193196"/>
            <a:ext cx="216024" cy="1800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08104" y="3104964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104964"/>
                <a:ext cx="9001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92180" y="3104964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180" y="3104964"/>
                <a:ext cx="9001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4860032" y="1880828"/>
            <a:ext cx="540060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968044" y="2348880"/>
            <a:ext cx="612068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07904" y="3537012"/>
                <a:ext cx="68407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37012"/>
                <a:ext cx="684076" cy="52456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83968" y="3681028"/>
                <a:ext cx="68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681028"/>
                <a:ext cx="684076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88024" y="3681028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681028"/>
                <a:ext cx="90010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44108" y="3681028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+ 6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8" y="3681028"/>
                <a:ext cx="90010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256076" y="1592796"/>
            <a:ext cx="43204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580112" y="1592796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64088" y="4545124"/>
            <a:ext cx="1799692" cy="12601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292080" y="4545124"/>
            <a:ext cx="1894069" cy="12601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940152" y="2096852"/>
            <a:ext cx="43204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372200" y="2096852"/>
            <a:ext cx="2340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– the second term needs the product rule…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Arc 45"/>
          <p:cNvSpPr/>
          <p:nvPr/>
        </p:nvSpPr>
        <p:spPr>
          <a:xfrm>
            <a:off x="6804248" y="2600908"/>
            <a:ext cx="432048" cy="64807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164288" y="26009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again, using the product rule where needed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804248" y="3284984"/>
            <a:ext cx="43204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164288" y="3465004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87924" y="1844824"/>
            <a:ext cx="154817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851920" y="2312876"/>
            <a:ext cx="2304256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707904" y="3537012"/>
            <a:ext cx="2628292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B05C1B5-9CD4-404D-ABE1-E7BA2BFCB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4" name="テキスト ボックス 3">
            <a:extLst>
              <a:ext uri="{FF2B5EF4-FFF2-40B4-BE49-F238E27FC236}">
                <a16:creationId xmlns:a16="http://schemas.microsoft.com/office/drawing/2014/main" id="{DFD93157-343B-429E-9915-8B627C300BB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Rectangle 51">
            <a:extLst>
              <a:ext uri="{FF2B5EF4-FFF2-40B4-BE49-F238E27FC236}">
                <a16:creationId xmlns:a16="http://schemas.microsoft.com/office/drawing/2014/main" id="{A799DC3A-74BD-4AAF-9A3D-4FABFB6EB511}"/>
              </a:ext>
            </a:extLst>
          </p:cNvPr>
          <p:cNvSpPr/>
          <p:nvPr/>
        </p:nvSpPr>
        <p:spPr>
          <a:xfrm>
            <a:off x="1350186" y="2649507"/>
            <a:ext cx="855132" cy="30884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8" grpId="1"/>
      <p:bldP spid="22" grpId="0"/>
      <p:bldP spid="23" grpId="0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5" grpId="0" animBg="1"/>
      <p:bldP spid="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39952" y="1376772"/>
                <a:ext cx="1638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376772"/>
                <a:ext cx="1638847" cy="3077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28184" y="1232756"/>
                <a:ext cx="617541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232756"/>
                <a:ext cx="617541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0232" y="1340768"/>
                <a:ext cx="70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340768"/>
                <a:ext cx="70237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1340768"/>
                <a:ext cx="9818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+ 3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1340768"/>
                <a:ext cx="98180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20372" y="1340768"/>
                <a:ext cx="7856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372" y="1340768"/>
                <a:ext cx="7856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96036" y="1736812"/>
                <a:ext cx="68407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36" y="1736812"/>
                <a:ext cx="684076" cy="524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72100" y="1880828"/>
                <a:ext cx="68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1880828"/>
                <a:ext cx="68407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76156" y="1880828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9</m:t>
                      </m:r>
                      <m:r>
                        <a:rPr lang="en-US" sz="1400" b="0" i="1" smtClean="0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156" y="1880828"/>
                <a:ext cx="9001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32240" y="1880828"/>
                <a:ext cx="9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+ 6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880828"/>
                <a:ext cx="9001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4067944" y="234888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588224" y="2672916"/>
                <a:ext cx="1656184" cy="462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+9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672916"/>
                <a:ext cx="1656184" cy="462884"/>
              </a:xfrm>
              <a:prstGeom prst="rect">
                <a:avLst/>
              </a:prstGeom>
              <a:blipFill>
                <a:blip r:embed="rId11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591780" y="3429000"/>
                <a:ext cx="20401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9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+9</m:t>
                          </m:r>
                          <m:r>
                            <a:rPr lang="en-US" sz="1200" i="1">
                              <a:latin typeface="Cambria Math"/>
                            </a:rPr>
                            <m:t>𝐵𝑥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+6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80" y="3429000"/>
                <a:ext cx="204011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91980" y="3429000"/>
                <a:ext cx="2274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𝐵𝑥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3429000"/>
                <a:ext cx="2274149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444208" y="3429000"/>
                <a:ext cx="1790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+ 9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𝐵𝑥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429000"/>
                <a:ext cx="1790234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735796" y="4077072"/>
                <a:ext cx="19123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9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+9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+6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96" y="4077072"/>
                <a:ext cx="1912383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63988" y="4077072"/>
                <a:ext cx="22313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− 18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−18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−6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4077072"/>
                <a:ext cx="223138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480212" y="4077072"/>
                <a:ext cx="1764196" cy="288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+ 9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212" y="4077072"/>
                <a:ext cx="1764196" cy="2880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632340" y="4689140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340" y="4689140"/>
                <a:ext cx="61206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211960" y="1340768"/>
            <a:ext cx="147616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264188" y="1232756"/>
            <a:ext cx="2340260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68044" y="1772816"/>
            <a:ext cx="2556284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696236" y="2672916"/>
            <a:ext cx="324036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272300" y="2672916"/>
            <a:ext cx="216024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704348" y="2816932"/>
            <a:ext cx="14401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2735796" y="3429000"/>
            <a:ext cx="1728192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824028" y="3429000"/>
            <a:ext cx="1656184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840252" y="3429000"/>
            <a:ext cx="972108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807804" y="4077072"/>
            <a:ext cx="468052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535996" y="4077072"/>
            <a:ext cx="68407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588224" y="4077072"/>
            <a:ext cx="576064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3959932" y="4077072"/>
            <a:ext cx="576064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012160" y="4077072"/>
            <a:ext cx="576064" cy="252028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275856" y="4077072"/>
            <a:ext cx="684076" cy="252028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220072" y="4077072"/>
            <a:ext cx="792088" cy="252028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7164288" y="4077072"/>
            <a:ext cx="684076" cy="252028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992380" y="2960948"/>
            <a:ext cx="25202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8172400" y="3032956"/>
            <a:ext cx="1080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differentials</a:t>
            </a:r>
            <a:endParaRPr lang="en-GB" sz="11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8028384" y="3609020"/>
            <a:ext cx="25202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172400" y="3681028"/>
            <a:ext cx="1080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1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Arc 81"/>
          <p:cNvSpPr/>
          <p:nvPr/>
        </p:nvSpPr>
        <p:spPr>
          <a:xfrm>
            <a:off x="8028384" y="4221088"/>
            <a:ext cx="252028" cy="57606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8241254" y="4293096"/>
            <a:ext cx="900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All terms cancel out</a:t>
            </a:r>
            <a:endParaRPr lang="en-GB" sz="11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99992" y="5553236"/>
            <a:ext cx="2772308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y = (A +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)e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satisfies the stated equation!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5EF0B9BA-E2BB-47A9-AEE7-A517794B2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F53261E7-D21D-4142-B813-98E8C24B0BB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ontent Placeholder 2">
                <a:extLst>
                  <a:ext uri="{FF2B5EF4-FFF2-40B4-BE49-F238E27FC236}">
                    <a16:creationId xmlns:a16="http://schemas.microsoft.com/office/drawing/2014/main" id="{16D7F8A7-3C83-456C-8452-6C246BD93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660" y="1600200"/>
                <a:ext cx="2706834" cy="491714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 and b</a:t>
                </a:r>
                <a:r>
                  <a:rPr lang="en-GB" sz="1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= 4ac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Show that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Satisfies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Content Placeholder 2">
                <a:extLst>
                  <a:ext uri="{FF2B5EF4-FFF2-40B4-BE49-F238E27FC236}">
                    <a16:creationId xmlns:a16="http://schemas.microsoft.com/office/drawing/2014/main" id="{16D7F8A7-3C83-456C-8452-6C246BD93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660" y="1600200"/>
                <a:ext cx="2706834" cy="4917141"/>
              </a:xfrm>
              <a:blipFill>
                <a:blip r:embed="rId19"/>
                <a:stretch>
                  <a:fillRect t="-744" r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4">
                <a:extLst>
                  <a:ext uri="{FF2B5EF4-FFF2-40B4-BE49-F238E27FC236}">
                    <a16:creationId xmlns:a16="http://schemas.microsoft.com/office/drawing/2014/main" id="{F3A19D9C-91AE-4720-8502-991E9297C282}"/>
                  </a:ext>
                </a:extLst>
              </p:cNvPr>
              <p:cNvSpPr txBox="1"/>
              <p:nvPr/>
            </p:nvSpPr>
            <p:spPr>
              <a:xfrm>
                <a:off x="766428" y="3724109"/>
                <a:ext cx="17155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𝐴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𝐵𝑥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4">
                <a:extLst>
                  <a:ext uri="{FF2B5EF4-FFF2-40B4-BE49-F238E27FC236}">
                    <a16:creationId xmlns:a16="http://schemas.microsoft.com/office/drawing/2014/main" id="{F3A19D9C-91AE-4720-8502-991E9297C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8" y="3724109"/>
                <a:ext cx="1715598" cy="338554"/>
              </a:xfrm>
              <a:prstGeom prst="rect">
                <a:avLst/>
              </a:prstGeom>
              <a:blipFill>
                <a:blip r:embed="rId20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6">
                <a:extLst>
                  <a:ext uri="{FF2B5EF4-FFF2-40B4-BE49-F238E27FC236}">
                    <a16:creationId xmlns:a16="http://schemas.microsoft.com/office/drawing/2014/main" id="{17CCC055-176A-4A24-BB3B-F93B74485F8C}"/>
                  </a:ext>
                </a:extLst>
              </p:cNvPr>
              <p:cNvSpPr txBox="1"/>
              <p:nvPr/>
            </p:nvSpPr>
            <p:spPr>
              <a:xfrm>
                <a:off x="586408" y="4641413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6">
                <a:extLst>
                  <a:ext uri="{FF2B5EF4-FFF2-40B4-BE49-F238E27FC236}">
                    <a16:creationId xmlns:a16="http://schemas.microsoft.com/office/drawing/2014/main" id="{17CCC055-176A-4A24-BB3B-F93B74485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08" y="4641413"/>
                <a:ext cx="2060500" cy="5864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19" grpId="0" animBg="1"/>
      <p:bldP spid="19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76D31-6206-4859-988C-AC4E440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CBDA48-E7D6-4F02-88EE-CAFB765ED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EE2F6-6978-4B80-B94A-65B85F9DAE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4133</Words>
  <Application>Microsoft Office PowerPoint</Application>
  <PresentationFormat>On-screen Show (4:3)</PresentationFormat>
  <Paragraphs>367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194</cp:revision>
  <cp:lastPrinted>2017-11-21T05:26:55Z</cp:lastPrinted>
  <dcterms:created xsi:type="dcterms:W3CDTF">2017-08-14T15:35:38Z</dcterms:created>
  <dcterms:modified xsi:type="dcterms:W3CDTF">2021-08-27T08:14:49Z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