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66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037" autoAdjust="0"/>
  </p:normalViewPr>
  <p:slideViewPr>
    <p:cSldViewPr snapToGrid="0">
      <p:cViewPr varScale="1">
        <p:scale>
          <a:sx n="104" d="100"/>
          <a:sy n="104" d="100"/>
        </p:scale>
        <p:origin x="12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13" Type="http://schemas.openxmlformats.org/officeDocument/2006/relationships/image" Target="../media/image103.png"/><Relationship Id="rId3" Type="http://schemas.openxmlformats.org/officeDocument/2006/relationships/image" Target="../media/image93.png"/><Relationship Id="rId7" Type="http://schemas.openxmlformats.org/officeDocument/2006/relationships/image" Target="../media/image97.png"/><Relationship Id="rId12" Type="http://schemas.openxmlformats.org/officeDocument/2006/relationships/image" Target="../media/image102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11" Type="http://schemas.openxmlformats.org/officeDocument/2006/relationships/image" Target="../media/image101.png"/><Relationship Id="rId5" Type="http://schemas.openxmlformats.org/officeDocument/2006/relationships/image" Target="../media/image95.png"/><Relationship Id="rId10" Type="http://schemas.openxmlformats.org/officeDocument/2006/relationships/image" Target="../media/image100.png"/><Relationship Id="rId4" Type="http://schemas.openxmlformats.org/officeDocument/2006/relationships/image" Target="../media/image94.png"/><Relationship Id="rId9" Type="http://schemas.openxmlformats.org/officeDocument/2006/relationships/image" Target="../media/image99.png"/><Relationship Id="rId14" Type="http://schemas.openxmlformats.org/officeDocument/2006/relationships/image" Target="../media/image10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png"/><Relationship Id="rId2" Type="http://schemas.openxmlformats.org/officeDocument/2006/relationships/image" Target="../media/image10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4.png"/><Relationship Id="rId4" Type="http://schemas.openxmlformats.org/officeDocument/2006/relationships/image" Target="../media/image9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png"/><Relationship Id="rId13" Type="http://schemas.openxmlformats.org/officeDocument/2006/relationships/image" Target="../media/image104.png"/><Relationship Id="rId3" Type="http://schemas.openxmlformats.org/officeDocument/2006/relationships/image" Target="../media/image107.png"/><Relationship Id="rId7" Type="http://schemas.openxmlformats.org/officeDocument/2006/relationships/image" Target="../media/image111.png"/><Relationship Id="rId12" Type="http://schemas.openxmlformats.org/officeDocument/2006/relationships/image" Target="../media/image99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11" Type="http://schemas.openxmlformats.org/officeDocument/2006/relationships/image" Target="../media/image98.png"/><Relationship Id="rId5" Type="http://schemas.openxmlformats.org/officeDocument/2006/relationships/image" Target="../media/image109.png"/><Relationship Id="rId10" Type="http://schemas.openxmlformats.org/officeDocument/2006/relationships/image" Target="../media/image114.png"/><Relationship Id="rId4" Type="http://schemas.openxmlformats.org/officeDocument/2006/relationships/image" Target="../media/image108.png"/><Relationship Id="rId9" Type="http://schemas.openxmlformats.org/officeDocument/2006/relationships/image" Target="../media/image1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3" Type="http://schemas.openxmlformats.org/officeDocument/2006/relationships/image" Target="../media/image116.png"/><Relationship Id="rId7" Type="http://schemas.openxmlformats.org/officeDocument/2006/relationships/image" Target="../media/image120.png"/><Relationship Id="rId2" Type="http://schemas.openxmlformats.org/officeDocument/2006/relationships/image" Target="../media/image1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9.png"/><Relationship Id="rId11" Type="http://schemas.openxmlformats.org/officeDocument/2006/relationships/image" Target="../media/image107.png"/><Relationship Id="rId5" Type="http://schemas.openxmlformats.org/officeDocument/2006/relationships/image" Target="../media/image118.png"/><Relationship Id="rId10" Type="http://schemas.openxmlformats.org/officeDocument/2006/relationships/image" Target="../media/image104.png"/><Relationship Id="rId4" Type="http://schemas.openxmlformats.org/officeDocument/2006/relationships/image" Target="../media/image117.png"/><Relationship Id="rId9" Type="http://schemas.openxmlformats.org/officeDocument/2006/relationships/image" Target="../media/image9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3" Type="http://schemas.openxmlformats.org/officeDocument/2006/relationships/image" Target="../media/image122.png"/><Relationship Id="rId7" Type="http://schemas.openxmlformats.org/officeDocument/2006/relationships/image" Target="../media/image126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5.png"/><Relationship Id="rId11" Type="http://schemas.openxmlformats.org/officeDocument/2006/relationships/image" Target="../media/image130.png"/><Relationship Id="rId5" Type="http://schemas.openxmlformats.org/officeDocument/2006/relationships/image" Target="../media/image124.png"/><Relationship Id="rId10" Type="http://schemas.openxmlformats.org/officeDocument/2006/relationships/image" Target="../media/image129.png"/><Relationship Id="rId4" Type="http://schemas.openxmlformats.org/officeDocument/2006/relationships/image" Target="../media/image123.png"/><Relationship Id="rId9" Type="http://schemas.openxmlformats.org/officeDocument/2006/relationships/image" Target="../media/image12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13" Type="http://schemas.openxmlformats.org/officeDocument/2006/relationships/image" Target="../media/image124.png"/><Relationship Id="rId3" Type="http://schemas.openxmlformats.org/officeDocument/2006/relationships/image" Target="../media/image132.png"/><Relationship Id="rId7" Type="http://schemas.openxmlformats.org/officeDocument/2006/relationships/image" Target="../media/image136.png"/><Relationship Id="rId12" Type="http://schemas.openxmlformats.org/officeDocument/2006/relationships/image" Target="../media/image130.png"/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23.png"/><Relationship Id="rId5" Type="http://schemas.openxmlformats.org/officeDocument/2006/relationships/image" Target="../media/image134.png"/><Relationship Id="rId10" Type="http://schemas.openxmlformats.org/officeDocument/2006/relationships/image" Target="../media/image122.png"/><Relationship Id="rId4" Type="http://schemas.openxmlformats.org/officeDocument/2006/relationships/image" Target="../media/image133.png"/><Relationship Id="rId9" Type="http://schemas.openxmlformats.org/officeDocument/2006/relationships/image" Target="../media/image13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5.png"/><Relationship Id="rId13" Type="http://schemas.openxmlformats.org/officeDocument/2006/relationships/image" Target="../media/image130.png"/><Relationship Id="rId3" Type="http://schemas.openxmlformats.org/officeDocument/2006/relationships/image" Target="../media/image140.png"/><Relationship Id="rId7" Type="http://schemas.openxmlformats.org/officeDocument/2006/relationships/image" Target="../media/image144.png"/><Relationship Id="rId12" Type="http://schemas.openxmlformats.org/officeDocument/2006/relationships/image" Target="../media/image123.png"/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3.png"/><Relationship Id="rId11" Type="http://schemas.openxmlformats.org/officeDocument/2006/relationships/image" Target="../media/image122.png"/><Relationship Id="rId5" Type="http://schemas.openxmlformats.org/officeDocument/2006/relationships/image" Target="../media/image142.png"/><Relationship Id="rId10" Type="http://schemas.openxmlformats.org/officeDocument/2006/relationships/image" Target="../media/image147.png"/><Relationship Id="rId4" Type="http://schemas.openxmlformats.org/officeDocument/2006/relationships/image" Target="../media/image141.png"/><Relationship Id="rId9" Type="http://schemas.openxmlformats.org/officeDocument/2006/relationships/image" Target="../media/image14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png"/><Relationship Id="rId13" Type="http://schemas.openxmlformats.org/officeDocument/2006/relationships/image" Target="../media/image130.png"/><Relationship Id="rId3" Type="http://schemas.openxmlformats.org/officeDocument/2006/relationships/image" Target="../media/image149.png"/><Relationship Id="rId7" Type="http://schemas.openxmlformats.org/officeDocument/2006/relationships/image" Target="../media/image152.png"/><Relationship Id="rId12" Type="http://schemas.openxmlformats.org/officeDocument/2006/relationships/image" Target="../media/image123.png"/><Relationship Id="rId2" Type="http://schemas.openxmlformats.org/officeDocument/2006/relationships/image" Target="../media/image1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1.png"/><Relationship Id="rId11" Type="http://schemas.openxmlformats.org/officeDocument/2006/relationships/image" Target="../media/image122.png"/><Relationship Id="rId5" Type="http://schemas.openxmlformats.org/officeDocument/2006/relationships/image" Target="../media/image150.png"/><Relationship Id="rId10" Type="http://schemas.openxmlformats.org/officeDocument/2006/relationships/image" Target="../media/image155.png"/><Relationship Id="rId4" Type="http://schemas.openxmlformats.org/officeDocument/2006/relationships/image" Target="../media/image142.png"/><Relationship Id="rId9" Type="http://schemas.openxmlformats.org/officeDocument/2006/relationships/image" Target="../media/image154.png"/><Relationship Id="rId14" Type="http://schemas.openxmlformats.org/officeDocument/2006/relationships/image" Target="../media/image14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png"/><Relationship Id="rId13" Type="http://schemas.openxmlformats.org/officeDocument/2006/relationships/image" Target="../media/image163.png"/><Relationship Id="rId3" Type="http://schemas.openxmlformats.org/officeDocument/2006/relationships/image" Target="../media/image157.png"/><Relationship Id="rId7" Type="http://schemas.openxmlformats.org/officeDocument/2006/relationships/image" Target="../media/image140.png"/><Relationship Id="rId12" Type="http://schemas.openxmlformats.org/officeDocument/2006/relationships/image" Target="../media/image162.png"/><Relationship Id="rId2" Type="http://schemas.openxmlformats.org/officeDocument/2006/relationships/image" Target="../media/image1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61.png"/><Relationship Id="rId5" Type="http://schemas.openxmlformats.org/officeDocument/2006/relationships/image" Target="../media/image123.png"/><Relationship Id="rId10" Type="http://schemas.openxmlformats.org/officeDocument/2006/relationships/image" Target="../media/image160.png"/><Relationship Id="rId4" Type="http://schemas.openxmlformats.org/officeDocument/2006/relationships/image" Target="../media/image122.png"/><Relationship Id="rId9" Type="http://schemas.openxmlformats.org/officeDocument/2006/relationships/image" Target="../media/image15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456384" cy="4594412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solve first order linear differential equations of the type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𝑷𝒚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P and Q are functions of x. This is done by multiplying by an integrating factor to produce an exact equation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general solution of the following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As you can see, at the moment the pattern we just saw is not there so we cannot use it…</a:t>
                </a:r>
              </a:p>
              <a:p>
                <a:pPr algn="ctr">
                  <a:buFont typeface="Wingdings"/>
                  <a:buChar char="à"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However, we can multiply the terms to try and ‘create’ the pattern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456384" cy="4594412"/>
              </a:xfrm>
              <a:blipFill>
                <a:blip r:embed="rId2"/>
                <a:stretch>
                  <a:fillRect t="-1195" r="-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14808" y="3672644"/>
                <a:ext cx="1594860" cy="574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808" y="3672644"/>
                <a:ext cx="1594860" cy="5749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60032" y="1448780"/>
                <a:ext cx="1373453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1448780"/>
                <a:ext cx="1373453" cy="501419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59932" y="2168860"/>
                <a:ext cx="2556284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2168860"/>
                <a:ext cx="2556284" cy="5245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91980" y="2852936"/>
                <a:ext cx="1728192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+8</m:t>
                      </m:r>
                      <m:r>
                        <a:rPr lang="en-GB" sz="1400" b="0" i="1" smtClean="0">
                          <a:latin typeface="Cambria Math"/>
                        </a:rPr>
                        <m:t>𝑥𝑦</m:t>
                      </m:r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2852936"/>
                <a:ext cx="1728192" cy="501356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788024" y="3501008"/>
                <a:ext cx="1368152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501008"/>
                <a:ext cx="1368152" cy="501356"/>
              </a:xfrm>
              <a:prstGeom prst="rect">
                <a:avLst/>
              </a:prstGeom>
              <a:blipFill>
                <a:blip r:embed="rId7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7394079" y="265215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302044" y="120730"/>
                <a:ext cx="198323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′(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044" y="120730"/>
                <a:ext cx="1983235" cy="307777"/>
              </a:xfrm>
              <a:prstGeom prst="rect">
                <a:avLst/>
              </a:prstGeom>
              <a:blipFill>
                <a:blip r:embed="rId8"/>
                <a:stretch>
                  <a:fillRect b="-555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972012" y="0"/>
                <a:ext cx="1171988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012" y="0"/>
                <a:ext cx="1171988" cy="50135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680012" y="4113076"/>
                <a:ext cx="1584176" cy="657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e>
                      </m:nary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012" y="4113076"/>
                <a:ext cx="1584176" cy="6574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04048" y="4869160"/>
                <a:ext cx="15841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869160"/>
                <a:ext cx="1584176" cy="307777"/>
              </a:xfrm>
              <a:prstGeom prst="rect">
                <a:avLst/>
              </a:prstGeom>
              <a:blipFill>
                <a:blip r:embed="rId11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84068" y="5301208"/>
                <a:ext cx="1584176" cy="513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5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5301208"/>
                <a:ext cx="1584176" cy="51308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92080" y="5913276"/>
                <a:ext cx="1512168" cy="513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5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5913276"/>
                <a:ext cx="1512168" cy="51308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6372200" y="1733796"/>
            <a:ext cx="372984" cy="723095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732240" y="18808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all terms by 4x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6300192" y="2456892"/>
            <a:ext cx="396044" cy="684076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5940152" y="3140968"/>
            <a:ext cx="396044" cy="684076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6156176" y="3825044"/>
            <a:ext cx="360040" cy="576064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6408204" y="4401108"/>
            <a:ext cx="324036" cy="648072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6552220" y="5049180"/>
            <a:ext cx="324036" cy="540060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6660232" y="5625244"/>
            <a:ext cx="360040" cy="648072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696236" y="2672916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each one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67944" y="2312876"/>
            <a:ext cx="46805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184068" y="2168860"/>
            <a:ext cx="396044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976156" y="2168860"/>
            <a:ext cx="396044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5973000" y="2495567"/>
            <a:ext cx="216024" cy="18002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6006646" y="2256080"/>
            <a:ext cx="216024" cy="18002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244825" y="2543289"/>
            <a:ext cx="72008" cy="108012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456601" y="2220676"/>
            <a:ext cx="72008" cy="108012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300191" y="3248980"/>
            <a:ext cx="2476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now using the pattern from the previous examples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480212" y="386104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integrals of each side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696236" y="4581128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76256" y="5157192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4x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984268" y="569725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Alternative form (either is fine)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1551643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51643" cy="50135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2">
            <a:extLst>
              <a:ext uri="{FF2B5EF4-FFF2-40B4-BE49-F238E27FC236}">
                <a16:creationId xmlns:a16="http://schemas.microsoft.com/office/drawing/2014/main" id="{B6325AC3-323D-47DB-932E-1A799FD599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45" name="テキスト ボックス 3">
            <a:extLst>
              <a:ext uri="{FF2B5EF4-FFF2-40B4-BE49-F238E27FC236}">
                <a16:creationId xmlns:a16="http://schemas.microsoft.com/office/drawing/2014/main" id="{DFE8D439-1454-45F7-ACF7-DF94797C6FA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55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9" grpId="0"/>
      <p:bldP spid="12" grpId="0"/>
      <p:bldP spid="13" grpId="0"/>
      <p:bldP spid="17" grpId="0"/>
      <p:bldP spid="18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7" grpId="0" animBg="1"/>
      <p:bldP spid="7" grpId="1" animBg="1"/>
      <p:bldP spid="30" grpId="0" animBg="1"/>
      <p:bldP spid="30" grpId="1" animBg="1"/>
      <p:bldP spid="31" grpId="0" animBg="1"/>
      <p:bldP spid="31" grpId="1" animBg="1"/>
      <p:bldP spid="37" grpId="0"/>
      <p:bldP spid="38" grpId="0"/>
      <p:bldP spid="39" grpId="0"/>
      <p:bldP spid="40" grpId="0"/>
      <p:bldP spid="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456384" cy="4128247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solve first order linear differential equations of the type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𝑷𝒚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P and Q are functions of x. This is done by multiplying by an integrating factor to produce an exact equation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With the example you just saw, you can work out what to multiply by using a little bit of mental ‘trial and error’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GB" sz="1400" dirty="0">
                    <a:latin typeface="Comic Sans MS" panose="030F0702030302020204" pitchFamily="66" charset="0"/>
                  </a:rPr>
                  <a:t>Sometimes though it can be much harder to see what to do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Fortunately, there is a method to find what you need to multiply by to make the equation fit the pattern!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456384" cy="4128247"/>
              </a:xfrm>
              <a:blipFill>
                <a:blip r:embed="rId2"/>
                <a:stretch>
                  <a:fillRect l="-353" t="-1329" r="-17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3">
            <a:extLst>
              <a:ext uri="{FF2B5EF4-FFF2-40B4-BE49-F238E27FC236}">
                <a16:creationId xmlns:a16="http://schemas.microsoft.com/office/drawing/2014/main" id="{5DE020F8-8C3B-4227-A11F-A53EA09F9302}"/>
              </a:ext>
            </a:extLst>
          </p:cNvPr>
          <p:cNvCxnSpPr/>
          <p:nvPr/>
        </p:nvCxnSpPr>
        <p:spPr>
          <a:xfrm>
            <a:off x="7394079" y="265215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4">
                <a:extLst>
                  <a:ext uri="{FF2B5EF4-FFF2-40B4-BE49-F238E27FC236}">
                    <a16:creationId xmlns:a16="http://schemas.microsoft.com/office/drawing/2014/main" id="{35C718DF-48B8-455F-B5B0-6EC25E4E0051}"/>
                  </a:ext>
                </a:extLst>
              </p:cNvPr>
              <p:cNvSpPr txBox="1"/>
              <p:nvPr/>
            </p:nvSpPr>
            <p:spPr>
              <a:xfrm>
                <a:off x="5302044" y="120730"/>
                <a:ext cx="198323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′(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4">
                <a:extLst>
                  <a:ext uri="{FF2B5EF4-FFF2-40B4-BE49-F238E27FC236}">
                    <a16:creationId xmlns:a16="http://schemas.microsoft.com/office/drawing/2014/main" id="{35C718DF-48B8-455F-B5B0-6EC25E4E00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044" y="120730"/>
                <a:ext cx="1983235" cy="307777"/>
              </a:xfrm>
              <a:prstGeom prst="rect">
                <a:avLst/>
              </a:prstGeom>
              <a:blipFill>
                <a:blip r:embed="rId3"/>
                <a:stretch>
                  <a:fillRect b="-555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5">
                <a:extLst>
                  <a:ext uri="{FF2B5EF4-FFF2-40B4-BE49-F238E27FC236}">
                    <a16:creationId xmlns:a16="http://schemas.microsoft.com/office/drawing/2014/main" id="{773417A0-4DFC-4217-A5D3-7CCE71644A9E}"/>
                  </a:ext>
                </a:extLst>
              </p:cNvPr>
              <p:cNvSpPr txBox="1"/>
              <p:nvPr/>
            </p:nvSpPr>
            <p:spPr>
              <a:xfrm>
                <a:off x="7972012" y="0"/>
                <a:ext cx="1171988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5">
                <a:extLst>
                  <a:ext uri="{FF2B5EF4-FFF2-40B4-BE49-F238E27FC236}">
                    <a16:creationId xmlns:a16="http://schemas.microsoft.com/office/drawing/2014/main" id="{773417A0-4DFC-4217-A5D3-7CCE71644A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012" y="0"/>
                <a:ext cx="1171988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41">
                <a:extLst>
                  <a:ext uri="{FF2B5EF4-FFF2-40B4-BE49-F238E27FC236}">
                    <a16:creationId xmlns:a16="http://schemas.microsoft.com/office/drawing/2014/main" id="{10467BFE-23AF-4410-882C-067FB7BC6A8B}"/>
                  </a:ext>
                </a:extLst>
              </p:cNvPr>
              <p:cNvSpPr txBox="1"/>
              <p:nvPr/>
            </p:nvSpPr>
            <p:spPr>
              <a:xfrm>
                <a:off x="0" y="0"/>
                <a:ext cx="1551643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41">
                <a:extLst>
                  <a:ext uri="{FF2B5EF4-FFF2-40B4-BE49-F238E27FC236}">
                    <a16:creationId xmlns:a16="http://schemas.microsoft.com/office/drawing/2014/main" id="{10467BFE-23AF-4410-882C-067FB7BC6A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51643" cy="5013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2">
            <a:extLst>
              <a:ext uri="{FF2B5EF4-FFF2-40B4-BE49-F238E27FC236}">
                <a16:creationId xmlns:a16="http://schemas.microsoft.com/office/drawing/2014/main" id="{6AD00FE9-4291-42E4-A73D-4D56DB950A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0" name="テキスト ボックス 3">
            <a:extLst>
              <a:ext uri="{FF2B5EF4-FFF2-40B4-BE49-F238E27FC236}">
                <a16:creationId xmlns:a16="http://schemas.microsoft.com/office/drawing/2014/main" id="{71060F7E-6C0D-41D5-804B-3EDE055471A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21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456384" cy="4553712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solve first order linear differential equations of the type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𝑷𝒚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P and Q are functions of x. This is done by multiplying by an integrating factor to produce an exact equation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Solve the general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P and Q are functions of x.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Our objective here is to find a function of x, f(x), that we can multiply by to make the equation exact. It needs to be in terms of what we already have. 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456384" cy="4553712"/>
              </a:xfrm>
              <a:blipFill>
                <a:blip r:embed="rId2"/>
                <a:stretch>
                  <a:fillRect l="-353" t="-1205" r="-14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53786" y="3491227"/>
                <a:ext cx="1372747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𝑃𝑦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786" y="3491227"/>
                <a:ext cx="1372747" cy="5598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44008" y="1700808"/>
                <a:ext cx="122360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700808"/>
                <a:ext cx="1223604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23928" y="2240868"/>
                <a:ext cx="2314801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  <m:r>
                        <a:rPr lang="en-US" sz="1400" b="0" i="1" smtClean="0">
                          <a:latin typeface="Cambria Math"/>
                        </a:rPr>
                        <m:t>𝑃𝑦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  <m:r>
                        <a:rPr lang="en-US" sz="14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240868"/>
                <a:ext cx="2314801" cy="501356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328084" y="3681028"/>
                <a:ext cx="1776255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084" y="3681028"/>
                <a:ext cx="1776255" cy="501356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887924" y="3681028"/>
                <a:ext cx="159954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  <m:r>
                        <a:rPr lang="en-US" sz="1400" b="0" i="1" smtClean="0">
                          <a:latin typeface="Cambria Math"/>
                        </a:rPr>
                        <m:t>𝑃𝑦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3681028"/>
                <a:ext cx="1599540" cy="501356"/>
              </a:xfrm>
              <a:prstGeom prst="rect">
                <a:avLst/>
              </a:prstGeom>
              <a:blipFill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6012160" y="1988840"/>
            <a:ext cx="432048" cy="504056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372200" y="1772816"/>
            <a:ext cx="2484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f(x)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idea is to produce an ‘exact’ equation which follows the pattern we know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23928" y="3032956"/>
            <a:ext cx="5004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since we have produced an exact equation, the left side must now equal the general pattern from before</a:t>
            </a:r>
          </a:p>
        </p:txBody>
      </p:sp>
      <p:sp>
        <p:nvSpPr>
          <p:cNvPr id="9" name="Rectangle 8"/>
          <p:cNvSpPr/>
          <p:nvPr/>
        </p:nvSpPr>
        <p:spPr>
          <a:xfrm>
            <a:off x="3995936" y="2240868"/>
            <a:ext cx="1440160" cy="5760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752020" y="3789040"/>
            <a:ext cx="648072" cy="32403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6408204" y="3789040"/>
            <a:ext cx="648072" cy="32403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80012" y="4329100"/>
                <a:ext cx="15841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𝑃𝑦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012" y="4329100"/>
                <a:ext cx="1584120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80012" y="4761148"/>
                <a:ext cx="15841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012" y="4761148"/>
                <a:ext cx="1584120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148064" y="5229200"/>
                <a:ext cx="1008112" cy="548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5229200"/>
                <a:ext cx="1008112" cy="548227"/>
              </a:xfrm>
              <a:prstGeom prst="rect">
                <a:avLst/>
              </a:prstGeom>
              <a:blipFill>
                <a:blip r:embed="rId10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>
            <a:off x="7020272" y="3969060"/>
            <a:ext cx="432048" cy="504056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6012160" y="4509120"/>
            <a:ext cx="432048" cy="432048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6012160" y="5013176"/>
            <a:ext cx="432048" cy="468052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7487816" y="3897052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second terms must be equal if the sides are equal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372200" y="4581128"/>
            <a:ext cx="1044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372200" y="504918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f(x)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995936" y="2384884"/>
            <a:ext cx="396044" cy="25202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4788024" y="2384884"/>
            <a:ext cx="396044" cy="25202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580112" y="2384884"/>
            <a:ext cx="396044" cy="25202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Arrow Connector 13">
            <a:extLst>
              <a:ext uri="{FF2B5EF4-FFF2-40B4-BE49-F238E27FC236}">
                <a16:creationId xmlns:a16="http://schemas.microsoft.com/office/drawing/2014/main" id="{FB31CB1D-8B8D-4D31-A29B-B54C59ABE625}"/>
              </a:ext>
            </a:extLst>
          </p:cNvPr>
          <p:cNvCxnSpPr/>
          <p:nvPr/>
        </p:nvCxnSpPr>
        <p:spPr>
          <a:xfrm>
            <a:off x="7394079" y="265215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14">
                <a:extLst>
                  <a:ext uri="{FF2B5EF4-FFF2-40B4-BE49-F238E27FC236}">
                    <a16:creationId xmlns:a16="http://schemas.microsoft.com/office/drawing/2014/main" id="{B062DEC5-EE0A-4A6F-B637-8E19F2A220E3}"/>
                  </a:ext>
                </a:extLst>
              </p:cNvPr>
              <p:cNvSpPr txBox="1"/>
              <p:nvPr/>
            </p:nvSpPr>
            <p:spPr>
              <a:xfrm>
                <a:off x="5302044" y="120730"/>
                <a:ext cx="198323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′(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14">
                <a:extLst>
                  <a:ext uri="{FF2B5EF4-FFF2-40B4-BE49-F238E27FC236}">
                    <a16:creationId xmlns:a16="http://schemas.microsoft.com/office/drawing/2014/main" id="{B062DEC5-EE0A-4A6F-B637-8E19F2A220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044" y="120730"/>
                <a:ext cx="1983235" cy="307777"/>
              </a:xfrm>
              <a:prstGeom prst="rect">
                <a:avLst/>
              </a:prstGeom>
              <a:blipFill>
                <a:blip r:embed="rId11"/>
                <a:stretch>
                  <a:fillRect b="-555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15">
                <a:extLst>
                  <a:ext uri="{FF2B5EF4-FFF2-40B4-BE49-F238E27FC236}">
                    <a16:creationId xmlns:a16="http://schemas.microsoft.com/office/drawing/2014/main" id="{D2394B3B-30DB-4ABA-9221-B20427267162}"/>
                  </a:ext>
                </a:extLst>
              </p:cNvPr>
              <p:cNvSpPr txBox="1"/>
              <p:nvPr/>
            </p:nvSpPr>
            <p:spPr>
              <a:xfrm>
                <a:off x="7972012" y="0"/>
                <a:ext cx="1171988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15">
                <a:extLst>
                  <a:ext uri="{FF2B5EF4-FFF2-40B4-BE49-F238E27FC236}">
                    <a16:creationId xmlns:a16="http://schemas.microsoft.com/office/drawing/2014/main" id="{D2394B3B-30DB-4ABA-9221-B204272671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012" y="0"/>
                <a:ext cx="1171988" cy="50135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41">
                <a:extLst>
                  <a:ext uri="{FF2B5EF4-FFF2-40B4-BE49-F238E27FC236}">
                    <a16:creationId xmlns:a16="http://schemas.microsoft.com/office/drawing/2014/main" id="{658EDBC2-78B4-4835-8E82-F7B0F5CC398B}"/>
                  </a:ext>
                </a:extLst>
              </p:cNvPr>
              <p:cNvSpPr txBox="1"/>
              <p:nvPr/>
            </p:nvSpPr>
            <p:spPr>
              <a:xfrm>
                <a:off x="0" y="0"/>
                <a:ext cx="1551643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41">
                <a:extLst>
                  <a:ext uri="{FF2B5EF4-FFF2-40B4-BE49-F238E27FC236}">
                    <a16:creationId xmlns:a16="http://schemas.microsoft.com/office/drawing/2014/main" id="{658EDBC2-78B4-4835-8E82-F7B0F5CC3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51643" cy="50135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2">
            <a:extLst>
              <a:ext uri="{FF2B5EF4-FFF2-40B4-BE49-F238E27FC236}">
                <a16:creationId xmlns:a16="http://schemas.microsoft.com/office/drawing/2014/main" id="{36B1F8F9-8131-4855-888D-01DFCE8CCD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548172" cy="5040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22645173-FC01-478B-A88E-ABDE2369ABC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95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3" grpId="0"/>
      <p:bldP spid="17" grpId="0"/>
      <p:bldP spid="7" grpId="0" animBg="1"/>
      <p:bldP spid="18" grpId="0"/>
      <p:bldP spid="9" grpId="0" animBg="1"/>
      <p:bldP spid="9" grpId="1" animBg="1"/>
      <p:bldP spid="20" grpId="0" animBg="1"/>
      <p:bldP spid="20" grpId="1" animBg="1"/>
      <p:bldP spid="21" grpId="0" animBg="1"/>
      <p:bldP spid="21" grpId="1" animBg="1"/>
      <p:bldP spid="22" grpId="0"/>
      <p:bldP spid="23" grpId="0"/>
      <p:bldP spid="24" grpId="0"/>
      <p:bldP spid="25" grpId="0" animBg="1"/>
      <p:bldP spid="26" grpId="0" animBg="1"/>
      <p:bldP spid="27" grpId="0" animBg="1"/>
      <p:bldP spid="28" grpId="0"/>
      <p:bldP spid="30" grpId="0"/>
      <p:bldP spid="31" grpId="0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19" grpId="0" animBg="1"/>
      <p:bldP spid="1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456384" cy="459028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solve first order linear differential equations of the type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𝑷𝒚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P and Q are functions of x. This is done by multiplying by an integrating factor to produce an exact equation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Solve the general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P and Q are functions of x.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Our objective here is to find a function of x, f(x), that we can multiply by to make the equation exact. It needs to be in terms of what we already have. 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456384" cy="4590288"/>
              </a:xfrm>
              <a:blipFill>
                <a:blip r:embed="rId2"/>
                <a:stretch>
                  <a:fillRect l="-353" t="-1195" r="-14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63988" y="1448780"/>
                <a:ext cx="1080120" cy="548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1448780"/>
                <a:ext cx="1080120" cy="548227"/>
              </a:xfrm>
              <a:prstGeom prst="rect">
                <a:avLst/>
              </a:prstGeom>
              <a:blipFill>
                <a:blip r:embed="rId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103948" y="2168860"/>
                <a:ext cx="1872208" cy="657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𝑓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GB" sz="1400" b="0" i="1" smtClean="0">
                          <a:latin typeface="Cambria Math"/>
                        </a:rPr>
                        <m:t>  </m:t>
                      </m:r>
                      <m:r>
                        <a:rPr lang="en-GB" sz="14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2168860"/>
                <a:ext cx="1872208" cy="6574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031940" y="2924944"/>
                <a:ext cx="1728192" cy="657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𝑃</m:t>
                          </m:r>
                        </m:e>
                      </m:nary>
                      <m:r>
                        <a:rPr lang="en-GB" sz="1400" b="0" i="1" smtClean="0">
                          <a:latin typeface="Cambria Math"/>
                        </a:rPr>
                        <m:t>𝑑𝑥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2924944"/>
                <a:ext cx="1728192" cy="6574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03948" y="3645024"/>
                <a:ext cx="1368152" cy="339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3645024"/>
                <a:ext cx="1368152" cy="339132"/>
              </a:xfrm>
              <a:prstGeom prst="rect">
                <a:avLst/>
              </a:prstGeom>
              <a:blipFill>
                <a:blip r:embed="rId6"/>
                <a:stretch>
                  <a:fillRect l="-1778" t="-78571" b="-98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5832140" y="1808820"/>
            <a:ext cx="432048" cy="648072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264188" y="1844824"/>
            <a:ext cx="147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Take integrals of each side</a:t>
            </a:r>
          </a:p>
        </p:txBody>
      </p:sp>
      <p:sp>
        <p:nvSpPr>
          <p:cNvPr id="40" name="Arc 39"/>
          <p:cNvSpPr/>
          <p:nvPr/>
        </p:nvSpPr>
        <p:spPr>
          <a:xfrm>
            <a:off x="5832140" y="2492896"/>
            <a:ext cx="432048" cy="684076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5472100" y="3248980"/>
            <a:ext cx="432048" cy="576064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6192180" y="2564904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right side is a ‘standard pattern’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96136" y="3284984"/>
            <a:ext cx="1836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Take exponentials of each side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95936" y="4401108"/>
                <a:ext cx="4860540" cy="1849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What this means is:</a:t>
                </a:r>
              </a:p>
              <a:p>
                <a:pPr algn="ctr"/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/>
                  <a:buChar char="à"/>
                </a:pP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we have a differential equation in the form shown to the left…</a:t>
                </a:r>
              </a:p>
              <a:p>
                <a:pPr marL="285750" indent="-285750" algn="ctr">
                  <a:buFont typeface="Wingdings"/>
                  <a:buChar char="à"/>
                </a:pP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/>
                  <a:buChar char="à"/>
                </a:pP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multiply all terms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𝑒</m:t>
                        </m:r>
                      </m:e>
                      <m:sup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GB" sz="1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sym typeface="Wingdings" panose="05000000000000000000" pitchFamily="2" charset="2"/>
                              </a:rPr>
                              <m:t>𝑃</m:t>
                            </m:r>
                            <m:r>
                              <a:rPr lang="en-GB" sz="1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sym typeface="Wingdings" panose="05000000000000000000" pitchFamily="2" charset="2"/>
                              </a:rPr>
                              <m:t> </m:t>
                            </m:r>
                            <m:r>
                              <a:rPr lang="en-GB" sz="1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sym typeface="Wingdings" panose="05000000000000000000" pitchFamily="2" charset="2"/>
                              </a:rPr>
                              <m:t>𝑑𝑥</m:t>
                            </m:r>
                          </m:e>
                        </m:nary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make it exact</a:t>
                </a:r>
              </a:p>
              <a:p>
                <a:pPr marL="285750" indent="-285750" algn="ctr">
                  <a:buFont typeface="Wingdings"/>
                  <a:buChar char="à"/>
                </a:pP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/>
                  <a:buChar char="à"/>
                </a:pP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After this, you can follow the process from before!</a:t>
                </a: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401108"/>
                <a:ext cx="4860540" cy="1849994"/>
              </a:xfrm>
              <a:prstGeom prst="rect">
                <a:avLst/>
              </a:prstGeom>
              <a:blipFill>
                <a:blip r:embed="rId7"/>
                <a:stretch>
                  <a:fillRect t="-660" r="-1129" b="-2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1403648" y="3535868"/>
            <a:ext cx="1260140" cy="54006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13">
            <a:extLst>
              <a:ext uri="{FF2B5EF4-FFF2-40B4-BE49-F238E27FC236}">
                <a16:creationId xmlns:a16="http://schemas.microsoft.com/office/drawing/2014/main" id="{CF56F0B2-B15B-4D6E-80FF-4379BD4C396D}"/>
              </a:ext>
            </a:extLst>
          </p:cNvPr>
          <p:cNvCxnSpPr/>
          <p:nvPr/>
        </p:nvCxnSpPr>
        <p:spPr>
          <a:xfrm>
            <a:off x="7394079" y="265215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DAA3F941-009D-4B6F-B9E1-0DD0DA0EFDAD}"/>
                  </a:ext>
                </a:extLst>
              </p:cNvPr>
              <p:cNvSpPr txBox="1"/>
              <p:nvPr/>
            </p:nvSpPr>
            <p:spPr>
              <a:xfrm>
                <a:off x="5302044" y="120730"/>
                <a:ext cx="198323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′(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DAA3F941-009D-4B6F-B9E1-0DD0DA0EFD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044" y="120730"/>
                <a:ext cx="1983235" cy="307777"/>
              </a:xfrm>
              <a:prstGeom prst="rect">
                <a:avLst/>
              </a:prstGeom>
              <a:blipFill>
                <a:blip r:embed="rId8"/>
                <a:stretch>
                  <a:fillRect b="-555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15">
                <a:extLst>
                  <a:ext uri="{FF2B5EF4-FFF2-40B4-BE49-F238E27FC236}">
                    <a16:creationId xmlns:a16="http://schemas.microsoft.com/office/drawing/2014/main" id="{16988FE2-10CD-4BC8-B7C3-A892140629B6}"/>
                  </a:ext>
                </a:extLst>
              </p:cNvPr>
              <p:cNvSpPr txBox="1"/>
              <p:nvPr/>
            </p:nvSpPr>
            <p:spPr>
              <a:xfrm>
                <a:off x="7972012" y="0"/>
                <a:ext cx="1171988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15">
                <a:extLst>
                  <a:ext uri="{FF2B5EF4-FFF2-40B4-BE49-F238E27FC236}">
                    <a16:creationId xmlns:a16="http://schemas.microsoft.com/office/drawing/2014/main" id="{16988FE2-10CD-4BC8-B7C3-A892140629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012" y="0"/>
                <a:ext cx="1171988" cy="50135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41">
                <a:extLst>
                  <a:ext uri="{FF2B5EF4-FFF2-40B4-BE49-F238E27FC236}">
                    <a16:creationId xmlns:a16="http://schemas.microsoft.com/office/drawing/2014/main" id="{388A51A4-DA04-4D64-8042-AF3EECDE0D0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551643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41">
                <a:extLst>
                  <a:ext uri="{FF2B5EF4-FFF2-40B4-BE49-F238E27FC236}">
                    <a16:creationId xmlns:a16="http://schemas.microsoft.com/office/drawing/2014/main" id="{388A51A4-DA04-4D64-8042-AF3EECDE0D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51643" cy="50135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">
            <a:extLst>
              <a:ext uri="{FF2B5EF4-FFF2-40B4-BE49-F238E27FC236}">
                <a16:creationId xmlns:a16="http://schemas.microsoft.com/office/drawing/2014/main" id="{9733241E-952A-4506-A7AB-63E255273B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5">
                <a:extLst>
                  <a:ext uri="{FF2B5EF4-FFF2-40B4-BE49-F238E27FC236}">
                    <a16:creationId xmlns:a16="http://schemas.microsoft.com/office/drawing/2014/main" id="{5D5B515C-5271-403A-9824-26AC191B017E}"/>
                  </a:ext>
                </a:extLst>
              </p:cNvPr>
              <p:cNvSpPr txBox="1"/>
              <p:nvPr/>
            </p:nvSpPr>
            <p:spPr>
              <a:xfrm>
                <a:off x="1353786" y="3491227"/>
                <a:ext cx="1372747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𝑃𝑦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5">
                <a:extLst>
                  <a:ext uri="{FF2B5EF4-FFF2-40B4-BE49-F238E27FC236}">
                    <a16:creationId xmlns:a16="http://schemas.microsoft.com/office/drawing/2014/main" id="{5D5B515C-5271-403A-9824-26AC191B01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786" y="3491227"/>
                <a:ext cx="1372747" cy="55983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3">
            <a:extLst>
              <a:ext uri="{FF2B5EF4-FFF2-40B4-BE49-F238E27FC236}">
                <a16:creationId xmlns:a16="http://schemas.microsoft.com/office/drawing/2014/main" id="{3F12E03C-D048-4E3E-9328-AF596C7F564C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11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 animBg="1"/>
      <p:bldP spid="39" grpId="0"/>
      <p:bldP spid="40" grpId="0" animBg="1"/>
      <p:bldP spid="41" grpId="0" animBg="1"/>
      <p:bldP spid="42" grpId="0"/>
      <p:bldP spid="43" grpId="0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456384" cy="4325112"/>
              </a:xfrm>
            </p:spPr>
            <p:txBody>
              <a:bodyPr>
                <a:normAutofit fontScale="925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solve first order linear differential equations of the type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𝑷𝒚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P and Q are functions of x. This is done by multiplying by an integrating factor to produce an exact equation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general solution of the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can apply the rule we just saw, as it isn’t completely clear what we should multiply by to make this work…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Start by writing down the value of P in this equation</a:t>
                </a: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456384" cy="4325112"/>
              </a:xfrm>
              <a:blipFill>
                <a:blip r:embed="rId2"/>
                <a:stretch>
                  <a:fillRect t="-564" r="-2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>
            <a:off x="1332148" y="288032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𝑀</m:t>
                      </m:r>
                      <m:r>
                        <a:rPr lang="en-GB" sz="1400" b="0" i="1" smtClean="0">
                          <a:latin typeface="Cambria Math"/>
                        </a:rPr>
                        <m:t>𝑢𝑙𝑡𝑖𝑝𝑙𝑦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𝑎𝑙𝑙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𝑏𝑦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blipFill>
                <a:blip r:embed="rId4"/>
                <a:stretch>
                  <a:fillRect t="-70000" r="-615" b="-8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636" y="3587872"/>
                <a:ext cx="1433533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−4</m:t>
                      </m:r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636" y="3587872"/>
                <a:ext cx="1433533" cy="5598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47964" y="1484784"/>
                <a:ext cx="1276823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7964" y="1484784"/>
                <a:ext cx="1276823" cy="501356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480212" y="1628800"/>
                <a:ext cx="10429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𝑆</m:t>
                      </m:r>
                      <m:r>
                        <a:rPr lang="en-US" sz="1400" b="0" i="1" smtClean="0">
                          <a:latin typeface="Cambria Math"/>
                        </a:rPr>
                        <m:t>𝑜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𝑃</m:t>
                      </m:r>
                      <m:r>
                        <a:rPr lang="en-US" sz="1400" b="0" i="1" smtClean="0"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212" y="1628800"/>
                <a:ext cx="104297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>
            <a:off x="5544108" y="1772816"/>
            <a:ext cx="8280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11960" y="2276872"/>
                <a:ext cx="719171" cy="3418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276872"/>
                <a:ext cx="719171" cy="341888"/>
              </a:xfrm>
              <a:prstGeom prst="rect">
                <a:avLst/>
              </a:prstGeom>
              <a:blipFill>
                <a:blip r:embed="rId8"/>
                <a:stretch>
                  <a:fillRect l="-8475" t="-78571" r="-4237" b="-98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504056" y="108012"/>
            <a:ext cx="180020" cy="32403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608004" y="1592796"/>
            <a:ext cx="288032" cy="32403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11960" y="2744924"/>
                <a:ext cx="801053" cy="3418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−4 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744924"/>
                <a:ext cx="801053" cy="341888"/>
              </a:xfrm>
              <a:prstGeom prst="rect">
                <a:avLst/>
              </a:prstGeom>
              <a:blipFill>
                <a:blip r:embed="rId9"/>
                <a:stretch>
                  <a:fillRect l="-7634" t="-78571" b="-98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11960" y="3248980"/>
                <a:ext cx="5820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248980"/>
                <a:ext cx="582019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4788024" y="2420888"/>
            <a:ext cx="396044" cy="468052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148064" y="2492896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value of P</a:t>
            </a:r>
          </a:p>
        </p:txBody>
      </p:sp>
      <p:sp>
        <p:nvSpPr>
          <p:cNvPr id="27" name="Arc 26"/>
          <p:cNvSpPr/>
          <p:nvPr/>
        </p:nvSpPr>
        <p:spPr>
          <a:xfrm>
            <a:off x="4788024" y="2888940"/>
            <a:ext cx="396044" cy="468052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112060" y="2888940"/>
            <a:ext cx="1548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the Integral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175956" y="3753036"/>
            <a:ext cx="4500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to make our differential equation exact, we need to multiply all terms by e</a:t>
            </a:r>
            <a:r>
              <a:rPr lang="en-GB" sz="16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-4x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2">
            <a:extLst>
              <a:ext uri="{FF2B5EF4-FFF2-40B4-BE49-F238E27FC236}">
                <a16:creationId xmlns:a16="http://schemas.microsoft.com/office/drawing/2014/main" id="{F39439C4-6666-42C1-A4A0-543137A04A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4" name="テキスト ボックス 3">
            <a:extLst>
              <a:ext uri="{FF2B5EF4-FFF2-40B4-BE49-F238E27FC236}">
                <a16:creationId xmlns:a16="http://schemas.microsoft.com/office/drawing/2014/main" id="{C5017B01-EF46-4A48-9E5B-37E7C7A14D31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13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6" grpId="0"/>
      <p:bldP spid="17" grpId="0"/>
      <p:bldP spid="18" grpId="0"/>
      <p:bldP spid="10" grpId="0" animBg="1"/>
      <p:bldP spid="10" grpId="1" animBg="1"/>
      <p:bldP spid="19" grpId="0" animBg="1"/>
      <p:bldP spid="19" grpId="1" animBg="1"/>
      <p:bldP spid="20" grpId="0"/>
      <p:bldP spid="21" grpId="0"/>
      <p:bldP spid="22" grpId="0" animBg="1"/>
      <p:bldP spid="24" grpId="0"/>
      <p:bldP spid="27" grpId="0" animBg="1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456384" cy="4352365"/>
              </a:xfrm>
            </p:spPr>
            <p:txBody>
              <a:bodyPr>
                <a:normAutofit fontScale="925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solve first order linear differential equations of the type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𝑷𝒚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P and Q are functions of x. This is done by multiplying by an integrating factor to produce an exact equation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general solution of the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can apply the rule we just saw, as it isn’t completely clear what we should multiply by to make this work…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Start by writing down the value of P in this equation</a:t>
                </a: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456384" cy="4352365"/>
              </a:xfrm>
              <a:blipFill>
                <a:blip r:embed="rId2"/>
                <a:stretch>
                  <a:fillRect t="-561" r="-2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4067944" y="1484784"/>
            <a:ext cx="4500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to make our differential equation exact, we need to multiply all terms by e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-4x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27984" y="2096852"/>
                <a:ext cx="1276823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096852"/>
                <a:ext cx="1276823" cy="501356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707904" y="2744924"/>
                <a:ext cx="237860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744924"/>
                <a:ext cx="2378600" cy="501356"/>
              </a:xfrm>
              <a:prstGeom prst="rect">
                <a:avLst/>
              </a:prstGeom>
              <a:blipFill>
                <a:blip r:embed="rId4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5868144" y="2384884"/>
            <a:ext cx="396044" cy="612068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228184" y="2528900"/>
            <a:ext cx="1476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all by e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-4x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20172" y="3032956"/>
            <a:ext cx="30238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Differentiating e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-4x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would give -4e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-4x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, so you can see the left side is now an exact equation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Hence, we can rewrite it!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5868144" y="3032956"/>
            <a:ext cx="396044" cy="828092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55976" y="3537012"/>
                <a:ext cx="1705082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537012"/>
                <a:ext cx="1705082" cy="501356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55976" y="4284419"/>
                <a:ext cx="1513556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284419"/>
                <a:ext cx="1513556" cy="501356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6228184" y="3969060"/>
            <a:ext cx="27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also simplify the right side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We are multiplying so add the powers together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Arc 27"/>
          <p:cNvSpPr/>
          <p:nvPr/>
        </p:nvSpPr>
        <p:spPr>
          <a:xfrm>
            <a:off x="5868144" y="3861048"/>
            <a:ext cx="396044" cy="756084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608004" y="4905164"/>
                <a:ext cx="1688347" cy="657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−3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4905164"/>
                <a:ext cx="1688347" cy="6574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6074333" y="4617132"/>
            <a:ext cx="396044" cy="540060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434373" y="4725144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each side – cancels 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on the left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608004" y="5517232"/>
                <a:ext cx="1901418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5517232"/>
                <a:ext cx="1901418" cy="497059"/>
              </a:xfrm>
              <a:prstGeom prst="rect">
                <a:avLst/>
              </a:prstGeom>
              <a:blipFill>
                <a:blip r:embed="rId8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6300192" y="5193196"/>
            <a:ext cx="396044" cy="576064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660232" y="526520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the integral on the right side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968044" y="6093296"/>
                <a:ext cx="1641090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𝐶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044" y="6093296"/>
                <a:ext cx="1641090" cy="497059"/>
              </a:xfrm>
              <a:prstGeom prst="rect">
                <a:avLst/>
              </a:prstGeom>
              <a:blipFill>
                <a:blip r:embed="rId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6444208" y="5769260"/>
            <a:ext cx="396044" cy="576064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840252" y="584126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e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4x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(same as dividing by e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-4x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79912" y="2852936"/>
            <a:ext cx="432048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427984" y="2852936"/>
            <a:ext cx="684076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364088" y="3645024"/>
            <a:ext cx="612068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5">
                <a:extLst>
                  <a:ext uri="{FF2B5EF4-FFF2-40B4-BE49-F238E27FC236}">
                    <a16:creationId xmlns:a16="http://schemas.microsoft.com/office/drawing/2014/main" id="{1F271C1F-B698-4710-A11F-DDCFF28D6A1C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5">
                <a:extLst>
                  <a:ext uri="{FF2B5EF4-FFF2-40B4-BE49-F238E27FC236}">
                    <a16:creationId xmlns:a16="http://schemas.microsoft.com/office/drawing/2014/main" id="{1F271C1F-B698-4710-A11F-DDCFF28D6A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24">
                <a:extLst>
                  <a:ext uri="{FF2B5EF4-FFF2-40B4-BE49-F238E27FC236}">
                    <a16:creationId xmlns:a16="http://schemas.microsoft.com/office/drawing/2014/main" id="{230F1547-83B3-4047-8BE5-2F60112FFAFA}"/>
                  </a:ext>
                </a:extLst>
              </p:cNvPr>
              <p:cNvSpPr txBox="1"/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𝑀</m:t>
                      </m:r>
                      <m:r>
                        <a:rPr lang="en-GB" sz="1400" b="0" i="1" smtClean="0">
                          <a:latin typeface="Cambria Math"/>
                        </a:rPr>
                        <m:t>𝑢𝑙𝑡𝑖𝑝𝑙𝑦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𝑎𝑙𝑙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𝑏𝑦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24">
                <a:extLst>
                  <a:ext uri="{FF2B5EF4-FFF2-40B4-BE49-F238E27FC236}">
                    <a16:creationId xmlns:a16="http://schemas.microsoft.com/office/drawing/2014/main" id="{230F1547-83B3-4047-8BE5-2F60112FFA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blipFill>
                <a:blip r:embed="rId11"/>
                <a:stretch>
                  <a:fillRect t="-70000" r="-615" b="-8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29">
                <a:extLst>
                  <a:ext uri="{FF2B5EF4-FFF2-40B4-BE49-F238E27FC236}">
                    <a16:creationId xmlns:a16="http://schemas.microsoft.com/office/drawing/2014/main" id="{12D93502-6917-4610-87F6-351D547EF954}"/>
                  </a:ext>
                </a:extLst>
              </p:cNvPr>
              <p:cNvSpPr txBox="1"/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29">
                <a:extLst>
                  <a:ext uri="{FF2B5EF4-FFF2-40B4-BE49-F238E27FC236}">
                    <a16:creationId xmlns:a16="http://schemas.microsoft.com/office/drawing/2014/main" id="{12D93502-6917-4610-87F6-351D547EF9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2">
            <a:extLst>
              <a:ext uri="{FF2B5EF4-FFF2-40B4-BE49-F238E27FC236}">
                <a16:creationId xmlns:a16="http://schemas.microsoft.com/office/drawing/2014/main" id="{CD8AA00A-A95C-4D0B-A389-D7E82EF138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6">
                <a:extLst>
                  <a:ext uri="{FF2B5EF4-FFF2-40B4-BE49-F238E27FC236}">
                    <a16:creationId xmlns:a16="http://schemas.microsoft.com/office/drawing/2014/main" id="{7556FB78-7945-4E49-AE8F-4DD2C357750B}"/>
                  </a:ext>
                </a:extLst>
              </p:cNvPr>
              <p:cNvSpPr txBox="1"/>
              <p:nvPr/>
            </p:nvSpPr>
            <p:spPr>
              <a:xfrm>
                <a:off x="1295636" y="3587872"/>
                <a:ext cx="1433533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−4</m:t>
                      </m:r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6">
                <a:extLst>
                  <a:ext uri="{FF2B5EF4-FFF2-40B4-BE49-F238E27FC236}">
                    <a16:creationId xmlns:a16="http://schemas.microsoft.com/office/drawing/2014/main" id="{7556FB78-7945-4E49-AE8F-4DD2C3577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636" y="3587872"/>
                <a:ext cx="1433533" cy="55983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22">
            <a:extLst>
              <a:ext uri="{FF2B5EF4-FFF2-40B4-BE49-F238E27FC236}">
                <a16:creationId xmlns:a16="http://schemas.microsoft.com/office/drawing/2014/main" id="{5DB4B2BC-C9CF-452C-B5E3-ED74E135F632}"/>
              </a:ext>
            </a:extLst>
          </p:cNvPr>
          <p:cNvCxnSpPr/>
          <p:nvPr/>
        </p:nvCxnSpPr>
        <p:spPr>
          <a:xfrm>
            <a:off x="1332148" y="288032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3">
            <a:extLst>
              <a:ext uri="{FF2B5EF4-FFF2-40B4-BE49-F238E27FC236}">
                <a16:creationId xmlns:a16="http://schemas.microsoft.com/office/drawing/2014/main" id="{B9394849-C028-4374-A236-A32BAABDAFE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44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17" grpId="0"/>
      <p:bldP spid="18" grpId="0" animBg="1"/>
      <p:bldP spid="19" grpId="0"/>
      <p:bldP spid="21" grpId="0" animBg="1"/>
      <p:bldP spid="22" grpId="0"/>
      <p:bldP spid="24" grpId="0"/>
      <p:bldP spid="28" grpId="0" animBg="1"/>
      <p:bldP spid="31" grpId="0"/>
      <p:bldP spid="32" grpId="0" animBg="1"/>
      <p:bldP spid="33" grpId="0"/>
      <p:bldP spid="34" grpId="0"/>
      <p:bldP spid="35" grpId="0" animBg="1"/>
      <p:bldP spid="36" grpId="0"/>
      <p:bldP spid="37" grpId="0"/>
      <p:bldP spid="38" grpId="0" animBg="1"/>
      <p:bldP spid="39" grpId="0"/>
      <p:bldP spid="8" grpId="0" animBg="1"/>
      <p:bldP spid="8" grpId="1" animBg="1"/>
      <p:bldP spid="40" grpId="0" animBg="1"/>
      <p:bldP spid="40" grpId="1" animBg="1"/>
      <p:bldP spid="41" grpId="0" animBg="1"/>
      <p:bldP spid="4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456384" cy="379655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solve first order linear differential equations of the type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𝑷𝒚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P and Q are functions of x. This is done by multiplying by an integrating factor to produce an exact equation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general solution of the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Before we can do anything with P, we need to write this in the above form (</a:t>
                </a:r>
                <a:r>
                  <a:rPr lang="en-US" sz="14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ie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– with just </a:t>
                </a:r>
                <a:r>
                  <a:rPr lang="en-US" sz="1400" baseline="300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dy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/</a:t>
                </a:r>
                <a:r>
                  <a:rPr lang="en-US" sz="1400" baseline="-25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dx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at the front)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456384" cy="3796553"/>
              </a:xfrm>
              <a:blipFill>
                <a:blip r:embed="rId2"/>
                <a:stretch>
                  <a:fillRect t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64541" y="3681464"/>
                <a:ext cx="2569229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𝑐𝑜𝑠𝑥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+2</m:t>
                      </m:r>
                      <m:r>
                        <a:rPr lang="en-US" sz="1600" b="0" i="1" smtClean="0">
                          <a:latin typeface="Cambria Math"/>
                        </a:rPr>
                        <m:t>𝑦𝑠𝑖𝑛𝑥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41" y="3681464"/>
                <a:ext cx="2569229" cy="5598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067944" y="1484784"/>
                <a:ext cx="2276136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𝑐𝑜𝑠𝑥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  <m:r>
                        <a:rPr lang="en-US" sz="1400" b="0" i="1" smtClean="0">
                          <a:latin typeface="Cambria Math"/>
                        </a:rPr>
                        <m:t>𝑦𝑠𝑖𝑛𝑥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484784"/>
                <a:ext cx="2276136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27984" y="2132856"/>
                <a:ext cx="1872207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  <m:r>
                        <a:rPr lang="en-US" sz="1400" b="0" i="1" smtClean="0">
                          <a:latin typeface="Cambria Math"/>
                        </a:rPr>
                        <m:t>𝑦𝑡𝑎𝑛𝑥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132856"/>
                <a:ext cx="1872207" cy="501356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6120172" y="1772816"/>
            <a:ext cx="396044" cy="612068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516216" y="1664804"/>
            <a:ext cx="2196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terms by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cosx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Sinx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becomes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tanx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cos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4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x becomes cos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x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87924" y="2780928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it is in the correct form, we can see the value of P is 2tanx…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59932" y="3429000"/>
                <a:ext cx="871649" cy="4130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3429000"/>
                <a:ext cx="871649" cy="413062"/>
              </a:xfrm>
              <a:prstGeom prst="rect">
                <a:avLst/>
              </a:prstGeom>
              <a:blipFill>
                <a:blip r:embed="rId6"/>
                <a:stretch>
                  <a:fillRect l="-15385" t="-97015" r="-11189" b="-1268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59932" y="3933056"/>
                <a:ext cx="1248932" cy="4130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𝑡𝑎𝑛𝑥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3933056"/>
                <a:ext cx="1248932" cy="413062"/>
              </a:xfrm>
              <a:prstGeom prst="rect">
                <a:avLst/>
              </a:prstGeom>
              <a:blipFill>
                <a:blip r:embed="rId7"/>
                <a:stretch>
                  <a:fillRect l="-10784" t="-95588" b="-1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959932" y="4437112"/>
                <a:ext cx="1001364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𝑙𝑛𝑠𝑒𝑐𝑥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4437112"/>
                <a:ext cx="1001364" cy="3742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5936" y="4941168"/>
                <a:ext cx="1006814" cy="4071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𝑙𝑛𝑠𝑒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941168"/>
                <a:ext cx="1006814" cy="40716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31940" y="5481228"/>
                <a:ext cx="9586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𝑠𝑒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5481228"/>
                <a:ext cx="958659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4932040" y="3609020"/>
            <a:ext cx="396044" cy="504056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4932040" y="4113076"/>
            <a:ext cx="396044" cy="504056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4968044" y="4617132"/>
            <a:ext cx="396044" cy="504056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4968044" y="5121188"/>
            <a:ext cx="396044" cy="504056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292080" y="3717032"/>
            <a:ext cx="1764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value of 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56076" y="4149080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(this one is in the formula booklet!)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28084" y="472514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power law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20072" y="5157192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e and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ln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cancel out (this often happens in these questions!)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63888" y="5949280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we need to multiply each part of the equation by sec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 (at the stage where it had only </a:t>
            </a:r>
            <a:r>
              <a:rPr lang="en-US" sz="14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dy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dx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at the front)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463988" y="2132856"/>
            <a:ext cx="1800200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4896036" y="2276872"/>
            <a:ext cx="180020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112060" y="2276872"/>
            <a:ext cx="396044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5">
                <a:extLst>
                  <a:ext uri="{FF2B5EF4-FFF2-40B4-BE49-F238E27FC236}">
                    <a16:creationId xmlns:a16="http://schemas.microsoft.com/office/drawing/2014/main" id="{DE692D76-4F7D-44D8-97FC-FD8323675A77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5">
                <a:extLst>
                  <a:ext uri="{FF2B5EF4-FFF2-40B4-BE49-F238E27FC236}">
                    <a16:creationId xmlns:a16="http://schemas.microsoft.com/office/drawing/2014/main" id="{DE692D76-4F7D-44D8-97FC-FD8323675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24">
                <a:extLst>
                  <a:ext uri="{FF2B5EF4-FFF2-40B4-BE49-F238E27FC236}">
                    <a16:creationId xmlns:a16="http://schemas.microsoft.com/office/drawing/2014/main" id="{A39A2CF6-3C96-47C9-A87A-DDC9F63A52DF}"/>
                  </a:ext>
                </a:extLst>
              </p:cNvPr>
              <p:cNvSpPr txBox="1"/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𝑀</m:t>
                      </m:r>
                      <m:r>
                        <a:rPr lang="en-GB" sz="1400" b="0" i="1" smtClean="0">
                          <a:latin typeface="Cambria Math"/>
                        </a:rPr>
                        <m:t>𝑢𝑙𝑡𝑖𝑝𝑙𝑦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𝑎𝑙𝑙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𝑏𝑦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24">
                <a:extLst>
                  <a:ext uri="{FF2B5EF4-FFF2-40B4-BE49-F238E27FC236}">
                    <a16:creationId xmlns:a16="http://schemas.microsoft.com/office/drawing/2014/main" id="{A39A2CF6-3C96-47C9-A87A-DDC9F63A5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blipFill>
                <a:blip r:embed="rId12"/>
                <a:stretch>
                  <a:fillRect t="-70000" r="-615" b="-8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29">
                <a:extLst>
                  <a:ext uri="{FF2B5EF4-FFF2-40B4-BE49-F238E27FC236}">
                    <a16:creationId xmlns:a16="http://schemas.microsoft.com/office/drawing/2014/main" id="{98916C68-3740-4937-9631-069E3D7AD87C}"/>
                  </a:ext>
                </a:extLst>
              </p:cNvPr>
              <p:cNvSpPr txBox="1"/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29">
                <a:extLst>
                  <a:ext uri="{FF2B5EF4-FFF2-40B4-BE49-F238E27FC236}">
                    <a16:creationId xmlns:a16="http://schemas.microsoft.com/office/drawing/2014/main" id="{98916C68-3740-4937-9631-069E3D7AD8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2">
            <a:extLst>
              <a:ext uri="{FF2B5EF4-FFF2-40B4-BE49-F238E27FC236}">
                <a16:creationId xmlns:a16="http://schemas.microsoft.com/office/drawing/2014/main" id="{BD3476B5-ED42-49E1-9FA8-CBF27A68B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cxnSp>
        <p:nvCxnSpPr>
          <p:cNvPr id="45" name="Straight Arrow Connector 22">
            <a:extLst>
              <a:ext uri="{FF2B5EF4-FFF2-40B4-BE49-F238E27FC236}">
                <a16:creationId xmlns:a16="http://schemas.microsoft.com/office/drawing/2014/main" id="{3C7F62ED-556C-4684-910C-A2A98ACC0981}"/>
              </a:ext>
            </a:extLst>
          </p:cNvPr>
          <p:cNvCxnSpPr/>
          <p:nvPr/>
        </p:nvCxnSpPr>
        <p:spPr>
          <a:xfrm>
            <a:off x="1332148" y="288032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3">
            <a:extLst>
              <a:ext uri="{FF2B5EF4-FFF2-40B4-BE49-F238E27FC236}">
                <a16:creationId xmlns:a16="http://schemas.microsoft.com/office/drawing/2014/main" id="{D4E0ADD9-D1A2-4667-8A4D-60D056EB75D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73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7" grpId="0"/>
      <p:bldP spid="18" grpId="0" animBg="1"/>
      <p:bldP spid="21" grpId="0"/>
      <p:bldP spid="7" grpId="0"/>
      <p:bldP spid="22" grpId="0"/>
      <p:bldP spid="24" grpId="0"/>
      <p:bldP spid="26" grpId="0"/>
      <p:bldP spid="27" grpId="0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  <p:bldP spid="36" grpId="0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456384" cy="3724835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solve first order linear differential equations of the type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𝑷𝒚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P and Q are functions of x. This is done by multiplying by an integrating factor to produce an exact equation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general solution of the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Before we can do anything with P, we need to write this in the above form (</a:t>
                </a:r>
                <a:r>
                  <a:rPr lang="en-US" sz="14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ie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– with just </a:t>
                </a:r>
                <a:r>
                  <a:rPr lang="en-US" sz="1400" baseline="300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dy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/</a:t>
                </a:r>
                <a:r>
                  <a:rPr lang="en-US" sz="1400" baseline="-25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dx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at the front)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456384" cy="3724835"/>
              </a:xfrm>
              <a:blipFill>
                <a:blip r:embed="rId2"/>
                <a:stretch>
                  <a:fillRect t="-14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83968" y="1484784"/>
                <a:ext cx="2276136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𝑐𝑜𝑠𝑥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  <m:r>
                        <a:rPr lang="en-US" sz="1400" b="0" i="1" smtClean="0">
                          <a:latin typeface="Cambria Math"/>
                        </a:rPr>
                        <m:t>𝑦𝑠𝑖𝑛𝑥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484784"/>
                <a:ext cx="2276136" cy="501356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644008" y="2132856"/>
                <a:ext cx="1872207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  <m:r>
                        <a:rPr lang="en-US" sz="1400" b="0" i="1" smtClean="0">
                          <a:latin typeface="Cambria Math"/>
                        </a:rPr>
                        <m:t>𝑦𝑡𝑎𝑛𝑥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132856"/>
                <a:ext cx="1872207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6336196" y="1772816"/>
            <a:ext cx="396044" cy="612068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732240" y="1664804"/>
            <a:ext cx="2196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terms by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cosx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Sinx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becomes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tanx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cos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4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x becomes cos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x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671900" y="2816932"/>
                <a:ext cx="3348372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𝑠𝑒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  <m:r>
                        <a:rPr lang="en-US" sz="1400" b="0" i="1" smtClean="0">
                          <a:latin typeface="Cambria Math"/>
                        </a:rPr>
                        <m:t>𝑦𝑡𝑎𝑛𝑥𝑠𝑒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𝑥𝑠𝑒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900" y="2816932"/>
                <a:ext cx="3348372" cy="501356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6696236" y="2420888"/>
            <a:ext cx="396044" cy="684076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7056276" y="2600908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sec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707904" y="3429000"/>
                <a:ext cx="2736304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𝑠𝑒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  <m:r>
                        <a:rPr lang="en-US" sz="1400" b="0" i="1" smtClean="0">
                          <a:latin typeface="Cambria Math"/>
                        </a:rPr>
                        <m:t>𝑦𝑡𝑎𝑛𝑥𝑠𝑒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429000"/>
                <a:ext cx="2736304" cy="501356"/>
              </a:xfrm>
              <a:prstGeom prst="rect">
                <a:avLst/>
              </a:prstGeom>
              <a:blipFill>
                <a:blip r:embed="rId6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6732240" y="3104964"/>
            <a:ext cx="360040" cy="612068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020272" y="306896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 sec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= 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/cos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x, the right hand side can be simplified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Arc 46"/>
          <p:cNvSpPr/>
          <p:nvPr/>
        </p:nvSpPr>
        <p:spPr>
          <a:xfrm>
            <a:off x="6300192" y="3717032"/>
            <a:ext cx="360040" cy="612068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660232" y="3681028"/>
            <a:ext cx="2375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Combine the left side into a single differential as you have seen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788025" y="4077072"/>
                <a:ext cx="1728192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𝑦𝑠𝑒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5" y="4077072"/>
                <a:ext cx="1728192" cy="501356"/>
              </a:xfrm>
              <a:prstGeom prst="rect">
                <a:avLst/>
              </a:prstGeom>
              <a:blipFill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6739898" y="4365104"/>
            <a:ext cx="360040" cy="612068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075768" y="4653136"/>
                <a:ext cx="1809128" cy="657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𝑦𝑠𝑒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i="1">
                              <a:latin typeface="Cambria Math"/>
                            </a:rPr>
                            <m:t>𝑐𝑜𝑠𝑥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768" y="4653136"/>
                <a:ext cx="1809128" cy="6574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7027930" y="4473116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– cancels out the 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dx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6588224" y="5013176"/>
            <a:ext cx="360040" cy="576064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840252" y="508518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the right side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076056" y="5409220"/>
                <a:ext cx="172819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𝑦𝑠𝑒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𝑠𝑖𝑛𝑥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5409220"/>
                <a:ext cx="1728192" cy="307777"/>
              </a:xfrm>
              <a:prstGeom prst="rect">
                <a:avLst/>
              </a:prstGeom>
              <a:blipFill>
                <a:blip r:embed="rId9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7128284" y="5553236"/>
            <a:ext cx="360040" cy="576064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7472668" y="5481228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sec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(same as multiplying by cos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472100" y="5949280"/>
                <a:ext cx="19802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𝑠𝑖𝑛𝑥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𝐶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100" y="5949280"/>
                <a:ext cx="1980220" cy="307777"/>
              </a:xfrm>
              <a:prstGeom prst="rect">
                <a:avLst/>
              </a:prstGeom>
              <a:blipFill>
                <a:blip r:embed="rId10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5976156" y="2960948"/>
            <a:ext cx="93610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3779912" y="2960948"/>
            <a:ext cx="54006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5256076" y="2960948"/>
            <a:ext cx="54006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6408204" y="2960948"/>
            <a:ext cx="54006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5">
                <a:extLst>
                  <a:ext uri="{FF2B5EF4-FFF2-40B4-BE49-F238E27FC236}">
                    <a16:creationId xmlns:a16="http://schemas.microsoft.com/office/drawing/2014/main" id="{C6A7C041-B34B-41C4-86FD-EC7694B8976E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5">
                <a:extLst>
                  <a:ext uri="{FF2B5EF4-FFF2-40B4-BE49-F238E27FC236}">
                    <a16:creationId xmlns:a16="http://schemas.microsoft.com/office/drawing/2014/main" id="{C6A7C041-B34B-41C4-86FD-EC7694B897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24">
                <a:extLst>
                  <a:ext uri="{FF2B5EF4-FFF2-40B4-BE49-F238E27FC236}">
                    <a16:creationId xmlns:a16="http://schemas.microsoft.com/office/drawing/2014/main" id="{9995C00D-9301-4743-88A3-36B2E2586F02}"/>
                  </a:ext>
                </a:extLst>
              </p:cNvPr>
              <p:cNvSpPr txBox="1"/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𝑀</m:t>
                      </m:r>
                      <m:r>
                        <a:rPr lang="en-GB" sz="1400" b="0" i="1" smtClean="0">
                          <a:latin typeface="Cambria Math"/>
                        </a:rPr>
                        <m:t>𝑢𝑙𝑡𝑖𝑝𝑙𝑦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𝑎𝑙𝑙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𝑏𝑦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24">
                <a:extLst>
                  <a:ext uri="{FF2B5EF4-FFF2-40B4-BE49-F238E27FC236}">
                    <a16:creationId xmlns:a16="http://schemas.microsoft.com/office/drawing/2014/main" id="{9995C00D-9301-4743-88A3-36B2E2586F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blipFill>
                <a:blip r:embed="rId12"/>
                <a:stretch>
                  <a:fillRect t="-70000" r="-615" b="-8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29">
                <a:extLst>
                  <a:ext uri="{FF2B5EF4-FFF2-40B4-BE49-F238E27FC236}">
                    <a16:creationId xmlns:a16="http://schemas.microsoft.com/office/drawing/2014/main" id="{DCD9BACB-9598-4E78-85A7-3C6DA3A7182F}"/>
                  </a:ext>
                </a:extLst>
              </p:cNvPr>
              <p:cNvSpPr txBox="1"/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29">
                <a:extLst>
                  <a:ext uri="{FF2B5EF4-FFF2-40B4-BE49-F238E27FC236}">
                    <a16:creationId xmlns:a16="http://schemas.microsoft.com/office/drawing/2014/main" id="{DCD9BACB-9598-4E78-85A7-3C6DA3A718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2">
            <a:extLst>
              <a:ext uri="{FF2B5EF4-FFF2-40B4-BE49-F238E27FC236}">
                <a16:creationId xmlns:a16="http://schemas.microsoft.com/office/drawing/2014/main" id="{BD83CFF2-FE95-446D-AB57-7047C2146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8">
                <a:extLst>
                  <a:ext uri="{FF2B5EF4-FFF2-40B4-BE49-F238E27FC236}">
                    <a16:creationId xmlns:a16="http://schemas.microsoft.com/office/drawing/2014/main" id="{9F129AE2-6CD9-4E19-9F90-9FCAE9B984A0}"/>
                  </a:ext>
                </a:extLst>
              </p:cNvPr>
              <p:cNvSpPr txBox="1"/>
              <p:nvPr/>
            </p:nvSpPr>
            <p:spPr>
              <a:xfrm>
                <a:off x="764541" y="3681464"/>
                <a:ext cx="2569229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𝑐𝑜𝑠𝑥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+2</m:t>
                      </m:r>
                      <m:r>
                        <a:rPr lang="en-US" sz="1600" b="0" i="1" smtClean="0">
                          <a:latin typeface="Cambria Math"/>
                        </a:rPr>
                        <m:t>𝑦𝑠𝑖𝑛𝑥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8">
                <a:extLst>
                  <a:ext uri="{FF2B5EF4-FFF2-40B4-BE49-F238E27FC236}">
                    <a16:creationId xmlns:a16="http://schemas.microsoft.com/office/drawing/2014/main" id="{9F129AE2-6CD9-4E19-9F90-9FCAE9B984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41" y="3681464"/>
                <a:ext cx="2569229" cy="55983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Arrow Connector 22">
            <a:extLst>
              <a:ext uri="{FF2B5EF4-FFF2-40B4-BE49-F238E27FC236}">
                <a16:creationId xmlns:a16="http://schemas.microsoft.com/office/drawing/2014/main" id="{E56A95AC-6645-4EE7-81E6-A82DA94EF2BF}"/>
              </a:ext>
            </a:extLst>
          </p:cNvPr>
          <p:cNvCxnSpPr/>
          <p:nvPr/>
        </p:nvCxnSpPr>
        <p:spPr>
          <a:xfrm>
            <a:off x="1332148" y="288032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3">
            <a:extLst>
              <a:ext uri="{FF2B5EF4-FFF2-40B4-BE49-F238E27FC236}">
                <a16:creationId xmlns:a16="http://schemas.microsoft.com/office/drawing/2014/main" id="{B1B1F52C-4256-4275-8594-083B9ED4E9B0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43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  <p:bldP spid="42" grpId="0"/>
      <p:bldP spid="44" grpId="0"/>
      <p:bldP spid="45" grpId="0" animBg="1"/>
      <p:bldP spid="46" grpId="0"/>
      <p:bldP spid="47" grpId="0" animBg="1"/>
      <p:bldP spid="48" grpId="0"/>
      <p:bldP spid="49" grpId="0"/>
      <p:bldP spid="50" grpId="0" animBg="1"/>
      <p:bldP spid="51" grpId="0"/>
      <p:bldP spid="52" grpId="0"/>
      <p:bldP spid="53" grpId="0" animBg="1"/>
      <p:bldP spid="54" grpId="0"/>
      <p:bldP spid="55" grpId="0"/>
      <p:bldP spid="56" grpId="0" animBg="1"/>
      <p:bldP spid="57" grpId="0"/>
      <p:bldP spid="58" grpId="0"/>
      <p:bldP spid="8" grpId="0" animBg="1"/>
      <p:bldP spid="8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456384" cy="394895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solve first order linear differential equations of the type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𝑷𝒚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P and Q are functions of x. This is done by multiplying by an integrating factor to produce an exact equation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general solution of the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Find the particular solution of the above equation 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456384" cy="3948953"/>
              </a:xfrm>
              <a:blipFill>
                <a:blip r:embed="rId2"/>
                <a:stretch>
                  <a:fillRect t="-1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935959" y="4326668"/>
                <a:ext cx="215686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𝑠𝑖𝑛𝑥</m:t>
                      </m:r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𝐶</m:t>
                      </m:r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959" y="4326668"/>
                <a:ext cx="2156864" cy="338554"/>
              </a:xfrm>
              <a:prstGeom prst="rect">
                <a:avLst/>
              </a:prstGeom>
              <a:blipFill>
                <a:blip r:embed="rId3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5">
                <a:extLst>
                  <a:ext uri="{FF2B5EF4-FFF2-40B4-BE49-F238E27FC236}">
                    <a16:creationId xmlns:a16="http://schemas.microsoft.com/office/drawing/2014/main" id="{C6A7C041-B34B-41C4-86FD-EC7694B8976E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5">
                <a:extLst>
                  <a:ext uri="{FF2B5EF4-FFF2-40B4-BE49-F238E27FC236}">
                    <a16:creationId xmlns:a16="http://schemas.microsoft.com/office/drawing/2014/main" id="{C6A7C041-B34B-41C4-86FD-EC7694B897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24">
                <a:extLst>
                  <a:ext uri="{FF2B5EF4-FFF2-40B4-BE49-F238E27FC236}">
                    <a16:creationId xmlns:a16="http://schemas.microsoft.com/office/drawing/2014/main" id="{9995C00D-9301-4743-88A3-36B2E2586F02}"/>
                  </a:ext>
                </a:extLst>
              </p:cNvPr>
              <p:cNvSpPr txBox="1"/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𝑀</m:t>
                      </m:r>
                      <m:r>
                        <a:rPr lang="en-GB" sz="1400" b="0" i="1" smtClean="0">
                          <a:latin typeface="Cambria Math"/>
                        </a:rPr>
                        <m:t>𝑢𝑙𝑡𝑖𝑝𝑙𝑦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𝑎𝑙𝑙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𝑏𝑦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24">
                <a:extLst>
                  <a:ext uri="{FF2B5EF4-FFF2-40B4-BE49-F238E27FC236}">
                    <a16:creationId xmlns:a16="http://schemas.microsoft.com/office/drawing/2014/main" id="{9995C00D-9301-4743-88A3-36B2E2586F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blipFill>
                <a:blip r:embed="rId5"/>
                <a:stretch>
                  <a:fillRect t="-70000" r="-615" b="-8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29">
                <a:extLst>
                  <a:ext uri="{FF2B5EF4-FFF2-40B4-BE49-F238E27FC236}">
                    <a16:creationId xmlns:a16="http://schemas.microsoft.com/office/drawing/2014/main" id="{DCD9BACB-9598-4E78-85A7-3C6DA3A7182F}"/>
                  </a:ext>
                </a:extLst>
              </p:cNvPr>
              <p:cNvSpPr txBox="1"/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29">
                <a:extLst>
                  <a:ext uri="{FF2B5EF4-FFF2-40B4-BE49-F238E27FC236}">
                    <a16:creationId xmlns:a16="http://schemas.microsoft.com/office/drawing/2014/main" id="{DCD9BACB-9598-4E78-85A7-3C6DA3A718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2">
            <a:extLst>
              <a:ext uri="{FF2B5EF4-FFF2-40B4-BE49-F238E27FC236}">
                <a16:creationId xmlns:a16="http://schemas.microsoft.com/office/drawing/2014/main" id="{BD83CFF2-FE95-446D-AB57-7047C2146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8">
                <a:extLst>
                  <a:ext uri="{FF2B5EF4-FFF2-40B4-BE49-F238E27FC236}">
                    <a16:creationId xmlns:a16="http://schemas.microsoft.com/office/drawing/2014/main" id="{9F129AE2-6CD9-4E19-9F90-9FCAE9B984A0}"/>
                  </a:ext>
                </a:extLst>
              </p:cNvPr>
              <p:cNvSpPr txBox="1"/>
              <p:nvPr/>
            </p:nvSpPr>
            <p:spPr>
              <a:xfrm>
                <a:off x="764541" y="3681464"/>
                <a:ext cx="2569229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𝑐𝑜𝑠𝑥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+2</m:t>
                      </m:r>
                      <m:r>
                        <a:rPr lang="en-US" sz="1600" b="0" i="1" smtClean="0">
                          <a:latin typeface="Cambria Math"/>
                        </a:rPr>
                        <m:t>𝑦𝑠𝑖𝑛𝑥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8">
                <a:extLst>
                  <a:ext uri="{FF2B5EF4-FFF2-40B4-BE49-F238E27FC236}">
                    <a16:creationId xmlns:a16="http://schemas.microsoft.com/office/drawing/2014/main" id="{9F129AE2-6CD9-4E19-9F90-9FCAE9B984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41" y="3681464"/>
                <a:ext cx="2569229" cy="5598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57">
                <a:extLst>
                  <a:ext uri="{FF2B5EF4-FFF2-40B4-BE49-F238E27FC236}">
                    <a16:creationId xmlns:a16="http://schemas.microsoft.com/office/drawing/2014/main" id="{21E3A30E-C2C9-402C-88F9-137DA0734529}"/>
                  </a:ext>
                </a:extLst>
              </p:cNvPr>
              <p:cNvSpPr txBox="1"/>
              <p:nvPr/>
            </p:nvSpPr>
            <p:spPr>
              <a:xfrm>
                <a:off x="4396336" y="1520715"/>
                <a:ext cx="215686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𝑠𝑖𝑛𝑥</m:t>
                      </m:r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𝐶</m:t>
                      </m:r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57">
                <a:extLst>
                  <a:ext uri="{FF2B5EF4-FFF2-40B4-BE49-F238E27FC236}">
                    <a16:creationId xmlns:a16="http://schemas.microsoft.com/office/drawing/2014/main" id="{21E3A30E-C2C9-402C-88F9-137DA07345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6336" y="1520715"/>
                <a:ext cx="2156864" cy="338554"/>
              </a:xfrm>
              <a:prstGeom prst="rect">
                <a:avLst/>
              </a:prstGeom>
              <a:blipFill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57">
                <a:extLst>
                  <a:ext uri="{FF2B5EF4-FFF2-40B4-BE49-F238E27FC236}">
                    <a16:creationId xmlns:a16="http://schemas.microsoft.com/office/drawing/2014/main" id="{A6628B00-5580-43C0-9F86-E8B9DB91BD26}"/>
                  </a:ext>
                </a:extLst>
              </p:cNvPr>
              <p:cNvSpPr txBox="1"/>
              <p:nvPr/>
            </p:nvSpPr>
            <p:spPr>
              <a:xfrm>
                <a:off x="4477018" y="1968950"/>
                <a:ext cx="232719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(0)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/>
                        </a:rPr>
                        <m:t>sin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⁡(0)</m:t>
                      </m:r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𝐶</m:t>
                      </m:r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57">
                <a:extLst>
                  <a:ext uri="{FF2B5EF4-FFF2-40B4-BE49-F238E27FC236}">
                    <a16:creationId xmlns:a16="http://schemas.microsoft.com/office/drawing/2014/main" id="{A6628B00-5580-43C0-9F86-E8B9DB91B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7018" y="1968950"/>
                <a:ext cx="2327193" cy="338554"/>
              </a:xfrm>
              <a:prstGeom prst="rect">
                <a:avLst/>
              </a:prstGeom>
              <a:blipFill>
                <a:blip r:embed="rId9"/>
                <a:stretch>
                  <a:fillRect r="-262"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57">
                <a:extLst>
                  <a:ext uri="{FF2B5EF4-FFF2-40B4-BE49-F238E27FC236}">
                    <a16:creationId xmlns:a16="http://schemas.microsoft.com/office/drawing/2014/main" id="{228FB17A-0053-4DE8-B05E-A04DFBA3ED25}"/>
                  </a:ext>
                </a:extLst>
              </p:cNvPr>
              <p:cNvSpPr txBox="1"/>
              <p:nvPr/>
            </p:nvSpPr>
            <p:spPr>
              <a:xfrm>
                <a:off x="4423230" y="2408222"/>
                <a:ext cx="79422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57">
                <a:extLst>
                  <a:ext uri="{FF2B5EF4-FFF2-40B4-BE49-F238E27FC236}">
                    <a16:creationId xmlns:a16="http://schemas.microsoft.com/office/drawing/2014/main" id="{228FB17A-0053-4DE8-B05E-A04DFBA3ED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230" y="2408222"/>
                <a:ext cx="794229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57">
                <a:extLst>
                  <a:ext uri="{FF2B5EF4-FFF2-40B4-BE49-F238E27FC236}">
                    <a16:creationId xmlns:a16="http://schemas.microsoft.com/office/drawing/2014/main" id="{95CB01B0-30D7-4D58-8DA3-E64D9B64AE9C}"/>
                  </a:ext>
                </a:extLst>
              </p:cNvPr>
              <p:cNvSpPr txBox="1"/>
              <p:nvPr/>
            </p:nvSpPr>
            <p:spPr>
              <a:xfrm>
                <a:off x="5292806" y="3519845"/>
                <a:ext cx="215686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𝑠𝑖𝑛𝑥</m:t>
                      </m:r>
                      <m:r>
                        <a:rPr lang="en-US" sz="1600" b="0" i="1" smtClean="0">
                          <a:latin typeface="Cambria Math"/>
                        </a:rPr>
                        <m:t>+2)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57">
                <a:extLst>
                  <a:ext uri="{FF2B5EF4-FFF2-40B4-BE49-F238E27FC236}">
                    <a16:creationId xmlns:a16="http://schemas.microsoft.com/office/drawing/2014/main" id="{95CB01B0-30D7-4D58-8DA3-E64D9B64AE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806" y="3519845"/>
                <a:ext cx="2156864" cy="338554"/>
              </a:xfrm>
              <a:prstGeom prst="rect">
                <a:avLst/>
              </a:prstGeom>
              <a:blipFill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17">
            <a:extLst>
              <a:ext uri="{FF2B5EF4-FFF2-40B4-BE49-F238E27FC236}">
                <a16:creationId xmlns:a16="http://schemas.microsoft.com/office/drawing/2014/main" id="{4B73F54C-ADE2-4F0B-8AC1-B81A4A4E5347}"/>
              </a:ext>
            </a:extLst>
          </p:cNvPr>
          <p:cNvSpPr/>
          <p:nvPr/>
        </p:nvSpPr>
        <p:spPr>
          <a:xfrm>
            <a:off x="6640996" y="1719027"/>
            <a:ext cx="351475" cy="441467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18">
            <a:extLst>
              <a:ext uri="{FF2B5EF4-FFF2-40B4-BE49-F238E27FC236}">
                <a16:creationId xmlns:a16="http://schemas.microsoft.com/office/drawing/2014/main" id="{C47AEA1C-15FE-4C45-B937-3321810C668E}"/>
              </a:ext>
            </a:extLst>
          </p:cNvPr>
          <p:cNvSpPr txBox="1"/>
          <p:nvPr/>
        </p:nvSpPr>
        <p:spPr>
          <a:xfrm>
            <a:off x="6965322" y="1611015"/>
            <a:ext cx="1667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values we are given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Arc 17">
            <a:extLst>
              <a:ext uri="{FF2B5EF4-FFF2-40B4-BE49-F238E27FC236}">
                <a16:creationId xmlns:a16="http://schemas.microsoft.com/office/drawing/2014/main" id="{C824C883-8F72-485A-BCBE-C6BF64193360}"/>
              </a:ext>
            </a:extLst>
          </p:cNvPr>
          <p:cNvSpPr/>
          <p:nvPr/>
        </p:nvSpPr>
        <p:spPr>
          <a:xfrm>
            <a:off x="6551349" y="2149332"/>
            <a:ext cx="351475" cy="441467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18">
                <a:extLst>
                  <a:ext uri="{FF2B5EF4-FFF2-40B4-BE49-F238E27FC236}">
                    <a16:creationId xmlns:a16="http://schemas.microsoft.com/office/drawing/2014/main" id="{F79CF4D7-F9B8-432E-B648-9BC892AF67EB}"/>
                  </a:ext>
                </a:extLst>
              </p:cNvPr>
              <p:cNvSpPr txBox="1"/>
              <p:nvPr/>
            </p:nvSpPr>
            <p:spPr>
              <a:xfrm>
                <a:off x="6866710" y="2229579"/>
                <a:ext cx="108498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TextBox 18">
                <a:extLst>
                  <a:ext uri="{FF2B5EF4-FFF2-40B4-BE49-F238E27FC236}">
                    <a16:creationId xmlns:a16="http://schemas.microsoft.com/office/drawing/2014/main" id="{F79CF4D7-F9B8-432E-B648-9BC892AF67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6710" y="2229579"/>
                <a:ext cx="1084984" cy="276999"/>
              </a:xfrm>
              <a:prstGeom prst="rect">
                <a:avLst/>
              </a:prstGeom>
              <a:blipFill>
                <a:blip r:embed="rId12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18">
                <a:extLst>
                  <a:ext uri="{FF2B5EF4-FFF2-40B4-BE49-F238E27FC236}">
                    <a16:creationId xmlns:a16="http://schemas.microsoft.com/office/drawing/2014/main" id="{73D4C9E2-EA95-4803-8007-326D0E7281C1}"/>
                  </a:ext>
                </a:extLst>
              </p:cNvPr>
              <p:cNvSpPr txBox="1"/>
              <p:nvPr/>
            </p:nvSpPr>
            <p:spPr>
              <a:xfrm>
                <a:off x="4177553" y="2901931"/>
                <a:ext cx="45092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Now we know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we can write the particular solution!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18">
                <a:extLst>
                  <a:ext uri="{FF2B5EF4-FFF2-40B4-BE49-F238E27FC236}">
                    <a16:creationId xmlns:a16="http://schemas.microsoft.com/office/drawing/2014/main" id="{73D4C9E2-EA95-4803-8007-326D0E7281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7553" y="2901931"/>
                <a:ext cx="4509247" cy="523220"/>
              </a:xfrm>
              <a:prstGeom prst="rect">
                <a:avLst/>
              </a:prstGeom>
              <a:blipFill>
                <a:blip r:embed="rId13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Arrow Connector 22">
            <a:extLst>
              <a:ext uri="{FF2B5EF4-FFF2-40B4-BE49-F238E27FC236}">
                <a16:creationId xmlns:a16="http://schemas.microsoft.com/office/drawing/2014/main" id="{776630D6-E99A-44B3-9FD7-AA55B0B347FF}"/>
              </a:ext>
            </a:extLst>
          </p:cNvPr>
          <p:cNvCxnSpPr/>
          <p:nvPr/>
        </p:nvCxnSpPr>
        <p:spPr>
          <a:xfrm>
            <a:off x="1332148" y="288032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3">
            <a:extLst>
              <a:ext uri="{FF2B5EF4-FFF2-40B4-BE49-F238E27FC236}">
                <a16:creationId xmlns:a16="http://schemas.microsoft.com/office/drawing/2014/main" id="{ABDB47FC-45D7-446F-A749-ADCB7FB3F24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78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9" grpId="0" animBg="1"/>
      <p:bldP spid="65" grpId="0"/>
      <p:bldP spid="66" grpId="0" animBg="1"/>
      <p:bldP spid="67" grpId="0"/>
      <p:bldP spid="6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276D31-6206-4859-988C-AC4E4402F3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CBDA48-E7D6-4F02-88EE-CAFB765ED1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DEE2F6-6978-4B80-B94A-65B85F9DAE3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922</TotalTime>
  <Words>2658</Words>
  <Application>Microsoft Office PowerPoint</Application>
  <PresentationFormat>On-screen Show (4:3)</PresentationFormat>
  <Paragraphs>235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Wingdings</vt:lpstr>
      <vt:lpstr>Office テーマ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193</cp:revision>
  <cp:lastPrinted>2017-11-21T05:26:55Z</cp:lastPrinted>
  <dcterms:created xsi:type="dcterms:W3CDTF">2017-08-14T15:35:38Z</dcterms:created>
  <dcterms:modified xsi:type="dcterms:W3CDTF">2021-08-27T08:14:03Z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