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037" autoAdjust="0"/>
  </p:normalViewPr>
  <p:slideViewPr>
    <p:cSldViewPr snapToGrid="0">
      <p:cViewPr varScale="1">
        <p:scale>
          <a:sx n="104" d="100"/>
          <a:sy n="104" d="100"/>
        </p:scale>
        <p:origin x="12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77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1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13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12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42099" y="786648"/>
            <a:ext cx="8090356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Methods in </a:t>
            </a:r>
          </a:p>
          <a:p>
            <a:pPr algn="ctr"/>
            <a:r>
              <a:rPr lang="en-US" altLang="ja-JP" sz="96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Differential Equations</a:t>
            </a:r>
            <a:endParaRPr lang="ja-JP" altLang="en-US" sz="96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83392" y="423135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64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general solution of the differential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Then sketch members of the family of solution curves represented by the general solution.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83668" y="3104964"/>
                <a:ext cx="104361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668" y="3104964"/>
                <a:ext cx="1043619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716016" y="1484784"/>
                <a:ext cx="1296144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𝑦</m:t>
                      </m:r>
                      <m:r>
                        <a:rPr lang="en-GB" sz="2000" b="0" i="1" smtClean="0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484784"/>
                <a:ext cx="1296144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Arrow Connector 84"/>
          <p:cNvCxnSpPr/>
          <p:nvPr/>
        </p:nvCxnSpPr>
        <p:spPr>
          <a:xfrm flipV="1">
            <a:off x="6444208" y="2600908"/>
            <a:ext cx="0" cy="34923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5400000" flipV="1">
            <a:off x="6534218" y="2654914"/>
            <a:ext cx="0" cy="34923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93922" y="2372418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263248" y="428236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7" name="Freeform 6"/>
          <p:cNvSpPr/>
          <p:nvPr/>
        </p:nvSpPr>
        <p:spPr>
          <a:xfrm>
            <a:off x="6555179" y="2683823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reeform 88"/>
          <p:cNvSpPr/>
          <p:nvPr/>
        </p:nvSpPr>
        <p:spPr>
          <a:xfrm flipH="1">
            <a:off x="4716016" y="2672916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reeform 89"/>
          <p:cNvSpPr/>
          <p:nvPr/>
        </p:nvSpPr>
        <p:spPr>
          <a:xfrm flipV="1">
            <a:off x="6552220" y="4581128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 flipH="1" flipV="1">
            <a:off x="4716016" y="4581128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6768244" y="4761148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Freeform 92"/>
          <p:cNvSpPr/>
          <p:nvPr/>
        </p:nvSpPr>
        <p:spPr>
          <a:xfrm flipH="1" flipV="1">
            <a:off x="4463988" y="4761148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Freeform 93"/>
          <p:cNvSpPr/>
          <p:nvPr/>
        </p:nvSpPr>
        <p:spPr>
          <a:xfrm>
            <a:off x="6804248" y="2492896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Freeform 94"/>
          <p:cNvSpPr/>
          <p:nvPr/>
        </p:nvSpPr>
        <p:spPr>
          <a:xfrm flipH="1">
            <a:off x="4499992" y="2492896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056276" y="2276872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H="1">
            <a:off x="4247964" y="2276872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/>
          <p:cNvSpPr/>
          <p:nvPr/>
        </p:nvSpPr>
        <p:spPr>
          <a:xfrm flipV="1">
            <a:off x="7056276" y="4977172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/>
          <p:cNvSpPr/>
          <p:nvPr/>
        </p:nvSpPr>
        <p:spPr>
          <a:xfrm flipH="1" flipV="1">
            <a:off x="4247964" y="4977172"/>
            <a:ext cx="1638795" cy="1531917"/>
          </a:xfrm>
          <a:custGeom>
            <a:avLst/>
            <a:gdLst>
              <a:gd name="connsiteX0" fmla="*/ 0 w 1638795"/>
              <a:gd name="connsiteY0" fmla="*/ 0 h 1531917"/>
              <a:gd name="connsiteX1" fmla="*/ 83127 w 1638795"/>
              <a:gd name="connsiteY1" fmla="*/ 795647 h 1531917"/>
              <a:gd name="connsiteX2" fmla="*/ 237507 w 1638795"/>
              <a:gd name="connsiteY2" fmla="*/ 1318161 h 1531917"/>
              <a:gd name="connsiteX3" fmla="*/ 760021 w 1638795"/>
              <a:gd name="connsiteY3" fmla="*/ 1472541 h 1531917"/>
              <a:gd name="connsiteX4" fmla="*/ 1638795 w 1638795"/>
              <a:gd name="connsiteY4" fmla="*/ 1531917 h 1531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8795" h="1531917">
                <a:moveTo>
                  <a:pt x="0" y="0"/>
                </a:moveTo>
                <a:cubicBezTo>
                  <a:pt x="21771" y="287977"/>
                  <a:pt x="43543" y="575954"/>
                  <a:pt x="83127" y="795647"/>
                </a:cubicBezTo>
                <a:cubicBezTo>
                  <a:pt x="122711" y="1015340"/>
                  <a:pt x="124691" y="1205345"/>
                  <a:pt x="237507" y="1318161"/>
                </a:cubicBezTo>
                <a:cubicBezTo>
                  <a:pt x="350323" y="1430977"/>
                  <a:pt x="526473" y="1436915"/>
                  <a:pt x="760021" y="1472541"/>
                </a:cubicBezTo>
                <a:cubicBezTo>
                  <a:pt x="993569" y="1508167"/>
                  <a:pt x="1316182" y="1520042"/>
                  <a:pt x="1638795" y="153191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479261" y="1520788"/>
            <a:ext cx="26642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Increasing or decreasing the value of A (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14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 will move the curves in or out!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311586B2-06A1-4B28-9E20-8645DCED3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0" name="テキスト ボックス 3">
            <a:extLst>
              <a:ext uri="{FF2B5EF4-FFF2-40B4-BE49-F238E27FC236}">
                <a16:creationId xmlns:a16="http://schemas.microsoft.com/office/drawing/2014/main" id="{C6AFA878-80D7-42D1-8D0D-CDDAC0973FC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6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7" grpId="0"/>
      <p:bldP spid="88" grpId="0"/>
      <p:bldP spid="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However, you will find that some differential equations cannot be solved by separation of variables…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possible to solve these by considering the product rule, in reverse…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">
            <a:extLst>
              <a:ext uri="{FF2B5EF4-FFF2-40B4-BE49-F238E27FC236}">
                <a16:creationId xmlns:a16="http://schemas.microsoft.com/office/drawing/2014/main" id="{311586B2-06A1-4B28-9E20-8645DCED3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0" name="テキスト ボックス 3">
            <a:extLst>
              <a:ext uri="{FF2B5EF4-FFF2-40B4-BE49-F238E27FC236}">
                <a16:creationId xmlns:a16="http://schemas.microsoft.com/office/drawing/2014/main" id="{C6AFA878-80D7-42D1-8D0D-CDDAC0973FC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7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201"/>
            <a:ext cx="3420380" cy="39130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solve exact equations where one side is the exact derivative of a product, and the other side can be integrated with respect to 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general solution of the following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 this example you will not be able to separate the variables easily, if at all!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can use a pattern from the product rule however…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5596" y="3284984"/>
                <a:ext cx="2071786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3284984"/>
                <a:ext cx="2071786" cy="5598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01483" y="1556792"/>
            <a:ext cx="165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>
                <a:latin typeface="Comic Sans MS" panose="030F0702030302020204" pitchFamily="66" charset="0"/>
              </a:rPr>
              <a:t>The product rule</a:t>
            </a:r>
            <a:endParaRPr lang="en-GB" sz="1400" b="1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88124" y="1412776"/>
                <a:ext cx="2204193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𝑢𝑣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124" y="1412776"/>
                <a:ext cx="2204193" cy="5598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031940" y="2276872"/>
            <a:ext cx="22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Imagine we were finding: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264188" y="2168860"/>
                <a:ext cx="753348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188" y="2168860"/>
                <a:ext cx="753348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128284" y="2276872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(so u = 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v = y)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270788" y="3372593"/>
                <a:ext cx="78068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788" y="3372593"/>
                <a:ext cx="78068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67025" y="3378853"/>
                <a:ext cx="6662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7025" y="3378853"/>
                <a:ext cx="66627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86905" y="3702889"/>
                <a:ext cx="936104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905" y="3702889"/>
                <a:ext cx="936104" cy="501356"/>
              </a:xfrm>
              <a:prstGeom prst="rect">
                <a:avLst/>
              </a:prstGeom>
              <a:blipFill>
                <a:blip r:embed="rId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159013" y="3702889"/>
                <a:ext cx="900100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013" y="3702889"/>
                <a:ext cx="900100" cy="501356"/>
              </a:xfrm>
              <a:prstGeom prst="rect">
                <a:avLst/>
              </a:prstGeom>
              <a:blipFill>
                <a:blip r:embed="rId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031940" y="2780928"/>
            <a:ext cx="3316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We can use the product rule above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72563" y="3273109"/>
                <a:ext cx="19526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𝑢𝑣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𝑢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𝑣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563" y="3273109"/>
                <a:ext cx="1952650" cy="501356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08567" y="3921181"/>
                <a:ext cx="937885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567" y="3921181"/>
                <a:ext cx="937885" cy="501356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00655" y="3921559"/>
                <a:ext cx="651717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55" y="3921559"/>
                <a:ext cx="651717" cy="501356"/>
              </a:xfrm>
              <a:prstGeom prst="rect">
                <a:avLst/>
              </a:prstGeom>
              <a:blipFill>
                <a:blip r:embed="rId11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04711" y="4029571"/>
                <a:ext cx="7916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+ 3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711" y="4029571"/>
                <a:ext cx="791692" cy="307777"/>
              </a:xfrm>
              <a:prstGeom prst="rect">
                <a:avLst/>
              </a:prstGeom>
              <a:blipFill>
                <a:blip r:embed="rId1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235655" y="3503221"/>
            <a:ext cx="1008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values to the right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809902" y="3524915"/>
            <a:ext cx="432048" cy="68407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049486" y="3906982"/>
            <a:ext cx="1971304" cy="54626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007423" y="3299361"/>
            <a:ext cx="1260764" cy="57199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871355" y="4605647"/>
            <a:ext cx="5118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Notice that 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(x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y) is equivalent to the left side of the original equation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we can replace it!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09327" y="5563067"/>
                <a:ext cx="1836465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327" y="5563067"/>
                <a:ext cx="1836465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17988" y="6071727"/>
                <a:ext cx="1331455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988" y="6071727"/>
                <a:ext cx="1331455" cy="501356"/>
              </a:xfrm>
              <a:prstGeom prst="rect">
                <a:avLst/>
              </a:prstGeom>
              <a:blipFill>
                <a:blip r:embed="rId1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629793" y="5826749"/>
            <a:ext cx="426623" cy="52655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971309" y="5862453"/>
            <a:ext cx="2519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left hand side with equivalent expression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50588EC1-0493-41E1-8FD4-ED3291150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2" name="テキスト ボックス 3">
            <a:extLst>
              <a:ext uri="{FF2B5EF4-FFF2-40B4-BE49-F238E27FC236}">
                <a16:creationId xmlns:a16="http://schemas.microsoft.com/office/drawing/2014/main" id="{FC2F4844-67FA-44B7-83A1-4C2F77D02722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4" grpId="1" animBg="1"/>
      <p:bldP spid="25" grpId="0" animBg="1"/>
      <p:bldP spid="25" grpId="1" animBg="1"/>
      <p:bldP spid="27" grpId="0"/>
      <p:bldP spid="28" grpId="0"/>
      <p:bldP spid="29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200"/>
            <a:ext cx="3420380" cy="39041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solve exact equations where one side is the exact derivative of a product, and the other side can be integrated with respect to 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general solution of the following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 this example you will not be able to separate the variables easily, if at all!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can use a pattern from the product rule however…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5596" y="3284984"/>
                <a:ext cx="2071786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3284984"/>
                <a:ext cx="2071786" cy="5598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14325" y="1525457"/>
                <a:ext cx="1836465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325" y="1525457"/>
                <a:ext cx="1836465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22986" y="2034117"/>
                <a:ext cx="1331455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986" y="2034117"/>
                <a:ext cx="1331455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534791" y="1789139"/>
            <a:ext cx="426623" cy="52655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900057" y="1812967"/>
            <a:ext cx="2519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left hand side with equivalent expression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00830" y="2681904"/>
                <a:ext cx="2187202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𝑦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/>
                            </a:rPr>
                            <m:t>𝑠𝑖𝑛𝑥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nary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830" y="2681904"/>
                <a:ext cx="2187202" cy="657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4659" y="3419573"/>
                <a:ext cx="7021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659" y="3419573"/>
                <a:ext cx="702115" cy="307777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00821" y="3417593"/>
                <a:ext cx="10536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821" y="3417593"/>
                <a:ext cx="105362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019700" y="3045944"/>
            <a:ext cx="426623" cy="52655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237805" y="2434442"/>
            <a:ext cx="1607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integrals of each side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5929005" y="2333425"/>
            <a:ext cx="428602" cy="68290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394864" y="2883725"/>
            <a:ext cx="2642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On the left side, the integral and differential cancel each other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On the right side calculate the integral of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sinx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08935" y="3928233"/>
                <a:ext cx="5133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935" y="3928233"/>
                <a:ext cx="51334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186967" y="3819375"/>
                <a:ext cx="152099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𝑐𝑜𝑠𝑥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967" y="3819375"/>
                <a:ext cx="1520994" cy="4970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468983" y="3566479"/>
            <a:ext cx="426623" cy="52655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834249" y="3740727"/>
            <a:ext cx="1359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75116" y="4546269"/>
            <a:ext cx="4120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Other forms of this answer, such as the one below, are also fine!</a:t>
            </a:r>
            <a:endParaRPr lang="en-GB" sz="14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636250" y="5159308"/>
                <a:ext cx="139211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𝑐𝑜𝑠𝑥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250" y="5159308"/>
                <a:ext cx="1392112" cy="4970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">
            <a:extLst>
              <a:ext uri="{FF2B5EF4-FFF2-40B4-BE49-F238E27FC236}">
                <a16:creationId xmlns:a16="http://schemas.microsoft.com/office/drawing/2014/main" id="{B38FE928-9618-4B33-95B4-B0A7D0520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0DC780BC-E641-4F07-8406-500A06807EA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2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6" grpId="0" animBg="1"/>
      <p:bldP spid="37" grpId="0"/>
      <p:bldP spid="38" grpId="0" animBg="1"/>
      <p:bldP spid="40" grpId="0"/>
      <p:bldP spid="41" grpId="0"/>
      <p:bldP spid="42" grpId="0" animBg="1"/>
      <p:bldP spid="43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199"/>
            <a:ext cx="3420380" cy="49549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solve exact equations where one side is the exact derivative of a product, and the other side can be integrated with respect to 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can use a general pattern to see whether this is doable.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It is possible if the conditions to the right are met.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If the conditions are met, you can change the expression on the left side to: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put this using ‘proper’ mathematical notation…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09475" y="3510614"/>
                <a:ext cx="2071786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475" y="3510614"/>
                <a:ext cx="2071786" cy="5598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5533901" y="2956955"/>
            <a:ext cx="344384" cy="66501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707578" y="2897578"/>
            <a:ext cx="334488" cy="7342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5750" y="2386939"/>
            <a:ext cx="1413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function of x…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73188" y="2373084"/>
            <a:ext cx="1830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 differentiates to this function of x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5937662" y="4130633"/>
            <a:ext cx="259277" cy="666997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6982690" y="4037609"/>
            <a:ext cx="213756" cy="78377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97631" y="4841172"/>
            <a:ext cx="18763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… differentiates to this function of y (with respect to x)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56118" y="4969820"/>
            <a:ext cx="1965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This function of y…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02446" y="1828799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General 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2508" y="5058889"/>
                <a:ext cx="356495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𝑡h𝑒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𝑓𝑢𝑛𝑐𝑡𝑖𝑜𝑛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𝑡h𝑒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𝑓𝑢𝑛𝑐𝑡𝑖𝑜𝑛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𝑜𝑓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5058889"/>
                <a:ext cx="3564950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2">
            <a:extLst>
              <a:ext uri="{FF2B5EF4-FFF2-40B4-BE49-F238E27FC236}">
                <a16:creationId xmlns:a16="http://schemas.microsoft.com/office/drawing/2014/main" id="{6D76DCEC-6365-4B4F-83E3-EEAAA3FB3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EEA99DC7-C1C9-4B4E-9530-05528823759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66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34" grpId="0"/>
      <p:bldP spid="47" grpId="0"/>
      <p:bldP spid="48" grpId="0"/>
      <p:bldP spid="15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200"/>
            <a:ext cx="3420380" cy="14836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solve exact equations where one side is the exact derivative of a product, and the other side can be integrated with respect to 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Using mathematical notation 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14322" y="1555666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General 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77641" y="2030680"/>
                <a:ext cx="2497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𝑔</m:t>
                      </m:r>
                      <m:r>
                        <a:rPr lang="en-GB" b="0" i="1" smtClean="0">
                          <a:latin typeface="Cambria Math"/>
                        </a:rPr>
                        <m:t>′(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𝑔</m:t>
                      </m:r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641" y="2030680"/>
                <a:ext cx="2497992" cy="369332"/>
              </a:xfrm>
              <a:prstGeom prst="rect">
                <a:avLst/>
              </a:prstGeom>
              <a:blipFill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03272" y="2695699"/>
            <a:ext cx="1914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Can be written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69429" y="3097481"/>
                <a:ext cx="145443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𝑔</m:t>
                      </m:r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429" y="3097481"/>
                <a:ext cx="1454437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2256311" y="356259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4276" y="211774"/>
                <a:ext cx="198323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′(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76" y="211774"/>
                <a:ext cx="1983235" cy="307777"/>
              </a:xfrm>
              <a:prstGeom prst="rect">
                <a:avLst/>
              </a:prstGeom>
              <a:blipFill>
                <a:blip r:embed="rId4"/>
                <a:stretch>
                  <a:fillRect b="-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34244" y="91044"/>
                <a:ext cx="117198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244" y="91044"/>
                <a:ext cx="1171988" cy="5013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588428" y="4000004"/>
            <a:ext cx="3701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The most common one you’ll see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13167" y="4451267"/>
                <a:ext cx="193937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167" y="4451267"/>
                <a:ext cx="1939377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448793" y="5140037"/>
            <a:ext cx="1914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Can be written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14950" y="5541819"/>
                <a:ext cx="112870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950" y="5541819"/>
                <a:ext cx="1128707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2">
            <a:extLst>
              <a:ext uri="{FF2B5EF4-FFF2-40B4-BE49-F238E27FC236}">
                <a16:creationId xmlns:a16="http://schemas.microsoft.com/office/drawing/2014/main" id="{7BFD5FF5-1042-469D-BBD9-A7CD5A2CB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D044EFF6-51B1-43DB-98E3-20F5888AE55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9" grpId="0"/>
      <p:bldP spid="19" grpId="0"/>
      <p:bldP spid="13" grpId="0" animBg="1"/>
      <p:bldP spid="14" grpId="0" animBg="1"/>
      <p:bldP spid="16" grpId="0"/>
      <p:bldP spid="17" grpId="0"/>
      <p:bldP spid="18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600199"/>
            <a:ext cx="3420380" cy="49549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solve exact equations where one side is the exact derivative of a product, and the other side can be integrated with respect to x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general solution of the following differential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At a first glance it might look like the pattern will not work here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6x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does not differentiate to 6x, and y</a:t>
            </a:r>
            <a:r>
              <a:rPr lang="en-US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does not differentiate to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y</a:t>
            </a:r>
            <a:r>
              <a:rPr lang="en-US" sz="1400" baseline="300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dy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dx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US" sz="1400" baseline="-25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However, if we split up part of the equation, we can see that the pattern </a:t>
            </a:r>
            <a:r>
              <a:rPr lang="en-US" sz="14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does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work</a:t>
            </a:r>
            <a:endParaRPr lang="en-US" sz="1400" baseline="-25000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56311" y="356259"/>
            <a:ext cx="49876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4276" y="211774"/>
                <a:ext cx="1983235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′(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76" y="211774"/>
                <a:ext cx="1983235" cy="307777"/>
              </a:xfrm>
              <a:prstGeom prst="rect">
                <a:avLst/>
              </a:prstGeom>
              <a:blipFill>
                <a:blip r:embed="rId2"/>
                <a:stretch>
                  <a:fillRect b="-555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34244" y="91044"/>
                <a:ext cx="1171988" cy="50135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244" y="91044"/>
                <a:ext cx="1171988" cy="501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0020" y="3360717"/>
                <a:ext cx="2425664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20" y="3360717"/>
                <a:ext cx="2425664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08004" y="1484784"/>
                <a:ext cx="2425664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1484784"/>
                <a:ext cx="2425664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716016" y="1592796"/>
            <a:ext cx="32403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688124" y="1592796"/>
            <a:ext cx="21602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904148" y="1592796"/>
            <a:ext cx="216024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040052" y="1520788"/>
            <a:ext cx="432048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75956" y="2240868"/>
                <a:ext cx="2879314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)(2</m:t>
                      </m:r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2240868"/>
                <a:ext cx="2879314" cy="559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319972" y="2384884"/>
            <a:ext cx="468052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688124" y="2384884"/>
            <a:ext cx="25202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788024" y="2276872"/>
            <a:ext cx="720080" cy="5400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940152" y="2384884"/>
            <a:ext cx="25202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804248" y="1844824"/>
            <a:ext cx="432048" cy="68407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200292" y="1772816"/>
            <a:ext cx="1764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the first part was split up – we can see the pattern will work!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84068" y="2996952"/>
                <a:ext cx="46499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2996952"/>
                <a:ext cx="464999" cy="559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2100" y="3104964"/>
                <a:ext cx="5602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3104964"/>
                <a:ext cx="56028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96136" y="3104964"/>
                <a:ext cx="4517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104964"/>
                <a:ext cx="451727" cy="338554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20172" y="3104964"/>
                <a:ext cx="9541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172" y="3104964"/>
                <a:ext cx="95417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912260" y="2564904"/>
            <a:ext cx="432048" cy="68407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236296" y="2600908"/>
            <a:ext cx="1764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left side using the rule you have seen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7333892" y="3329953"/>
            <a:ext cx="432048" cy="68407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7729936" y="3437965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integrals of each side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97999" y="3636059"/>
                <a:ext cx="2774990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999" y="3636059"/>
                <a:ext cx="2774990" cy="7382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08104" y="4437112"/>
                <a:ext cx="9917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437112"/>
                <a:ext cx="991746" cy="338554"/>
              </a:xfrm>
              <a:prstGeom prst="rect">
                <a:avLst/>
              </a:prstGeom>
              <a:blipFill>
                <a:blip r:embed="rId12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72200" y="4437112"/>
                <a:ext cx="10348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𝑡𝑎𝑛𝑥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437112"/>
                <a:ext cx="103489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96136" y="4941168"/>
                <a:ext cx="1595374" cy="5699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𝑡𝑎𝑛𝑥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941168"/>
                <a:ext cx="1595374" cy="5699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7290086" y="4005064"/>
            <a:ext cx="396044" cy="648072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7236296" y="4653136"/>
            <a:ext cx="396044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940152" y="5553236"/>
                <a:ext cx="1595374" cy="819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𝑡𝑎𝑛𝑥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553236"/>
                <a:ext cx="1595374" cy="81984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7380312" y="5265204"/>
            <a:ext cx="396044" cy="756084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614122" y="418508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24328" y="46891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3x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92343" y="53012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(or just leave as it is with y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!)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7E7B4514-0C5C-4B60-83D9-CB1B8E8C5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5" name="テキスト ボックス 3">
            <a:extLst>
              <a:ext uri="{FF2B5EF4-FFF2-40B4-BE49-F238E27FC236}">
                <a16:creationId xmlns:a16="http://schemas.microsoft.com/office/drawing/2014/main" id="{CB58235B-0312-4CD3-AAC4-02FF9DFD749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7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22" grpId="3" animBg="1"/>
      <p:bldP spid="23" grpId="0" animBg="1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 animBg="1"/>
      <p:bldP spid="41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45E9C43-B98C-4A65-8F5A-01AFB34C85A7}"/>
                  </a:ext>
                </a:extLst>
              </p:cNvPr>
              <p:cNvSpPr txBox="1"/>
              <p:nvPr/>
            </p:nvSpPr>
            <p:spPr>
              <a:xfrm>
                <a:off x="502023" y="1586752"/>
                <a:ext cx="3989293" cy="768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1) Find the general solution to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45E9C43-B98C-4A65-8F5A-01AFB34C8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3" y="1586752"/>
                <a:ext cx="3989293" cy="768287"/>
              </a:xfrm>
              <a:prstGeom prst="rect">
                <a:avLst/>
              </a:prstGeom>
              <a:blipFill>
                <a:blip r:embed="rId2"/>
                <a:stretch>
                  <a:fillRect l="-1221" t="-3175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C3FD8361-68CA-47F7-ACD3-F01232D4650B}"/>
                  </a:ext>
                </a:extLst>
              </p:cNvPr>
              <p:cNvSpPr txBox="1"/>
              <p:nvPr/>
            </p:nvSpPr>
            <p:spPr>
              <a:xfrm>
                <a:off x="502023" y="3944470"/>
                <a:ext cx="3989293" cy="1076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Find the particular solution to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C3FD8361-68CA-47F7-ACD3-F01232D46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3" y="3944470"/>
                <a:ext cx="3989293" cy="1076257"/>
              </a:xfrm>
              <a:prstGeom prst="rect">
                <a:avLst/>
              </a:prstGeom>
              <a:blipFill>
                <a:blip r:embed="rId3"/>
                <a:stretch>
                  <a:fillRect l="-1221" t="-2260" b="-79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508FF7-C17F-4C58-AB69-C51A5DC85AC1}"/>
              </a:ext>
            </a:extLst>
          </p:cNvPr>
          <p:cNvSpPr txBox="1"/>
          <p:nvPr/>
        </p:nvSpPr>
        <p:spPr>
          <a:xfrm>
            <a:off x="5020233" y="1586752"/>
            <a:ext cx="114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3) Find: 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A057FED-9BC8-4D49-873D-88821576216D}"/>
                  </a:ext>
                </a:extLst>
              </p:cNvPr>
              <p:cNvSpPr txBox="1"/>
              <p:nvPr/>
            </p:nvSpPr>
            <p:spPr>
              <a:xfrm>
                <a:off x="5074021" y="1990165"/>
                <a:ext cx="1425391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9A057FED-9BC8-4D49-873D-8882157621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021" y="1990165"/>
                <a:ext cx="1425391" cy="485774"/>
              </a:xfrm>
              <a:prstGeom prst="rect">
                <a:avLst/>
              </a:prstGeom>
              <a:blipFill>
                <a:blip r:embed="rId4"/>
                <a:stretch>
                  <a:fillRect l="-9829" t="-101250" b="-15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7ADA3F74-2A92-4622-8493-B7C232E3D591}"/>
                  </a:ext>
                </a:extLst>
              </p:cNvPr>
              <p:cNvSpPr txBox="1"/>
              <p:nvPr/>
            </p:nvSpPr>
            <p:spPr>
              <a:xfrm>
                <a:off x="5082986" y="3433483"/>
                <a:ext cx="1649509" cy="412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7ADA3F74-2A92-4622-8493-B7C232E3D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86" y="3433483"/>
                <a:ext cx="1649509" cy="412164"/>
              </a:xfrm>
              <a:prstGeom prst="rect">
                <a:avLst/>
              </a:prstGeom>
              <a:blipFill>
                <a:blip r:embed="rId5"/>
                <a:stretch>
                  <a:fillRect l="-7778" t="-132353" b="-19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9880F6B-F9F2-40F8-A346-29F3570223F2}"/>
                  </a:ext>
                </a:extLst>
              </p:cNvPr>
              <p:cNvSpPr txBox="1"/>
              <p:nvPr/>
            </p:nvSpPr>
            <p:spPr>
              <a:xfrm>
                <a:off x="1577788" y="2801470"/>
                <a:ext cx="18478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9880F6B-F9F2-40F8-A346-29F357022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788" y="2801470"/>
                <a:ext cx="1847814" cy="276999"/>
              </a:xfrm>
              <a:prstGeom prst="rect">
                <a:avLst/>
              </a:prstGeom>
              <a:blipFill>
                <a:blip r:embed="rId6"/>
                <a:stretch>
                  <a:fillRect l="-2640" r="-99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A9BD5A4-CBC3-4EF5-8CBC-4306B382619D}"/>
                  </a:ext>
                </a:extLst>
              </p:cNvPr>
              <p:cNvSpPr txBox="1"/>
              <p:nvPr/>
            </p:nvSpPr>
            <p:spPr>
              <a:xfrm>
                <a:off x="1864659" y="5329517"/>
                <a:ext cx="12500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A9BD5A4-CBC3-4EF5-8CBC-4306B3826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659" y="5329517"/>
                <a:ext cx="1250086" cy="276999"/>
              </a:xfrm>
              <a:prstGeom prst="rect">
                <a:avLst/>
              </a:prstGeom>
              <a:blipFill>
                <a:blip r:embed="rId7"/>
                <a:stretch>
                  <a:fillRect l="-4390" t="-4348" r="-976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A0D9956-418E-4278-8455-5A56EA1D43B4}"/>
                  </a:ext>
                </a:extLst>
              </p:cNvPr>
              <p:cNvSpPr txBox="1"/>
              <p:nvPr/>
            </p:nvSpPr>
            <p:spPr>
              <a:xfrm>
                <a:off x="5423647" y="2658034"/>
                <a:ext cx="216995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50−2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CA0D9956-418E-4278-8455-5A56EA1D4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3647" y="2658034"/>
                <a:ext cx="2169953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13F2D2C-0C93-4A6D-8302-121E70C00560}"/>
                  </a:ext>
                </a:extLst>
              </p:cNvPr>
              <p:cNvSpPr txBox="1"/>
              <p:nvPr/>
            </p:nvSpPr>
            <p:spPr>
              <a:xfrm>
                <a:off x="5468471" y="4083422"/>
                <a:ext cx="200779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13F2D2C-0C93-4A6D-8302-121E70C00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471" y="4083422"/>
                <a:ext cx="2007794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10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7A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40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A first-order differential equation contains only first differentials…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In Pure Maths 2 you have solved these equations using the ‘separation of variables’ technique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Remember what this looks like?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68044" y="1628800"/>
                <a:ext cx="1732397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𝑔</m:t>
                      </m:r>
                      <m:r>
                        <a:rPr lang="en-GB" b="0" i="1" smtClean="0">
                          <a:latin typeface="Cambria Math"/>
                        </a:rPr>
                        <m:t>(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44" y="1628800"/>
                <a:ext cx="1732397" cy="618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2492896"/>
                <a:ext cx="2085636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i="1" smtClean="0">
                          <a:latin typeface="Cambria Math"/>
                        </a:rPr>
                        <m:t>𝑑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492896"/>
                <a:ext cx="2085636" cy="6619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47964" y="3248980"/>
                <a:ext cx="2522935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i="1" smtClean="0">
                          <a:latin typeface="Cambria Math"/>
                        </a:rPr>
                        <m:t>𝑑</m:t>
                      </m:r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64" y="3248980"/>
                <a:ext cx="2522935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372200" y="1988840"/>
            <a:ext cx="576064" cy="828092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>
            <a:off x="6516216" y="2816932"/>
            <a:ext cx="576064" cy="828092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912260" y="2096852"/>
            <a:ext cx="1943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g(y) and multiply by dx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8264" y="2960948"/>
            <a:ext cx="1943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both sides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43908" y="4113076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Once integrated, you will be left with an equation that you can rearrange to put in different forms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that the ‘+C’ part could be anything at this stage. The possible functions are known as a ‘family of solution curves’</a:t>
            </a:r>
          </a:p>
          <a:p>
            <a:pPr marL="285750" indent="-285750" algn="ctr">
              <a:buFont typeface="Wingdings"/>
              <a:buChar char="à"/>
            </a:pP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can also find ‘particular’ solutions if you are told information linking x and 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6A1EF378-CDE1-4F2C-A87F-7C2541C18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16" name="テキスト ボックス 3">
            <a:extLst>
              <a:ext uri="{FF2B5EF4-FFF2-40B4-BE49-F238E27FC236}">
                <a16:creationId xmlns:a16="http://schemas.microsoft.com/office/drawing/2014/main" id="{41477263-BC9D-4443-9635-93787B868C64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8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general solution of the differential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Then sketch members of the family of solution curves represented by the general solution.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27684" y="3104964"/>
                <a:ext cx="850426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84" y="3104964"/>
                <a:ext cx="850426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12060" y="1448780"/>
                <a:ext cx="850426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1448780"/>
                <a:ext cx="850426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20072" y="2168860"/>
                <a:ext cx="12589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168860"/>
                <a:ext cx="1258968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444208" y="2744924"/>
            <a:ext cx="0" cy="34923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V="1">
            <a:off x="6534218" y="2798930"/>
            <a:ext cx="0" cy="34923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6264188" y="1736812"/>
            <a:ext cx="54006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696236" y="177281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with respect to x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544108" y="2852936"/>
            <a:ext cx="1836204" cy="33123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12060" y="2852936"/>
            <a:ext cx="1836204" cy="33123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012160" y="2852936"/>
            <a:ext cx="1836204" cy="33123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480212" y="2852936"/>
            <a:ext cx="1836204" cy="33123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680012" y="2852936"/>
            <a:ext cx="1836204" cy="33123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08204" y="288894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8204" y="360902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8204" y="52292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44208" y="598528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1520" y="4833156"/>
            <a:ext cx="34203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family of solution curves for C = -2, -1, 0, 1 and 2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Basically a set of possible graphs we could get for certain values of C, the constant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563888" y="5229200"/>
            <a:ext cx="82809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293922" y="2505693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63248" y="441564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DCAE846A-1927-43F0-81D4-DAE38E43E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9" name="テキスト ボックス 3">
            <a:extLst>
              <a:ext uri="{FF2B5EF4-FFF2-40B4-BE49-F238E27FC236}">
                <a16:creationId xmlns:a16="http://schemas.microsoft.com/office/drawing/2014/main" id="{3DAFFC8C-23AF-430F-B81F-EA235A69651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 animBg="1"/>
      <p:bldP spid="25" grpId="0"/>
      <p:bldP spid="32" grpId="0"/>
      <p:bldP spid="33" grpId="0"/>
      <p:bldP spid="34" grpId="0"/>
      <p:bldP spid="35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8531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general solution of the differential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Then sketch members of the family of solution curves represented by the general solution.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In this case you will need to separate the variables x and y before you can Integrate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As 2C is just a number, we can think of it as being the ‘r</a:t>
            </a:r>
            <a:r>
              <a:rPr lang="en-GB" sz="1400" baseline="30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’ part of the circle equation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83668" y="3104964"/>
                <a:ext cx="1043619" cy="601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668" y="3104964"/>
                <a:ext cx="1043619" cy="6018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23935" y="1520788"/>
                <a:ext cx="1080120" cy="601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935" y="1520788"/>
                <a:ext cx="1080120" cy="6018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79919" y="2276872"/>
                <a:ext cx="14482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𝑑𝑦</m:t>
                      </m:r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919" y="2276872"/>
                <a:ext cx="1448282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63895" y="2852936"/>
                <a:ext cx="1915974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895" y="2852936"/>
                <a:ext cx="1915974" cy="7382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40052" y="3621273"/>
                <a:ext cx="1794915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3621273"/>
                <a:ext cx="1794915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63988" y="4341353"/>
                <a:ext cx="1548172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4341353"/>
                <a:ext cx="1548172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716016" y="5097437"/>
                <a:ext cx="14041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097437"/>
                <a:ext cx="1404156" cy="338554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16016" y="5673501"/>
                <a:ext cx="14401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673501"/>
                <a:ext cx="1440160" cy="338554"/>
              </a:xfrm>
              <a:prstGeom prst="rect">
                <a:avLst/>
              </a:prstGeom>
              <a:blipFill>
                <a:blip r:embed="rId11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6312067" y="1844824"/>
            <a:ext cx="36004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600099" y="1844824"/>
            <a:ext cx="1943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y and multiply by dx</a:t>
            </a:r>
          </a:p>
        </p:txBody>
      </p:sp>
      <p:sp>
        <p:nvSpPr>
          <p:cNvPr id="48" name="Arc 47"/>
          <p:cNvSpPr/>
          <p:nvPr/>
        </p:nvSpPr>
        <p:spPr>
          <a:xfrm>
            <a:off x="6564095" y="2492896"/>
            <a:ext cx="360040" cy="72008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660232" y="3248980"/>
            <a:ext cx="360040" cy="72008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588224" y="3945309"/>
            <a:ext cx="360040" cy="72008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940152" y="4665389"/>
            <a:ext cx="36004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940152" y="5277457"/>
            <a:ext cx="36004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888131" y="2564904"/>
            <a:ext cx="1692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both sides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96143" y="342900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12260" y="41253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Add </a:t>
            </a:r>
            <a:r>
              <a:rPr lang="en-GB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00192" y="477340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264188" y="5276701"/>
            <a:ext cx="28798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Hopefully you recognise this as the equation of a circle!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</a:t>
            </a:r>
            <a:r>
              <a:rPr lang="en-GB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= 2C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6839C0F-387F-4FEA-903E-611D17294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EE07FAF4-495F-4075-A7F0-266A9A2DDEE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7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general solution of the differential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Then sketch members of the family of solution curves represented by the general solution.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Now we have the equation we can sketch some examples from this ‘family’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83668" y="3104964"/>
                <a:ext cx="1043619" cy="6018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668" y="3104964"/>
                <a:ext cx="1043619" cy="6018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23935" y="1520788"/>
                <a:ext cx="1080120" cy="601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935" y="1520788"/>
                <a:ext cx="1080120" cy="6018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80390" y="2277158"/>
                <a:ext cx="144016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390" y="2277158"/>
                <a:ext cx="1440160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6312067" y="1844824"/>
            <a:ext cx="36004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624228" y="1844824"/>
            <a:ext cx="133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original equation…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444208" y="2852936"/>
            <a:ext cx="0" cy="34923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V="1">
            <a:off x="6534218" y="2906942"/>
            <a:ext cx="0" cy="34923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93922" y="2624446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63248" y="4534393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5940152" y="4149080"/>
            <a:ext cx="1008112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652120" y="3861048"/>
            <a:ext cx="1584176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004048" y="3176972"/>
            <a:ext cx="2916324" cy="29163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6156176" y="4365104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414908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372200" y="3897052"/>
            <a:ext cx="315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72200" y="3609020"/>
            <a:ext cx="315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08204" y="2924944"/>
            <a:ext cx="315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72" y="5697252"/>
            <a:ext cx="2088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These curves correspond to C = 0.5, 2, 4.5 and 18 respectively (as the equation has 2C in it!)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7104692A-27EF-4509-9851-0B6581C19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E90ACAC2-3B0E-490F-A2CA-B4B8394B7750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44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6" grpId="0" animBg="1"/>
      <p:bldP spid="34" grpId="0" animBg="1"/>
      <p:bldP spid="35" grpId="0" animBg="1"/>
      <p:bldP spid="36" grpId="0" animBg="1"/>
      <p:bldP spid="7" grpId="0"/>
      <p:bldP spid="38" grpId="0"/>
      <p:bldP spid="40" grpId="0"/>
      <p:bldP spid="58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general solution of the differential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Then sketch members of the family of solution curves represented by the general solution.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83668" y="3104964"/>
                <a:ext cx="104361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668" y="3104964"/>
                <a:ext cx="1043619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12060" y="1448780"/>
                <a:ext cx="936090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1448780"/>
                <a:ext cx="936090" cy="501356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32040" y="2096852"/>
                <a:ext cx="1404156" cy="533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i="1" smtClean="0">
                          <a:latin typeface="Cambria Math"/>
                        </a:rPr>
                        <m:t>𝑑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096852"/>
                <a:ext cx="1404156" cy="533864"/>
              </a:xfrm>
              <a:prstGeom prst="rect">
                <a:avLst/>
              </a:prstGeom>
              <a:blipFill>
                <a:blip r:embed="rId6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16016" y="2816932"/>
                <a:ext cx="1836204" cy="657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r>
                            <a:rPr lang="en-GB" sz="1400" i="1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 </m:t>
                          </m:r>
                          <m:r>
                            <a:rPr lang="en-GB" sz="14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816932"/>
                <a:ext cx="1836204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96036" y="3573016"/>
                <a:ext cx="17641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𝑙𝑛𝑦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r>
                        <a:rPr lang="en-GB" sz="1400" b="0" i="1" smtClean="0">
                          <a:latin typeface="Cambria Math"/>
                        </a:rPr>
                        <m:t>𝑙𝑛𝑥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036" y="3573016"/>
                <a:ext cx="1764196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35996" y="4041068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𝑙𝑛𝑦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𝑙𝑛𝑥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4041068"/>
                <a:ext cx="1440160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32040" y="4473116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𝑙𝑛𝑥𝑦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473116"/>
                <a:ext cx="1008112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04048" y="4941168"/>
                <a:ext cx="1008112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941168"/>
                <a:ext cx="1008112" cy="308418"/>
              </a:xfrm>
              <a:prstGeom prst="rect">
                <a:avLst/>
              </a:prstGeom>
              <a:blipFill>
                <a:blip r:embed="rId11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84068" y="5373216"/>
                <a:ext cx="1044116" cy="525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5373216"/>
                <a:ext cx="1044116" cy="5259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84068" y="6021288"/>
                <a:ext cx="1044116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6021288"/>
                <a:ext cx="1044116" cy="49705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>
            <a:off x="6120172" y="1736812"/>
            <a:ext cx="36004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4" name="TextBox 23"/>
          <p:cNvSpPr txBox="1"/>
          <p:nvPr/>
        </p:nvSpPr>
        <p:spPr>
          <a:xfrm>
            <a:off x="6444208" y="1808820"/>
            <a:ext cx="126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y, multiply by dx</a:t>
            </a:r>
          </a:p>
        </p:txBody>
      </p:sp>
      <p:sp>
        <p:nvSpPr>
          <p:cNvPr id="25" name="Arc 24"/>
          <p:cNvSpPr/>
          <p:nvPr/>
        </p:nvSpPr>
        <p:spPr>
          <a:xfrm>
            <a:off x="6336196" y="2384884"/>
            <a:ext cx="360040" cy="720080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6" name="Arc 25"/>
          <p:cNvSpPr/>
          <p:nvPr/>
        </p:nvSpPr>
        <p:spPr>
          <a:xfrm>
            <a:off x="6336196" y="3140968"/>
            <a:ext cx="360040" cy="61206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7" name="Arc 26"/>
          <p:cNvSpPr/>
          <p:nvPr/>
        </p:nvSpPr>
        <p:spPr>
          <a:xfrm>
            <a:off x="6300192" y="3789040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8" name="Arc 27"/>
          <p:cNvSpPr/>
          <p:nvPr/>
        </p:nvSpPr>
        <p:spPr>
          <a:xfrm>
            <a:off x="5724128" y="4221088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868144" y="4689140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012160" y="5193196"/>
            <a:ext cx="360040" cy="50405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1" name="Arc 30"/>
          <p:cNvSpPr/>
          <p:nvPr/>
        </p:nvSpPr>
        <p:spPr>
          <a:xfrm>
            <a:off x="6048164" y="5733256"/>
            <a:ext cx="360040" cy="576064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660232" y="249289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side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60232" y="317697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the integrals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2220" y="3861048"/>
            <a:ext cx="899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lnx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84168" y="42930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multiplication law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28184" y="4581128"/>
            <a:ext cx="2915816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exponentials of each side (cancels the ‘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ln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– we will explain the modulus in a moment!)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00192" y="5121188"/>
            <a:ext cx="284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x (remember the modulus gives a positive or negative possibility)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52220" y="580526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2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with ‘A’ as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2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is just a constant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980" y="5229200"/>
            <a:ext cx="90010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4653136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step is common – </a:t>
            </a:r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) the replacing of a constant involving several letters with a single, different letter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Make sure it is clear when you do this!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Remember you cannot replace a ‘variable’ term such as ‘x’ in this way! 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644446BE-7896-4FDB-B6AC-D86AC6C8D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B4FEB681-6C66-4446-8A1A-4F68E6FAA5E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1" grpId="0"/>
      <p:bldP spid="12" grpId="0"/>
      <p:bldP spid="13" grpId="0"/>
      <p:bldP spid="16" grpId="0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381642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solve differential equations by separation of variables, and sketch families of solution curves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general solution of the differential equation: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Then sketch members of the family of solution curves represented by the general solution.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Both possibilities differentiate to give us the original function, so therefore we need to include the modulus or we would lose an answer!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𝑔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0"/>
                <a:ext cx="1218090" cy="4429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𝑔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  <m:r>
                        <a:rPr lang="en-GB" sz="1200" i="1" smtClean="0">
                          <a:latin typeface="Cambria Math"/>
                        </a:rPr>
                        <m:t>𝑑</m:t>
                      </m:r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GB" sz="1200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0"/>
                <a:ext cx="1745670" cy="576761"/>
              </a:xfrm>
              <a:prstGeom prst="rect">
                <a:avLst/>
              </a:prstGeom>
              <a:blipFill>
                <a:blip r:embed="rId3"/>
                <a:stretch>
                  <a:fillRect l="-30345" t="-117172" r="-16897" b="-1656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2339752" y="224644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83668" y="3104964"/>
                <a:ext cx="1043619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668" y="3104964"/>
                <a:ext cx="1043619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586145" y="2396981"/>
                <a:ext cx="1044116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=±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145" y="2396981"/>
                <a:ext cx="1044116" cy="4970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08004" y="2132856"/>
            <a:ext cx="3852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Why did we have to include a modulus here?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44008" y="1268760"/>
                <a:ext cx="10081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𝑙𝑛𝑥𝑦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268760"/>
                <a:ext cx="1008112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16016" y="1736812"/>
                <a:ext cx="1008112" cy="308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𝑥𝑦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736812"/>
                <a:ext cx="1008112" cy="308418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580112" y="1484784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976156" y="1556792"/>
            <a:ext cx="241226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Take exponentials of each side 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480212" y="2672916"/>
            <a:ext cx="11161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67944" y="2420888"/>
            <a:ext cx="2412268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equation we ended up with when using the modulus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23928" y="3320988"/>
                <a:ext cx="1044116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320988"/>
                <a:ext cx="1044116" cy="5142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67944" y="3897052"/>
                <a:ext cx="10441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897052"/>
                <a:ext cx="1044116" cy="307777"/>
              </a:xfrm>
              <a:prstGeom prst="rect">
                <a:avLst/>
              </a:prstGeom>
              <a:blipFill>
                <a:blip r:embed="rId9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995936" y="4293096"/>
                <a:ext cx="1224136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293096"/>
                <a:ext cx="1224136" cy="501356"/>
              </a:xfrm>
              <a:prstGeom prst="rect">
                <a:avLst/>
              </a:prstGeom>
              <a:blipFill>
                <a:blip r:embed="rId10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959932" y="4869160"/>
                <a:ext cx="1584176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=−(</m:t>
                      </m:r>
                      <m:r>
                        <a:rPr lang="en-US" sz="1400" b="0" i="1" smtClean="0">
                          <a:latin typeface="Cambria Math"/>
                        </a:rPr>
                        <m:t>𝑥𝑦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869160"/>
                <a:ext cx="1584176" cy="501356"/>
              </a:xfrm>
              <a:prstGeom prst="rect">
                <a:avLst/>
              </a:prstGeom>
              <a:blipFill>
                <a:blip r:embed="rId11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51920" y="5373216"/>
                <a:ext cx="1584176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373216"/>
                <a:ext cx="1584176" cy="501356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51920" y="5877272"/>
                <a:ext cx="1332148" cy="51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877272"/>
                <a:ext cx="1332148" cy="5156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408204" y="3320988"/>
                <a:ext cx="1044116" cy="51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204" y="3320988"/>
                <a:ext cx="1044116" cy="5142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516216" y="3897052"/>
                <a:ext cx="11161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3897052"/>
                <a:ext cx="1116124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336196" y="4293096"/>
                <a:ext cx="1296144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96" y="4293096"/>
                <a:ext cx="1296144" cy="501356"/>
              </a:xfrm>
              <a:prstGeom prst="rect">
                <a:avLst/>
              </a:prstGeom>
              <a:blipFill>
                <a:blip r:embed="rId1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372200" y="4869160"/>
                <a:ext cx="1584176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=(−</m:t>
                      </m:r>
                      <m:r>
                        <a:rPr lang="en-US" sz="1400" b="0" i="1" smtClean="0">
                          <a:latin typeface="Cambria Math"/>
                        </a:rPr>
                        <m:t>𝑥𝑦</m:t>
                      </m:r>
                      <m:r>
                        <a:rPr lang="en-US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869160"/>
                <a:ext cx="1584176" cy="501356"/>
              </a:xfrm>
              <a:prstGeom prst="rect">
                <a:avLst/>
              </a:prstGeom>
              <a:blipFill>
                <a:blip r:embed="rId1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64188" y="5373216"/>
                <a:ext cx="1584176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188" y="5373216"/>
                <a:ext cx="1584176" cy="501356"/>
              </a:xfrm>
              <a:prstGeom prst="rect">
                <a:avLst/>
              </a:prstGeom>
              <a:blipFill>
                <a:blip r:embed="rId18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264188" y="5877272"/>
                <a:ext cx="1332148" cy="51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188" y="5877272"/>
                <a:ext cx="1332148" cy="5156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4860032" y="3609020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148064" y="3681028"/>
            <a:ext cx="900100" cy="2880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</a:p>
        </p:txBody>
      </p:sp>
      <p:sp>
        <p:nvSpPr>
          <p:cNvPr id="61" name="Arc 60"/>
          <p:cNvSpPr/>
          <p:nvPr/>
        </p:nvSpPr>
        <p:spPr>
          <a:xfrm>
            <a:off x="4968044" y="4113076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5184068" y="4545124"/>
            <a:ext cx="324036" cy="576064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400092" y="4581128"/>
            <a:ext cx="1188132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y =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=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Arc 63"/>
          <p:cNvSpPr/>
          <p:nvPr/>
        </p:nvSpPr>
        <p:spPr>
          <a:xfrm>
            <a:off x="5076056" y="5193196"/>
            <a:ext cx="360040" cy="50405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4968044" y="5697252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256076" y="4149080"/>
            <a:ext cx="118813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00092" y="5301208"/>
            <a:ext cx="97210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x’s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220072" y="5805264"/>
            <a:ext cx="97210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</a:p>
        </p:txBody>
      </p:sp>
      <p:sp>
        <p:nvSpPr>
          <p:cNvPr id="69" name="Arc 68"/>
          <p:cNvSpPr/>
          <p:nvPr/>
        </p:nvSpPr>
        <p:spPr>
          <a:xfrm>
            <a:off x="7380312" y="3609020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7668344" y="3681028"/>
            <a:ext cx="900100" cy="2880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</a:p>
        </p:txBody>
      </p:sp>
      <p:sp>
        <p:nvSpPr>
          <p:cNvPr id="71" name="Arc 70"/>
          <p:cNvSpPr/>
          <p:nvPr/>
        </p:nvSpPr>
        <p:spPr>
          <a:xfrm>
            <a:off x="7344308" y="4113076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7632340" y="4545124"/>
            <a:ext cx="324036" cy="576064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7524328" y="5193196"/>
            <a:ext cx="360040" cy="504056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Arc 73"/>
          <p:cNvSpPr/>
          <p:nvPr/>
        </p:nvSpPr>
        <p:spPr>
          <a:xfrm>
            <a:off x="7416316" y="5697252"/>
            <a:ext cx="360040" cy="432048"/>
          </a:xfrm>
          <a:prstGeom prst="arc">
            <a:avLst>
              <a:gd name="adj1" fmla="val 16200000"/>
              <a:gd name="adj2" fmla="val 537182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7704348" y="4149080"/>
            <a:ext cx="1188132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12360" y="5301208"/>
            <a:ext cx="97210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x’s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12360" y="5805264"/>
            <a:ext cx="972108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848364" y="4581128"/>
            <a:ext cx="1188132" cy="46166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y = -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= -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608004" y="3068960"/>
            <a:ext cx="108012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anose="030F0702030302020204" pitchFamily="66" charset="0"/>
              </a:rPr>
              <a:t>If positive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984268" y="3068960"/>
            <a:ext cx="1080120" cy="276999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anose="030F0702030302020204" pitchFamily="66" charset="0"/>
              </a:rPr>
              <a:t>If negative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619672" y="3104964"/>
            <a:ext cx="972108" cy="5760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/>
          <p:cNvSpPr/>
          <p:nvPr/>
        </p:nvSpPr>
        <p:spPr>
          <a:xfrm>
            <a:off x="4103948" y="5877272"/>
            <a:ext cx="828092" cy="5760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6516216" y="5877272"/>
            <a:ext cx="828092" cy="5760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2">
            <a:extLst>
              <a:ext uri="{FF2B5EF4-FFF2-40B4-BE49-F238E27FC236}">
                <a16:creationId xmlns:a16="http://schemas.microsoft.com/office/drawing/2014/main" id="{4D930655-03F1-4830-B423-B2821973D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85" name="テキスト ボックス 3">
            <a:extLst>
              <a:ext uri="{FF2B5EF4-FFF2-40B4-BE49-F238E27FC236}">
                <a16:creationId xmlns:a16="http://schemas.microsoft.com/office/drawing/2014/main" id="{B98A29C0-6DF9-4FDB-8426-D1C571EDC13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9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 animBg="1"/>
      <p:bldP spid="62" grpId="0" animBg="1"/>
      <p:bldP spid="63" grpId="0"/>
      <p:bldP spid="64" grpId="0" animBg="1"/>
      <p:bldP spid="65" grpId="0" animBg="1"/>
      <p:bldP spid="66" grpId="0"/>
      <p:bldP spid="67" grpId="0"/>
      <p:bldP spid="68" grpId="0"/>
      <p:bldP spid="69" grpId="0" animBg="1"/>
      <p:bldP spid="70" grpId="0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76D31-6206-4859-988C-AC4E440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CBDA48-E7D6-4F02-88EE-CAFB765ED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EE2F6-6978-4B80-B94A-65B85F9DAE3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3050</Words>
  <Application>Microsoft Office PowerPoint</Application>
  <PresentationFormat>On-screen Show (4:3)</PresentationFormat>
  <Paragraphs>348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192</cp:revision>
  <cp:lastPrinted>2017-11-21T05:26:55Z</cp:lastPrinted>
  <dcterms:created xsi:type="dcterms:W3CDTF">2017-08-14T15:35:38Z</dcterms:created>
  <dcterms:modified xsi:type="dcterms:W3CDTF">2021-08-27T08:12:52Z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