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66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037" autoAdjust="0"/>
  </p:normalViewPr>
  <p:slideViewPr>
    <p:cSldViewPr snapToGrid="0">
      <p:cViewPr varScale="1">
        <p:scale>
          <a:sx n="104" d="100"/>
          <a:sy n="104" d="100"/>
        </p:scale>
        <p:origin x="12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0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62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12" Type="http://schemas.openxmlformats.org/officeDocument/2006/relationships/image" Target="../media/image61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11" Type="http://schemas.openxmlformats.org/officeDocument/2006/relationships/image" Target="../media/image60.png"/><Relationship Id="rId5" Type="http://schemas.openxmlformats.org/officeDocument/2006/relationships/image" Target="../media/image54.pn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Relationship Id="rId14" Type="http://schemas.openxmlformats.org/officeDocument/2006/relationships/image" Target="../media/image6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10" Type="http://schemas.openxmlformats.org/officeDocument/2006/relationships/image" Target="../media/image71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7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13" Type="http://schemas.openxmlformats.org/officeDocument/2006/relationships/image" Target="../media/image89.png"/><Relationship Id="rId3" Type="http://schemas.openxmlformats.org/officeDocument/2006/relationships/image" Target="../media/image77.png"/><Relationship Id="rId7" Type="http://schemas.openxmlformats.org/officeDocument/2006/relationships/image" Target="../media/image83.png"/><Relationship Id="rId12" Type="http://schemas.openxmlformats.org/officeDocument/2006/relationships/image" Target="../media/image88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87.png"/><Relationship Id="rId5" Type="http://schemas.openxmlformats.org/officeDocument/2006/relationships/image" Target="../media/image81.png"/><Relationship Id="rId15" Type="http://schemas.openxmlformats.org/officeDocument/2006/relationships/image" Target="../media/image91.png"/><Relationship Id="rId10" Type="http://schemas.openxmlformats.org/officeDocument/2006/relationships/image" Target="../media/image86.png"/><Relationship Id="rId4" Type="http://schemas.openxmlformats.org/officeDocument/2006/relationships/image" Target="../media/image80.png"/><Relationship Id="rId9" Type="http://schemas.openxmlformats.org/officeDocument/2006/relationships/image" Target="../media/image85.png"/><Relationship Id="rId14" Type="http://schemas.openxmlformats.org/officeDocument/2006/relationships/image" Target="../media/image9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3.png"/><Relationship Id="rId7" Type="http://schemas.openxmlformats.org/officeDocument/2006/relationships/image" Target="../media/image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13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18" Type="http://schemas.openxmlformats.org/officeDocument/2006/relationships/image" Target="../media/image49.png"/><Relationship Id="rId3" Type="http://schemas.openxmlformats.org/officeDocument/2006/relationships/image" Target="../media/image13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17" Type="http://schemas.openxmlformats.org/officeDocument/2006/relationships/image" Target="../media/image48.png"/><Relationship Id="rId2" Type="http://schemas.openxmlformats.org/officeDocument/2006/relationships/image" Target="../media/image12.png"/><Relationship Id="rId16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5" Type="http://schemas.openxmlformats.org/officeDocument/2006/relationships/image" Target="../media/image46.png"/><Relationship Id="rId10" Type="http://schemas.openxmlformats.org/officeDocument/2006/relationships/image" Target="../media/image41.png"/><Relationship Id="rId4" Type="http://schemas.openxmlformats.org/officeDocument/2006/relationships/image" Target="../media/image26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642099" y="786648"/>
            <a:ext cx="8090356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Methods in </a:t>
            </a:r>
          </a:p>
          <a:p>
            <a:pPr algn="ctr"/>
            <a:r>
              <a:rPr lang="en-US" altLang="ja-JP" sz="96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Differential Equations</a:t>
            </a:r>
            <a:endParaRPr lang="ja-JP" altLang="en-US" sz="96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83392" y="4231359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164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3816424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solve differential equations by separation of variables, and sketch families of solution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 the general solution of the differential equation: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Then sketch members of the family of solution curves represented by the general solution.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nary>
                      <m:r>
                        <a:rPr lang="en-GB" sz="1200" i="1" smtClean="0">
                          <a:latin typeface="Cambria Math"/>
                        </a:rPr>
                        <m:t>𝑑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GB" sz="12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blipFill>
                <a:blip r:embed="rId3"/>
                <a:stretch>
                  <a:fillRect l="-30345" t="-117172" r="-16897" b="-1656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2339752" y="224644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583668" y="3104964"/>
                <a:ext cx="1043619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668" y="3104964"/>
                <a:ext cx="1043619" cy="559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716016" y="1484784"/>
                <a:ext cx="1296144" cy="670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𝑦</m:t>
                      </m:r>
                      <m:r>
                        <a:rPr lang="en-GB" sz="2000" b="0" i="1" smtClean="0">
                          <a:latin typeface="Cambria Math"/>
                        </a:rPr>
                        <m:t>=±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484784"/>
                <a:ext cx="1296144" cy="6705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5" name="Straight Arrow Connector 84"/>
          <p:cNvCxnSpPr/>
          <p:nvPr/>
        </p:nvCxnSpPr>
        <p:spPr>
          <a:xfrm flipV="1">
            <a:off x="6444208" y="2600908"/>
            <a:ext cx="0" cy="34923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rot="5400000" flipV="1">
            <a:off x="6534218" y="2654914"/>
            <a:ext cx="0" cy="34923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293922" y="2372418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8263248" y="428236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7" name="Freeform 6"/>
          <p:cNvSpPr/>
          <p:nvPr/>
        </p:nvSpPr>
        <p:spPr>
          <a:xfrm>
            <a:off x="6555179" y="2683823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Freeform 88"/>
          <p:cNvSpPr/>
          <p:nvPr/>
        </p:nvSpPr>
        <p:spPr>
          <a:xfrm flipH="1">
            <a:off x="4716016" y="2672916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Freeform 89"/>
          <p:cNvSpPr/>
          <p:nvPr/>
        </p:nvSpPr>
        <p:spPr>
          <a:xfrm flipV="1">
            <a:off x="6552220" y="4581128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Freeform 90"/>
          <p:cNvSpPr/>
          <p:nvPr/>
        </p:nvSpPr>
        <p:spPr>
          <a:xfrm flipH="1" flipV="1">
            <a:off x="4716016" y="4581128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Freeform 91"/>
          <p:cNvSpPr/>
          <p:nvPr/>
        </p:nvSpPr>
        <p:spPr>
          <a:xfrm flipV="1">
            <a:off x="6768244" y="4761148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Freeform 92"/>
          <p:cNvSpPr/>
          <p:nvPr/>
        </p:nvSpPr>
        <p:spPr>
          <a:xfrm flipH="1" flipV="1">
            <a:off x="4463988" y="4761148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Freeform 93"/>
          <p:cNvSpPr/>
          <p:nvPr/>
        </p:nvSpPr>
        <p:spPr>
          <a:xfrm>
            <a:off x="6804248" y="2492896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Freeform 94"/>
          <p:cNvSpPr/>
          <p:nvPr/>
        </p:nvSpPr>
        <p:spPr>
          <a:xfrm flipH="1">
            <a:off x="4499992" y="2492896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Freeform 95"/>
          <p:cNvSpPr/>
          <p:nvPr/>
        </p:nvSpPr>
        <p:spPr>
          <a:xfrm>
            <a:off x="7056276" y="2276872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 96"/>
          <p:cNvSpPr/>
          <p:nvPr/>
        </p:nvSpPr>
        <p:spPr>
          <a:xfrm flipH="1">
            <a:off x="4247964" y="2276872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Freeform 97"/>
          <p:cNvSpPr/>
          <p:nvPr/>
        </p:nvSpPr>
        <p:spPr>
          <a:xfrm flipV="1">
            <a:off x="7056276" y="4977172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Freeform 98"/>
          <p:cNvSpPr/>
          <p:nvPr/>
        </p:nvSpPr>
        <p:spPr>
          <a:xfrm flipH="1" flipV="1">
            <a:off x="4247964" y="4977172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479261" y="1520788"/>
            <a:ext cx="26642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Increasing or decreasing the value of A (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14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) will move the curves in or out!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Rectangle 2">
            <a:extLst>
              <a:ext uri="{FF2B5EF4-FFF2-40B4-BE49-F238E27FC236}">
                <a16:creationId xmlns:a16="http://schemas.microsoft.com/office/drawing/2014/main" id="{311586B2-06A1-4B28-9E20-8645DCED39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0" name="テキスト ボックス 3">
            <a:extLst>
              <a:ext uri="{FF2B5EF4-FFF2-40B4-BE49-F238E27FC236}">
                <a16:creationId xmlns:a16="http://schemas.microsoft.com/office/drawing/2014/main" id="{C6AFA878-80D7-42D1-8D0D-CDDAC0973FC9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76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7" grpId="0"/>
      <p:bldP spid="88" grpId="0"/>
      <p:bldP spid="7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3816424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solve differential equations by separation of variables, and sketch families of solution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However, you will find that some differential equations cannot be solved by separation of variables…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It is possible to solve these by considering the product rule, in reverse…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nary>
                      <m:r>
                        <a:rPr lang="en-GB" sz="1200" i="1" smtClean="0">
                          <a:latin typeface="Cambria Math"/>
                        </a:rPr>
                        <m:t>𝑑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GB" sz="12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blipFill>
                <a:blip r:embed="rId3"/>
                <a:stretch>
                  <a:fillRect l="-30345" t="-117172" r="-16897" b="-1656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2339752" y="224644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">
            <a:extLst>
              <a:ext uri="{FF2B5EF4-FFF2-40B4-BE49-F238E27FC236}">
                <a16:creationId xmlns:a16="http://schemas.microsoft.com/office/drawing/2014/main" id="{311586B2-06A1-4B28-9E20-8645DCED39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0" name="テキスト ボックス 3">
            <a:extLst>
              <a:ext uri="{FF2B5EF4-FFF2-40B4-BE49-F238E27FC236}">
                <a16:creationId xmlns:a16="http://schemas.microsoft.com/office/drawing/2014/main" id="{C6AFA878-80D7-42D1-8D0D-CDDAC0973FC9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271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600201"/>
            <a:ext cx="3420380" cy="391309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solve exact equations where one side is the exact derivative of a product, and the other side can be integrated with respect to x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general solution of the following equation: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In this example you will not be able to separate the variables easily, if at all!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You can use a pattern from the product rule however…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35596" y="3284984"/>
                <a:ext cx="2071786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𝑠𝑖𝑛𝑥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96" y="3284984"/>
                <a:ext cx="2071786" cy="5598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001483" y="1556792"/>
            <a:ext cx="16562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>
                <a:latin typeface="Comic Sans MS" panose="030F0702030302020204" pitchFamily="66" charset="0"/>
              </a:rPr>
              <a:t>The product rule</a:t>
            </a:r>
            <a:endParaRPr lang="en-GB" sz="1400" b="1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688124" y="1412776"/>
                <a:ext cx="2204193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𝑢𝑣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𝑑𝑣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124" y="1412776"/>
                <a:ext cx="2204193" cy="5598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031940" y="2276872"/>
            <a:ext cx="2268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Imagine we were finding: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264188" y="2168860"/>
                <a:ext cx="753348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188" y="2168860"/>
                <a:ext cx="753348" cy="501356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7128284" y="2276872"/>
            <a:ext cx="1572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(so u = x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v = y)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270788" y="3372593"/>
                <a:ext cx="78068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0788" y="3372593"/>
                <a:ext cx="78068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267025" y="3378853"/>
                <a:ext cx="6662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7025" y="3378853"/>
                <a:ext cx="666272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186905" y="3702889"/>
                <a:ext cx="936104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6905" y="3702889"/>
                <a:ext cx="936104" cy="501356"/>
              </a:xfrm>
              <a:prstGeom prst="rect">
                <a:avLst/>
              </a:prstGeom>
              <a:blipFill>
                <a:blip r:embed="rId7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159013" y="3702889"/>
                <a:ext cx="900100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013" y="3702889"/>
                <a:ext cx="900100" cy="501356"/>
              </a:xfrm>
              <a:prstGeom prst="rect">
                <a:avLst/>
              </a:prstGeom>
              <a:blipFill>
                <a:blip r:embed="rId8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031940" y="2780928"/>
            <a:ext cx="3316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We can use the product rule above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972563" y="3273109"/>
                <a:ext cx="195265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𝑢𝑣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𝑑𝑣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563" y="3273109"/>
                <a:ext cx="1952650" cy="501356"/>
              </a:xfrm>
              <a:prstGeom prst="rect">
                <a:avLst/>
              </a:prstGeom>
              <a:blipFill>
                <a:blip r:embed="rId9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008567" y="3921181"/>
                <a:ext cx="937885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8567" y="3921181"/>
                <a:ext cx="937885" cy="501356"/>
              </a:xfrm>
              <a:prstGeom prst="rect">
                <a:avLst/>
              </a:prstGeom>
              <a:blipFill>
                <a:blip r:embed="rId10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800655" y="3921559"/>
                <a:ext cx="651717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55" y="3921559"/>
                <a:ext cx="651717" cy="501356"/>
              </a:xfrm>
              <a:prstGeom prst="rect">
                <a:avLst/>
              </a:prstGeom>
              <a:blipFill>
                <a:blip r:embed="rId11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304711" y="4029571"/>
                <a:ext cx="7916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+ 3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4711" y="4029571"/>
                <a:ext cx="791692" cy="307777"/>
              </a:xfrm>
              <a:prstGeom prst="rect">
                <a:avLst/>
              </a:prstGeom>
              <a:blipFill>
                <a:blip r:embed="rId12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6235655" y="3503221"/>
            <a:ext cx="1008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values to the right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Arc 22"/>
          <p:cNvSpPr/>
          <p:nvPr/>
        </p:nvSpPr>
        <p:spPr>
          <a:xfrm>
            <a:off x="5809902" y="3524915"/>
            <a:ext cx="432048" cy="684076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049486" y="3906982"/>
            <a:ext cx="1971304" cy="54626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1007423" y="3299361"/>
            <a:ext cx="1260764" cy="57199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3871355" y="4605647"/>
            <a:ext cx="5118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Notice that 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dx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(x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y) is equivalent to the left side of the original equation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means we can replace it!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09327" y="5563067"/>
                <a:ext cx="1836465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9327" y="5563067"/>
                <a:ext cx="1836465" cy="501356"/>
              </a:xfrm>
              <a:prstGeom prst="rect">
                <a:avLst/>
              </a:prstGeom>
              <a:blipFill>
                <a:blip r:embed="rId1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517988" y="6071727"/>
                <a:ext cx="1331455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7988" y="6071727"/>
                <a:ext cx="1331455" cy="501356"/>
              </a:xfrm>
              <a:prstGeom prst="rect">
                <a:avLst/>
              </a:prstGeom>
              <a:blipFill>
                <a:blip r:embed="rId1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629793" y="5826749"/>
            <a:ext cx="426623" cy="526550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971309" y="5862453"/>
            <a:ext cx="2519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left hand side with equivalent expression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Rectangle 2">
            <a:extLst>
              <a:ext uri="{FF2B5EF4-FFF2-40B4-BE49-F238E27FC236}">
                <a16:creationId xmlns:a16="http://schemas.microsoft.com/office/drawing/2014/main" id="{50588EC1-0493-41E1-8FD4-ED3291150B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2" name="テキスト ボックス 3">
            <a:extLst>
              <a:ext uri="{FF2B5EF4-FFF2-40B4-BE49-F238E27FC236}">
                <a16:creationId xmlns:a16="http://schemas.microsoft.com/office/drawing/2014/main" id="{FC2F4844-67FA-44B7-83A1-4C2F77D02722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 animBg="1"/>
      <p:bldP spid="24" grpId="0" animBg="1"/>
      <p:bldP spid="24" grpId="1" animBg="1"/>
      <p:bldP spid="25" grpId="0" animBg="1"/>
      <p:bldP spid="25" grpId="1" animBg="1"/>
      <p:bldP spid="27" grpId="0"/>
      <p:bldP spid="28" grpId="0"/>
      <p:bldP spid="29" grpId="0" animBg="1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600200"/>
            <a:ext cx="3420380" cy="390412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solve exact equations where one side is the exact derivative of a product, and the other side can be integrated with respect to x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general solution of the following equation: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In this example you will not be able to separate the variables easily, if at all!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You can use a pattern from the product rule however…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35596" y="3284984"/>
                <a:ext cx="2071786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𝑠𝑖𝑛𝑥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96" y="3284984"/>
                <a:ext cx="2071786" cy="5598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14325" y="1525457"/>
                <a:ext cx="1836465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325" y="1525457"/>
                <a:ext cx="1836465" cy="501356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22986" y="2034117"/>
                <a:ext cx="1331455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2986" y="2034117"/>
                <a:ext cx="1331455" cy="501356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534791" y="1789139"/>
            <a:ext cx="426623" cy="526550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900057" y="1812967"/>
            <a:ext cx="2519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left hand side with equivalent expression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000830" y="2681904"/>
                <a:ext cx="2187202" cy="6574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400" i="1">
                              <a:latin typeface="Cambria Math"/>
                            </a:rPr>
                            <m:t>𝑠𝑖𝑛𝑥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nary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830" y="2681904"/>
                <a:ext cx="2187202" cy="6574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644659" y="3419573"/>
                <a:ext cx="7021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659" y="3419573"/>
                <a:ext cx="702115" cy="307777"/>
              </a:xfrm>
              <a:prstGeom prst="rect">
                <a:avLst/>
              </a:prstGeom>
              <a:blipFill>
                <a:blip r:embed="rId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200821" y="3417593"/>
                <a:ext cx="10536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𝑐𝑜𝑠𝑥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821" y="3417593"/>
                <a:ext cx="105362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6019700" y="3045944"/>
            <a:ext cx="426623" cy="526550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237805" y="2434442"/>
            <a:ext cx="1607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integrals of each side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Arc 37"/>
          <p:cNvSpPr/>
          <p:nvPr/>
        </p:nvSpPr>
        <p:spPr>
          <a:xfrm>
            <a:off x="5929005" y="2333425"/>
            <a:ext cx="428602" cy="68290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394864" y="2883725"/>
            <a:ext cx="26422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On the left side, the integral and differential cancel each other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On the right side calculate the integral of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sinx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808935" y="3928233"/>
                <a:ext cx="5133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935" y="3928233"/>
                <a:ext cx="513346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186967" y="3819375"/>
                <a:ext cx="1520994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𝑐𝑜𝑠𝑥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967" y="3819375"/>
                <a:ext cx="1520994" cy="49705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6468983" y="3566479"/>
            <a:ext cx="426623" cy="526550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6834249" y="3740727"/>
            <a:ext cx="1359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x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275116" y="4546269"/>
            <a:ext cx="41207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Other forms of this answer, such as the one below, are also fine!</a:t>
            </a:r>
            <a:endParaRPr lang="en-GB" sz="14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636250" y="5159308"/>
                <a:ext cx="139211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𝑐𝑜𝑠𝑥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250" y="5159308"/>
                <a:ext cx="1392112" cy="49705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">
            <a:extLst>
              <a:ext uri="{FF2B5EF4-FFF2-40B4-BE49-F238E27FC236}">
                <a16:creationId xmlns:a16="http://schemas.microsoft.com/office/drawing/2014/main" id="{B38FE928-9618-4B33-95B4-B0A7D05207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26" name="テキスト ボックス 3">
            <a:extLst>
              <a:ext uri="{FF2B5EF4-FFF2-40B4-BE49-F238E27FC236}">
                <a16:creationId xmlns:a16="http://schemas.microsoft.com/office/drawing/2014/main" id="{0DC780BC-E641-4F07-8406-500A06807EA3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22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6" grpId="0" animBg="1"/>
      <p:bldP spid="37" grpId="0"/>
      <p:bldP spid="38" grpId="0" animBg="1"/>
      <p:bldP spid="40" grpId="0"/>
      <p:bldP spid="41" grpId="0"/>
      <p:bldP spid="42" grpId="0" animBg="1"/>
      <p:bldP spid="43" grpId="0"/>
      <p:bldP spid="44" grpId="0"/>
      <p:bldP spid="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600199"/>
            <a:ext cx="3420380" cy="495497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solve exact equations where one side is the exact derivative of a product, and the other side can be integrated with respect to x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can use a general pattern to see whether this is doable. 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It is possible if the conditions to the right are met.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If the conditions are met, you can change the expression on the left side to: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put this using ‘proper’ mathematical notation…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709475" y="3510614"/>
                <a:ext cx="2071786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𝑠𝑖𝑛𝑥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475" y="3510614"/>
                <a:ext cx="2071786" cy="5598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5533901" y="2956955"/>
            <a:ext cx="344384" cy="66501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6707578" y="2897578"/>
            <a:ext cx="334488" cy="73429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95750" y="2386939"/>
            <a:ext cx="1413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function of x…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173188" y="2373084"/>
            <a:ext cx="1830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… differentiates to this function of x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5937662" y="4130633"/>
            <a:ext cx="259277" cy="666997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 flipV="1">
            <a:off x="6982690" y="4037609"/>
            <a:ext cx="213756" cy="783773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797631" y="4841172"/>
            <a:ext cx="18763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… differentiates to this function of y (with respect to x)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656118" y="4969820"/>
            <a:ext cx="1965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This function of y…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02446" y="1828799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u="sng" dirty="0">
                <a:latin typeface="Comic Sans MS" panose="030F0702030302020204" pitchFamily="66" charset="0"/>
              </a:rPr>
              <a:t>General pattern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32508" y="5058889"/>
                <a:ext cx="356495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𝑡h𝑒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𝑓𝑢𝑛𝑐𝑡𝑖𝑜𝑛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𝑓𝑢𝑛𝑐𝑡𝑖𝑜𝑛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𝑜𝑓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8" y="5058889"/>
                <a:ext cx="3564950" cy="501356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2">
            <a:extLst>
              <a:ext uri="{FF2B5EF4-FFF2-40B4-BE49-F238E27FC236}">
                <a16:creationId xmlns:a16="http://schemas.microsoft.com/office/drawing/2014/main" id="{6D76DCEC-6365-4B4F-83E3-EEAAA3FB39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20" name="テキスト ボックス 3">
            <a:extLst>
              <a:ext uri="{FF2B5EF4-FFF2-40B4-BE49-F238E27FC236}">
                <a16:creationId xmlns:a16="http://schemas.microsoft.com/office/drawing/2014/main" id="{EEA99DC7-C1C9-4B4E-9530-055288237599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669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34" grpId="0"/>
      <p:bldP spid="47" grpId="0"/>
      <p:bldP spid="48" grpId="0"/>
      <p:bldP spid="15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600200"/>
            <a:ext cx="3420380" cy="148365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solve exact equations where one side is the exact derivative of a product, and the other side can be integrated with respect to x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Using mathematical notation 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14322" y="1555666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u="sng" dirty="0">
                <a:latin typeface="Comic Sans MS" panose="030F0702030302020204" pitchFamily="66" charset="0"/>
              </a:rPr>
              <a:t>General pattern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177641" y="2030680"/>
                <a:ext cx="24979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𝑔</m:t>
                      </m:r>
                      <m:r>
                        <a:rPr lang="en-GB" b="0" i="1" smtClean="0">
                          <a:latin typeface="Cambria Math"/>
                        </a:rPr>
                        <m:t>′(</m:t>
                      </m:r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)+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𝑔</m:t>
                      </m:r>
                      <m:r>
                        <a:rPr lang="en-GB" b="0" i="1" smtClean="0">
                          <a:latin typeface="Cambria Math"/>
                        </a:rPr>
                        <m:t>(</m:t>
                      </m:r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7641" y="2030680"/>
                <a:ext cx="2497992" cy="369332"/>
              </a:xfrm>
              <a:prstGeom prst="rect">
                <a:avLst/>
              </a:prstGeom>
              <a:blipFill>
                <a:blip r:embed="rId2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403272" y="2695699"/>
            <a:ext cx="19143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Can be written as: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69429" y="3097481"/>
                <a:ext cx="1454437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𝑔</m:t>
                      </m:r>
                      <m:r>
                        <a:rPr lang="en-GB" b="0" i="1" smtClean="0">
                          <a:latin typeface="Cambria Math"/>
                        </a:rPr>
                        <m:t>(</m:t>
                      </m:r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429" y="3097481"/>
                <a:ext cx="1454437" cy="6182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2256311" y="356259"/>
            <a:ext cx="4987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64276" y="211774"/>
                <a:ext cx="198323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′(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276" y="211774"/>
                <a:ext cx="1983235" cy="307777"/>
              </a:xfrm>
              <a:prstGeom prst="rect">
                <a:avLst/>
              </a:prstGeom>
              <a:blipFill>
                <a:blip r:embed="rId4"/>
                <a:stretch>
                  <a:fillRect b="-555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834244" y="91044"/>
                <a:ext cx="1171988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244" y="91044"/>
                <a:ext cx="1171988" cy="5013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588428" y="4000004"/>
            <a:ext cx="3701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u="sng" dirty="0">
                <a:latin typeface="Comic Sans MS" panose="030F0702030302020204" pitchFamily="66" charset="0"/>
              </a:rPr>
              <a:t>The most common one you’ll see is: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13167" y="4451267"/>
                <a:ext cx="1939377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3167" y="4451267"/>
                <a:ext cx="1939377" cy="6182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5448793" y="5140037"/>
            <a:ext cx="19143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Can be written as: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814950" y="5541819"/>
                <a:ext cx="1128707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4950" y="5541819"/>
                <a:ext cx="1128707" cy="6182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2">
            <a:extLst>
              <a:ext uri="{FF2B5EF4-FFF2-40B4-BE49-F238E27FC236}">
                <a16:creationId xmlns:a16="http://schemas.microsoft.com/office/drawing/2014/main" id="{7BFD5FF5-1042-469D-BBD9-A7CD5A2CB2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21" name="テキスト ボックス 3">
            <a:extLst>
              <a:ext uri="{FF2B5EF4-FFF2-40B4-BE49-F238E27FC236}">
                <a16:creationId xmlns:a16="http://schemas.microsoft.com/office/drawing/2014/main" id="{D044EFF6-51B1-43DB-98E3-20F5888AE55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30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7" grpId="0"/>
      <p:bldP spid="9" grpId="0"/>
      <p:bldP spid="19" grpId="0"/>
      <p:bldP spid="13" grpId="0" animBg="1"/>
      <p:bldP spid="14" grpId="0" animBg="1"/>
      <p:bldP spid="16" grpId="0"/>
      <p:bldP spid="17" grpId="0"/>
      <p:bldP spid="18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600199"/>
            <a:ext cx="3420380" cy="495497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solve exact equations where one side is the exact derivative of a product, and the other side can be integrated with respect to x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general solution of the following differential equation: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At a first glance it might look like the pattern will not work here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6x</a:t>
            </a:r>
            <a:r>
              <a:rPr lang="en-US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does not differentiate to 6x, and y</a:t>
            </a:r>
            <a:r>
              <a:rPr lang="en-US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does not differentiate to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y</a:t>
            </a:r>
            <a:r>
              <a:rPr lang="en-US" sz="1400" baseline="300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dy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  <a:sym typeface="Wingdings" panose="05000000000000000000" pitchFamily="2" charset="2"/>
              </a:rPr>
              <a:t>dx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US" sz="1400" baseline="-250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However, if we split up part of the equation, we can see that the pattern </a:t>
            </a:r>
            <a:r>
              <a:rPr lang="en-US" sz="14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does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work</a:t>
            </a:r>
            <a:endParaRPr lang="en-US" sz="1400" baseline="-25000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256311" y="356259"/>
            <a:ext cx="4987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64276" y="211774"/>
                <a:ext cx="198323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′(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276" y="211774"/>
                <a:ext cx="1983235" cy="307777"/>
              </a:xfrm>
              <a:prstGeom prst="rect">
                <a:avLst/>
              </a:prstGeom>
              <a:blipFill>
                <a:blip r:embed="rId2"/>
                <a:stretch>
                  <a:fillRect b="-555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834244" y="91044"/>
                <a:ext cx="1171988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244" y="91044"/>
                <a:ext cx="1171988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0020" y="3360717"/>
                <a:ext cx="2425664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6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𝑠𝑒𝑐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020" y="3360717"/>
                <a:ext cx="2425664" cy="559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08004" y="1484784"/>
                <a:ext cx="2425664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6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𝑠𝑒𝑐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1484784"/>
                <a:ext cx="2425664" cy="5598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4716016" y="1592796"/>
            <a:ext cx="324036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688124" y="1592796"/>
            <a:ext cx="216024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904148" y="1592796"/>
            <a:ext cx="216024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5040052" y="1520788"/>
            <a:ext cx="432048" cy="504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75956" y="2240868"/>
                <a:ext cx="2879314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(3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)(2</m:t>
                      </m:r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𝑠𝑒𝑐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2240868"/>
                <a:ext cx="2879314" cy="5598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4319972" y="2384884"/>
            <a:ext cx="468052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688124" y="2384884"/>
            <a:ext cx="252028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788024" y="2276872"/>
            <a:ext cx="720080" cy="5400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940152" y="2384884"/>
            <a:ext cx="252028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6804248" y="1844824"/>
            <a:ext cx="432048" cy="684076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200292" y="1772816"/>
            <a:ext cx="17641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Imagine the first part was split up – we can see the pattern will work!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184068" y="2996952"/>
                <a:ext cx="464999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68" y="2996952"/>
                <a:ext cx="464999" cy="5598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72100" y="3104964"/>
                <a:ext cx="56028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100" y="3104964"/>
                <a:ext cx="560282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796136" y="3104964"/>
                <a:ext cx="45172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3104964"/>
                <a:ext cx="451727" cy="338554"/>
              </a:xfrm>
              <a:prstGeom prst="rect">
                <a:avLst/>
              </a:prstGeom>
              <a:blipFill>
                <a:blip r:embed="rId9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120172" y="3104964"/>
                <a:ext cx="9541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𝑠𝑒𝑐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0172" y="3104964"/>
                <a:ext cx="95417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912260" y="2564904"/>
            <a:ext cx="432048" cy="684076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7236296" y="2600908"/>
            <a:ext cx="1764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the left side using the rule you have seen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Arc 30"/>
          <p:cNvSpPr/>
          <p:nvPr/>
        </p:nvSpPr>
        <p:spPr>
          <a:xfrm>
            <a:off x="7333892" y="3329953"/>
            <a:ext cx="432048" cy="684076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7729936" y="3437965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integrals of each side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797999" y="3636059"/>
                <a:ext cx="2774990" cy="738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e>
                      </m:nary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𝑠𝑒𝑐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7999" y="3636059"/>
                <a:ext cx="2774990" cy="73821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508104" y="4437112"/>
                <a:ext cx="9917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437112"/>
                <a:ext cx="991746" cy="338554"/>
              </a:xfrm>
              <a:prstGeom prst="rect">
                <a:avLst/>
              </a:prstGeom>
              <a:blipFill>
                <a:blip r:embed="rId12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372200" y="4437112"/>
                <a:ext cx="103489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𝑡𝑎𝑛𝑥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4437112"/>
                <a:ext cx="1034899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796136" y="4941168"/>
                <a:ext cx="1595374" cy="5699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𝑡𝑎𝑛𝑥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4941168"/>
                <a:ext cx="1595374" cy="56990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7290086" y="4005064"/>
            <a:ext cx="396044" cy="648072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7236296" y="4653136"/>
            <a:ext cx="396044" cy="61206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940152" y="5553236"/>
                <a:ext cx="1595374" cy="8198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/>
                                </a:rPr>
                                <m:t>𝑡𝑎𝑛𝑥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𝐶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5553236"/>
                <a:ext cx="1595374" cy="81984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7380312" y="5265204"/>
            <a:ext cx="396044" cy="756084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614122" y="4185084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524328" y="468914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3x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692343" y="530120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 (or just leave as it is with y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!)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Rectangle 2">
            <a:extLst>
              <a:ext uri="{FF2B5EF4-FFF2-40B4-BE49-F238E27FC236}">
                <a16:creationId xmlns:a16="http://schemas.microsoft.com/office/drawing/2014/main" id="{7E7B4514-0C5C-4B60-83D9-CB1B8E8C52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45" name="テキスト ボックス 3">
            <a:extLst>
              <a:ext uri="{FF2B5EF4-FFF2-40B4-BE49-F238E27FC236}">
                <a16:creationId xmlns:a16="http://schemas.microsoft.com/office/drawing/2014/main" id="{CB58235B-0312-4CD3-AAC4-02FF9DFD749C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67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8" grpId="0" animBg="1"/>
      <p:bldP spid="8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/>
      <p:bldP spid="19" grpId="0" animBg="1"/>
      <p:bldP spid="19" grpId="1" animBg="1"/>
      <p:bldP spid="19" grpId="2" animBg="1"/>
      <p:bldP spid="19" grpId="3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2" grpId="2" animBg="1"/>
      <p:bldP spid="22" grpId="3" animBg="1"/>
      <p:bldP spid="23" grpId="0" animBg="1"/>
      <p:bldP spid="24" grpId="0"/>
      <p:bldP spid="25" grpId="0"/>
      <p:bldP spid="26" grpId="0"/>
      <p:bldP spid="27" grpId="0"/>
      <p:bldP spid="28" grpId="0"/>
      <p:bldP spid="29" grpId="0" animBg="1"/>
      <p:bldP spid="30" grpId="0"/>
      <p:bldP spid="31" grpId="0" animBg="1"/>
      <p:bldP spid="32" grpId="0"/>
      <p:bldP spid="33" grpId="0"/>
      <p:bldP spid="34" grpId="0"/>
      <p:bldP spid="35" grpId="0"/>
      <p:bldP spid="36" grpId="0"/>
      <p:bldP spid="37" grpId="0" animBg="1"/>
      <p:bldP spid="38" grpId="0" animBg="1"/>
      <p:bldP spid="39" grpId="0"/>
      <p:bldP spid="40" grpId="0" animBg="1"/>
      <p:bldP spid="41" grpId="0"/>
      <p:bldP spid="42" grpId="0"/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245E9C43-B98C-4A65-8F5A-01AFB34C85A7}"/>
                  </a:ext>
                </a:extLst>
              </p:cNvPr>
              <p:cNvSpPr txBox="1"/>
              <p:nvPr/>
            </p:nvSpPr>
            <p:spPr>
              <a:xfrm>
                <a:off x="502023" y="1586752"/>
                <a:ext cx="3989293" cy="7682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1) Find the general solution to the differential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245E9C43-B98C-4A65-8F5A-01AFB34C85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023" y="1586752"/>
                <a:ext cx="3989293" cy="768287"/>
              </a:xfrm>
              <a:prstGeom prst="rect">
                <a:avLst/>
              </a:prstGeom>
              <a:blipFill>
                <a:blip r:embed="rId2"/>
                <a:stretch>
                  <a:fillRect l="-1221" t="-3175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C3FD8361-68CA-47F7-ACD3-F01232D4650B}"/>
                  </a:ext>
                </a:extLst>
              </p:cNvPr>
              <p:cNvSpPr txBox="1"/>
              <p:nvPr/>
            </p:nvSpPr>
            <p:spPr>
              <a:xfrm>
                <a:off x="502023" y="3944470"/>
                <a:ext cx="3989293" cy="10762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2) Find the particular solution to the differential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, given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C3FD8361-68CA-47F7-ACD3-F01232D465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023" y="3944470"/>
                <a:ext cx="3989293" cy="1076257"/>
              </a:xfrm>
              <a:prstGeom prst="rect">
                <a:avLst/>
              </a:prstGeom>
              <a:blipFill>
                <a:blip r:embed="rId3"/>
                <a:stretch>
                  <a:fillRect l="-1221" t="-2260" b="-79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508FF7-C17F-4C58-AB69-C51A5DC85AC1}"/>
              </a:ext>
            </a:extLst>
          </p:cNvPr>
          <p:cNvSpPr txBox="1"/>
          <p:nvPr/>
        </p:nvSpPr>
        <p:spPr>
          <a:xfrm>
            <a:off x="5020233" y="1586752"/>
            <a:ext cx="1147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3) Find: 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9A057FED-9BC8-4D49-873D-88821576216D}"/>
                  </a:ext>
                </a:extLst>
              </p:cNvPr>
              <p:cNvSpPr txBox="1"/>
              <p:nvPr/>
            </p:nvSpPr>
            <p:spPr>
              <a:xfrm>
                <a:off x="5074021" y="1990165"/>
                <a:ext cx="1425391" cy="485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50−2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𝑑𝑡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9A057FED-9BC8-4D49-873D-8882157621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021" y="1990165"/>
                <a:ext cx="1425391" cy="485774"/>
              </a:xfrm>
              <a:prstGeom prst="rect">
                <a:avLst/>
              </a:prstGeom>
              <a:blipFill>
                <a:blip r:embed="rId4"/>
                <a:stretch>
                  <a:fillRect l="-9829" t="-101250" b="-158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7ADA3F74-2A92-4622-8493-B7C232E3D591}"/>
                  </a:ext>
                </a:extLst>
              </p:cNvPr>
              <p:cNvSpPr txBox="1"/>
              <p:nvPr/>
            </p:nvSpPr>
            <p:spPr>
              <a:xfrm>
                <a:off x="5082986" y="3433483"/>
                <a:ext cx="1649509" cy="412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𝑡𝑎𝑛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7ADA3F74-2A92-4622-8493-B7C232E3D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986" y="3433483"/>
                <a:ext cx="1649509" cy="412164"/>
              </a:xfrm>
              <a:prstGeom prst="rect">
                <a:avLst/>
              </a:prstGeom>
              <a:blipFill>
                <a:blip r:embed="rId5"/>
                <a:stretch>
                  <a:fillRect l="-7778" t="-132353" b="-19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9880F6B-F9F2-40F8-A346-29F3570223F2}"/>
                  </a:ext>
                </a:extLst>
              </p:cNvPr>
              <p:cNvSpPr txBox="1"/>
              <p:nvPr/>
            </p:nvSpPr>
            <p:spPr>
              <a:xfrm>
                <a:off x="1577788" y="2801470"/>
                <a:ext cx="18478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9880F6B-F9F2-40F8-A346-29F3570223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7788" y="2801470"/>
                <a:ext cx="1847814" cy="276999"/>
              </a:xfrm>
              <a:prstGeom prst="rect">
                <a:avLst/>
              </a:prstGeom>
              <a:blipFill>
                <a:blip r:embed="rId6"/>
                <a:stretch>
                  <a:fillRect l="-2640" r="-99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A9BD5A4-CBC3-4EF5-8CBC-4306B382619D}"/>
                  </a:ext>
                </a:extLst>
              </p:cNvPr>
              <p:cNvSpPr txBox="1"/>
              <p:nvPr/>
            </p:nvSpPr>
            <p:spPr>
              <a:xfrm>
                <a:off x="1864659" y="5329517"/>
                <a:ext cx="12500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=4−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A9BD5A4-CBC3-4EF5-8CBC-4306B38261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4659" y="5329517"/>
                <a:ext cx="1250086" cy="276999"/>
              </a:xfrm>
              <a:prstGeom prst="rect">
                <a:avLst/>
              </a:prstGeom>
              <a:blipFill>
                <a:blip r:embed="rId7"/>
                <a:stretch>
                  <a:fillRect l="-4390" t="-4348" r="-976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A0D9956-418E-4278-8455-5A56EA1D43B4}"/>
                  </a:ext>
                </a:extLst>
              </p:cNvPr>
              <p:cNvSpPr txBox="1"/>
              <p:nvPr/>
            </p:nvSpPr>
            <p:spPr>
              <a:xfrm>
                <a:off x="5423647" y="2658034"/>
                <a:ext cx="216995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50−2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A0D9956-418E-4278-8455-5A56EA1D43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3647" y="2658034"/>
                <a:ext cx="2169953" cy="5186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13F2D2C-0C93-4A6D-8302-121E70C00560}"/>
                  </a:ext>
                </a:extLst>
              </p:cNvPr>
              <p:cNvSpPr txBox="1"/>
              <p:nvPr/>
            </p:nvSpPr>
            <p:spPr>
              <a:xfrm>
                <a:off x="5468471" y="4083422"/>
                <a:ext cx="200779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13F2D2C-0C93-4A6D-8302-121E70C005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8471" y="4083422"/>
                <a:ext cx="2007794" cy="518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310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7A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640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3816424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solve differential equations by separation of variables, and sketch families of solution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A first-order differential equation contains only first differentials…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In Pure Maths 2 you have solved these equations using the ‘separation of variables’ technique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Remember what this looks like?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68044" y="1628800"/>
                <a:ext cx="1732397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𝑔</m:t>
                      </m:r>
                      <m:r>
                        <a:rPr lang="en-GB" b="0" i="1" smtClean="0">
                          <a:latin typeface="Cambria Math"/>
                        </a:rPr>
                        <m:t>(</m:t>
                      </m:r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044" y="1628800"/>
                <a:ext cx="1732397" cy="6182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27984" y="2492896"/>
                <a:ext cx="2085636" cy="661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 </m:t>
                      </m:r>
                      <m:r>
                        <a:rPr lang="en-GB" i="1" smtClean="0">
                          <a:latin typeface="Cambria Math"/>
                        </a:rPr>
                        <m:t>𝑑</m:t>
                      </m:r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492896"/>
                <a:ext cx="2085636" cy="661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247964" y="3248980"/>
                <a:ext cx="2522935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nary>
                      <m:r>
                        <a:rPr lang="en-GB" i="1" smtClean="0">
                          <a:latin typeface="Cambria Math"/>
                        </a:rPr>
                        <m:t>𝑑</m:t>
                      </m:r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GB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7964" y="3248980"/>
                <a:ext cx="2522935" cy="8188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c 8"/>
          <p:cNvSpPr/>
          <p:nvPr/>
        </p:nvSpPr>
        <p:spPr>
          <a:xfrm>
            <a:off x="6372200" y="1988840"/>
            <a:ext cx="576064" cy="828092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c 9"/>
          <p:cNvSpPr/>
          <p:nvPr/>
        </p:nvSpPr>
        <p:spPr>
          <a:xfrm>
            <a:off x="6516216" y="2816932"/>
            <a:ext cx="576064" cy="828092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912260" y="2096852"/>
            <a:ext cx="1943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g(y) and multiply by dx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48264" y="2960948"/>
            <a:ext cx="1943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both sides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43908" y="4113076"/>
            <a:ext cx="51125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Once integrated, you will be left with an equation that you can rearrange to put in different forms</a:t>
            </a:r>
          </a:p>
          <a:p>
            <a:pPr algn="ctr"/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Remember that the ‘+C’ part could be anything at this stage. The possible functions are known as a ‘family of solution curves’</a:t>
            </a:r>
          </a:p>
          <a:p>
            <a:pPr marL="285750" indent="-285750" algn="ctr">
              <a:buFont typeface="Wingdings"/>
              <a:buChar char="à"/>
            </a:pP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also find ‘particular’ solutions if you are told information linking x and y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6A1EF378-CDE1-4F2C-A87F-7C2541C18C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16" name="テキスト ボックス 3">
            <a:extLst>
              <a:ext uri="{FF2B5EF4-FFF2-40B4-BE49-F238E27FC236}">
                <a16:creationId xmlns:a16="http://schemas.microsoft.com/office/drawing/2014/main" id="{41477263-BC9D-4443-9635-93787B868C64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88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0" grpId="0" animBg="1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3816424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solve differential equations by separation of variables, and sketch families of solution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 the general solution of the differential equation: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Then sketch members of the family of solution curves represented by the general solution.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nary>
                      <m:r>
                        <a:rPr lang="en-GB" sz="1200" i="1" smtClean="0">
                          <a:latin typeface="Cambria Math"/>
                        </a:rPr>
                        <m:t>𝑑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GB" sz="12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blipFill>
                <a:blip r:embed="rId3"/>
                <a:stretch>
                  <a:fillRect l="-30345" t="-117172" r="-16897" b="-1656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2339752" y="224644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27684" y="3104964"/>
                <a:ext cx="850426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684" y="3104964"/>
                <a:ext cx="850426" cy="559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12060" y="1448780"/>
                <a:ext cx="850426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060" y="1448780"/>
                <a:ext cx="850426" cy="5598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20072" y="2168860"/>
                <a:ext cx="125896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168860"/>
                <a:ext cx="1258968" cy="338554"/>
              </a:xfrm>
              <a:prstGeom prst="rect">
                <a:avLst/>
              </a:prstGeom>
              <a:blipFill>
                <a:blip r:embed="rId6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flipV="1">
            <a:off x="6444208" y="2744924"/>
            <a:ext cx="0" cy="34923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V="1">
            <a:off x="6534218" y="2798930"/>
            <a:ext cx="0" cy="34923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 23"/>
          <p:cNvSpPr/>
          <p:nvPr/>
        </p:nvSpPr>
        <p:spPr>
          <a:xfrm>
            <a:off x="6264188" y="1736812"/>
            <a:ext cx="540060" cy="61206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696236" y="177281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with respect to x</a:t>
            </a:r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5544108" y="2852936"/>
            <a:ext cx="1836204" cy="331236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5112060" y="2852936"/>
            <a:ext cx="1836204" cy="331236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6012160" y="2852936"/>
            <a:ext cx="1836204" cy="331236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480212" y="2852936"/>
            <a:ext cx="1836204" cy="331236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680012" y="2852936"/>
            <a:ext cx="1836204" cy="331236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408204" y="288894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08204" y="360902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408204" y="5229200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44208" y="5985284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-2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51520" y="4833156"/>
            <a:ext cx="34203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family of solution curves for C = -2, -1, 0, 1 and 2</a:t>
            </a:r>
          </a:p>
          <a:p>
            <a:pPr algn="ctr"/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Basically a set of possible graphs we could get for certain values of C, the constant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3563888" y="5229200"/>
            <a:ext cx="828092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293922" y="2505693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263248" y="441564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37" name="Rectangle 2">
            <a:extLst>
              <a:ext uri="{FF2B5EF4-FFF2-40B4-BE49-F238E27FC236}">
                <a16:creationId xmlns:a16="http://schemas.microsoft.com/office/drawing/2014/main" id="{DCAE846A-1927-43F0-81D4-DAE38E43EA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9" name="テキスト ボックス 3">
            <a:extLst>
              <a:ext uri="{FF2B5EF4-FFF2-40B4-BE49-F238E27FC236}">
                <a16:creationId xmlns:a16="http://schemas.microsoft.com/office/drawing/2014/main" id="{3DAFFC8C-23AF-430F-B81F-EA235A696511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58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4" grpId="0" animBg="1"/>
      <p:bldP spid="25" grpId="0"/>
      <p:bldP spid="32" grpId="0"/>
      <p:bldP spid="33" grpId="0"/>
      <p:bldP spid="34" grpId="0"/>
      <p:bldP spid="35" grpId="0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3816424" cy="485313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solve differential equations by separation of variables, and sketch families of solution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 the general solution of the differential equation: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Then sketch members of the family of solution curves represented by the general solution.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In this case you will need to separate the variables x and y before you can Integrate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As 2C is just a number, we can think of it as being the ‘r</a:t>
            </a:r>
            <a:r>
              <a:rPr lang="en-GB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’ part of the circle equation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nary>
                      <m:r>
                        <a:rPr lang="en-GB" sz="1200" i="1" smtClean="0">
                          <a:latin typeface="Cambria Math"/>
                        </a:rPr>
                        <m:t>𝑑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GB" sz="12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blipFill>
                <a:blip r:embed="rId3"/>
                <a:stretch>
                  <a:fillRect l="-30345" t="-117172" r="-16897" b="-1656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2339752" y="224644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583668" y="3104964"/>
                <a:ext cx="1043619" cy="601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668" y="3104964"/>
                <a:ext cx="1043619" cy="6018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123935" y="1520788"/>
                <a:ext cx="1080120" cy="6018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3935" y="1520788"/>
                <a:ext cx="1080120" cy="6018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979919" y="2276872"/>
                <a:ext cx="144828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𝑑𝑦</m:t>
                      </m:r>
                      <m:r>
                        <a:rPr lang="en-GB" sz="1600" b="0" i="1" smtClean="0">
                          <a:latin typeface="Cambria Math"/>
                        </a:rPr>
                        <m:t>=−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9919" y="2276872"/>
                <a:ext cx="1448282" cy="338554"/>
              </a:xfrm>
              <a:prstGeom prst="rect">
                <a:avLst/>
              </a:prstGeom>
              <a:blipFill>
                <a:blip r:embed="rId6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763895" y="2852936"/>
                <a:ext cx="1915974" cy="738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</m:nary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𝑑𝑦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</m:nary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895" y="2852936"/>
                <a:ext cx="1915974" cy="7382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040052" y="3621273"/>
                <a:ext cx="179491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2" y="3621273"/>
                <a:ext cx="1794915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463988" y="4341353"/>
                <a:ext cx="1548172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988" y="4341353"/>
                <a:ext cx="1548172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716016" y="5097437"/>
                <a:ext cx="14041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097437"/>
                <a:ext cx="1404156" cy="338554"/>
              </a:xfrm>
              <a:prstGeom prst="rect">
                <a:avLst/>
              </a:prstGeom>
              <a:blipFill>
                <a:blip r:embed="rId10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716016" y="5673501"/>
                <a:ext cx="144016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673501"/>
                <a:ext cx="1440160" cy="338554"/>
              </a:xfrm>
              <a:prstGeom prst="rect">
                <a:avLst/>
              </a:prstGeom>
              <a:blipFill>
                <a:blip r:embed="rId11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6312067" y="1844824"/>
            <a:ext cx="360040" cy="61206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600099" y="1844824"/>
            <a:ext cx="1943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y and multiply by dx</a:t>
            </a:r>
          </a:p>
        </p:txBody>
      </p:sp>
      <p:sp>
        <p:nvSpPr>
          <p:cNvPr id="48" name="Arc 47"/>
          <p:cNvSpPr/>
          <p:nvPr/>
        </p:nvSpPr>
        <p:spPr>
          <a:xfrm>
            <a:off x="6564095" y="2492896"/>
            <a:ext cx="360040" cy="720080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>
            <a:off x="6660232" y="3248980"/>
            <a:ext cx="360040" cy="720080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6588224" y="3945309"/>
            <a:ext cx="360040" cy="720080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5940152" y="4665389"/>
            <a:ext cx="360040" cy="61206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5940152" y="5277457"/>
            <a:ext cx="360040" cy="61206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6888131" y="2564904"/>
            <a:ext cx="1692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both sides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996143" y="3429000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912260" y="4125329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Add </a:t>
            </a:r>
            <a:r>
              <a:rPr lang="en-GB" sz="16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300192" y="4773401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264188" y="5276701"/>
            <a:ext cx="28798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Hopefully you recognise this as the equation of a circle!</a:t>
            </a:r>
          </a:p>
          <a:p>
            <a:pPr algn="ctr"/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r</a:t>
            </a:r>
            <a:r>
              <a:rPr lang="en-GB" sz="16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= 2C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ectangle 2">
            <a:extLst>
              <a:ext uri="{FF2B5EF4-FFF2-40B4-BE49-F238E27FC236}">
                <a16:creationId xmlns:a16="http://schemas.microsoft.com/office/drawing/2014/main" id="{56839C0F-387F-4FEA-903E-611D172946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1" name="テキスト ボックス 3">
            <a:extLst>
              <a:ext uri="{FF2B5EF4-FFF2-40B4-BE49-F238E27FC236}">
                <a16:creationId xmlns:a16="http://schemas.microsoft.com/office/drawing/2014/main" id="{EE07FAF4-495F-4075-A7F0-266A9A2DDEE7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71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7" grpId="0"/>
      <p:bldP spid="39" grpId="0"/>
      <p:bldP spid="41" grpId="0"/>
      <p:bldP spid="42" grpId="0"/>
      <p:bldP spid="43" grpId="0"/>
      <p:bldP spid="44" grpId="0"/>
      <p:bldP spid="45" grpId="0"/>
      <p:bldP spid="46" grpId="0" animBg="1"/>
      <p:bldP spid="47" grpId="0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3816424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solve differential equations by separation of variables, and sketch families of solution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 the general solution of the differential equation: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Then sketch members of the family of solution curves represented by the general solution.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Now we have the equation we can sketch some examples from this ‘family’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nary>
                      <m:r>
                        <a:rPr lang="en-GB" sz="1200" i="1" smtClean="0">
                          <a:latin typeface="Cambria Math"/>
                        </a:rPr>
                        <m:t>𝑑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GB" sz="12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blipFill>
                <a:blip r:embed="rId3"/>
                <a:stretch>
                  <a:fillRect l="-30345" t="-117172" r="-16897" b="-1656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2339752" y="224644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583668" y="3104964"/>
                <a:ext cx="1043619" cy="601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668" y="3104964"/>
                <a:ext cx="1043619" cy="6018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123935" y="1520788"/>
                <a:ext cx="1080120" cy="6018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3935" y="1520788"/>
                <a:ext cx="1080120" cy="6018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680390" y="2277158"/>
                <a:ext cx="144016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390" y="2277158"/>
                <a:ext cx="1440160" cy="338554"/>
              </a:xfrm>
              <a:prstGeom prst="rect">
                <a:avLst/>
              </a:prstGeom>
              <a:blipFill>
                <a:blip r:embed="rId6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6312067" y="1844824"/>
            <a:ext cx="360040" cy="61206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624228" y="1844824"/>
            <a:ext cx="1332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original equation…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6444208" y="2852936"/>
            <a:ext cx="0" cy="34923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V="1">
            <a:off x="6534218" y="2906942"/>
            <a:ext cx="0" cy="34923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293922" y="2624446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263248" y="4534393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5940152" y="4149080"/>
            <a:ext cx="1008112" cy="10081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5652120" y="3861048"/>
            <a:ext cx="1584176" cy="15841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5004048" y="3176972"/>
            <a:ext cx="2916324" cy="29163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/>
          <p:cNvSpPr>
            <a:spLocks noChangeAspect="1"/>
          </p:cNvSpPr>
          <p:nvPr/>
        </p:nvSpPr>
        <p:spPr>
          <a:xfrm>
            <a:off x="6156176" y="4365104"/>
            <a:ext cx="576064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372200" y="414908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372200" y="3897052"/>
            <a:ext cx="315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372200" y="3609020"/>
            <a:ext cx="315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408204" y="2924944"/>
            <a:ext cx="315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19872" y="5697252"/>
            <a:ext cx="20882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These curves correspond to C = 0.5, 2, 4.5 and 18 respectively (as the equation has 2C in it!)</a:t>
            </a:r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7104692A-27EF-4509-9851-0B6581C195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3" name="テキスト ボックス 3">
            <a:extLst>
              <a:ext uri="{FF2B5EF4-FFF2-40B4-BE49-F238E27FC236}">
                <a16:creationId xmlns:a16="http://schemas.microsoft.com/office/drawing/2014/main" id="{E90ACAC2-3B0E-490F-A2CA-B4B8394B7750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44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6" grpId="0" animBg="1"/>
      <p:bldP spid="34" grpId="0" animBg="1"/>
      <p:bldP spid="35" grpId="0" animBg="1"/>
      <p:bldP spid="36" grpId="0" animBg="1"/>
      <p:bldP spid="7" grpId="0"/>
      <p:bldP spid="38" grpId="0"/>
      <p:bldP spid="40" grpId="0"/>
      <p:bldP spid="58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3816424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solve differential equations by separation of variables, and sketch families of solution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 the general solution of the differential equation: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Then sketch members of the family of solution curves represented by the general solution.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nary>
                      <m:r>
                        <a:rPr lang="en-GB" sz="1200" i="1" smtClean="0">
                          <a:latin typeface="Cambria Math"/>
                        </a:rPr>
                        <m:t>𝑑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GB" sz="12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blipFill>
                <a:blip r:embed="rId3"/>
                <a:stretch>
                  <a:fillRect l="-30345" t="-117172" r="-16897" b="-1656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2339752" y="224644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583668" y="3104964"/>
                <a:ext cx="1043619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668" y="3104964"/>
                <a:ext cx="1043619" cy="559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112060" y="1448780"/>
                <a:ext cx="93609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060" y="1448780"/>
                <a:ext cx="936090" cy="501356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932040" y="2096852"/>
                <a:ext cx="1404156" cy="5338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i="1" smtClean="0">
                          <a:latin typeface="Cambria Math"/>
                        </a:rPr>
                        <m:t>𝑑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096852"/>
                <a:ext cx="1404156" cy="533864"/>
              </a:xfrm>
              <a:prstGeom prst="rect">
                <a:avLst/>
              </a:prstGeom>
              <a:blipFill>
                <a:blip r:embed="rId6"/>
                <a:stretch>
                  <a:fillRect b="-1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16016" y="2816932"/>
                <a:ext cx="1836204" cy="657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𝑦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𝑑𝑦</m:t>
                          </m:r>
                        </m:e>
                      </m:nary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816932"/>
                <a:ext cx="1836204" cy="6574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896036" y="3573016"/>
                <a:ext cx="176419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𝑙𝑛𝑦</m:t>
                      </m:r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r>
                        <a:rPr lang="en-GB" sz="1400" b="0" i="1" smtClean="0">
                          <a:latin typeface="Cambria Math"/>
                        </a:rPr>
                        <m:t>𝑙𝑛𝑥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036" y="3573016"/>
                <a:ext cx="1764196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35996" y="4041068"/>
                <a:ext cx="14401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𝑙𝑛𝑦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𝑙𝑛𝑥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996" y="4041068"/>
                <a:ext cx="1440160" cy="307777"/>
              </a:xfrm>
              <a:prstGeom prst="rect">
                <a:avLst/>
              </a:prstGeom>
              <a:blipFill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932040" y="4473116"/>
                <a:ext cx="10081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𝑙𝑛𝑥𝑦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4473116"/>
                <a:ext cx="1008112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004048" y="4941168"/>
                <a:ext cx="1008112" cy="308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𝑥𝑦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𝐶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941168"/>
                <a:ext cx="1008112" cy="308418"/>
              </a:xfrm>
              <a:prstGeom prst="rect">
                <a:avLst/>
              </a:prstGeom>
              <a:blipFill>
                <a:blip r:embed="rId11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84068" y="5373216"/>
                <a:ext cx="1044116" cy="525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=±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𝐶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68" y="5373216"/>
                <a:ext cx="1044116" cy="52591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184068" y="6021288"/>
                <a:ext cx="1044116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=±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68" y="6021288"/>
                <a:ext cx="1044116" cy="49705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6120172" y="1736812"/>
            <a:ext cx="360040" cy="61206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4" name="TextBox 23"/>
          <p:cNvSpPr txBox="1"/>
          <p:nvPr/>
        </p:nvSpPr>
        <p:spPr>
          <a:xfrm>
            <a:off x="6444208" y="1808820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y, multiply by dx</a:t>
            </a:r>
          </a:p>
        </p:txBody>
      </p:sp>
      <p:sp>
        <p:nvSpPr>
          <p:cNvPr id="25" name="Arc 24"/>
          <p:cNvSpPr/>
          <p:nvPr/>
        </p:nvSpPr>
        <p:spPr>
          <a:xfrm>
            <a:off x="6336196" y="2384884"/>
            <a:ext cx="360040" cy="720080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6" name="Arc 25"/>
          <p:cNvSpPr/>
          <p:nvPr/>
        </p:nvSpPr>
        <p:spPr>
          <a:xfrm>
            <a:off x="6336196" y="3140968"/>
            <a:ext cx="360040" cy="61206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7" name="Arc 26"/>
          <p:cNvSpPr/>
          <p:nvPr/>
        </p:nvSpPr>
        <p:spPr>
          <a:xfrm>
            <a:off x="6300192" y="3789040"/>
            <a:ext cx="360040" cy="43204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8" name="Arc 27"/>
          <p:cNvSpPr/>
          <p:nvPr/>
        </p:nvSpPr>
        <p:spPr>
          <a:xfrm>
            <a:off x="5724128" y="4221088"/>
            <a:ext cx="360040" cy="43204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5868144" y="4689140"/>
            <a:ext cx="360040" cy="43204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6012160" y="5193196"/>
            <a:ext cx="360040" cy="504056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1" name="Arc 30"/>
          <p:cNvSpPr/>
          <p:nvPr/>
        </p:nvSpPr>
        <p:spPr>
          <a:xfrm>
            <a:off x="6048164" y="5733256"/>
            <a:ext cx="360040" cy="576064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660232" y="2492896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each side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660232" y="3176972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the integrals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552220" y="3861048"/>
            <a:ext cx="8990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lnx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84168" y="4293096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multiplication law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228184" y="4581128"/>
            <a:ext cx="2915816" cy="646331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exponentials of each side (cancels the ‘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ln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’ – we will explain the modulus in a moment!)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300192" y="5121188"/>
            <a:ext cx="2843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x (remember the modulus gives a positive or negative possibility)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552220" y="5805264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GB" sz="12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with ‘A’ as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GB" sz="12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is just a constant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391980" y="5229200"/>
            <a:ext cx="900100" cy="7200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1520" y="4653136"/>
            <a:ext cx="45365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step is common – </a:t>
            </a:r>
            <a:r>
              <a:rPr lang="en-GB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ie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) the replacing of a constant involving several letters with a single, different letter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Make sure it is clear when you do this!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Remember you cannot replace a ‘variable’ term such as ‘x’ in this way! 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ectangle 2">
            <a:extLst>
              <a:ext uri="{FF2B5EF4-FFF2-40B4-BE49-F238E27FC236}">
                <a16:creationId xmlns:a16="http://schemas.microsoft.com/office/drawing/2014/main" id="{644446BE-7896-4FDB-B6AC-D86AC6C8D5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40" name="テキスト ボックス 3">
            <a:extLst>
              <a:ext uri="{FF2B5EF4-FFF2-40B4-BE49-F238E27FC236}">
                <a16:creationId xmlns:a16="http://schemas.microsoft.com/office/drawing/2014/main" id="{B4FEB681-6C66-4446-8A1A-4F68E6FAA5E8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21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0" grpId="0"/>
      <p:bldP spid="11" grpId="0"/>
      <p:bldP spid="12" grpId="0"/>
      <p:bldP spid="13" grpId="0"/>
      <p:bldP spid="16" grpId="0"/>
      <p:bldP spid="19" grpId="0"/>
      <p:bldP spid="20" grpId="0"/>
      <p:bldP spid="21" grpId="0"/>
      <p:bldP spid="22" grpId="0"/>
      <p:bldP spid="23" grpId="0" animBg="1"/>
      <p:bldP spid="24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3816424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solve differential equations by separation of variables, and sketch families of solution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 the general solution of the differential equation: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Then sketch members of the family of solution curves represented by the general solution.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Both possibilities differentiate to give us the original function, so therefore we need to include the modulus or we would lose an answer!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nary>
                      <m:r>
                        <a:rPr lang="en-GB" sz="1200" i="1" smtClean="0">
                          <a:latin typeface="Cambria Math"/>
                        </a:rPr>
                        <m:t>𝑑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GB" sz="12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blipFill>
                <a:blip r:embed="rId3"/>
                <a:stretch>
                  <a:fillRect l="-30345" t="-117172" r="-16897" b="-1656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2339752" y="224644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583668" y="3104964"/>
                <a:ext cx="1043619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668" y="3104964"/>
                <a:ext cx="1043619" cy="559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586145" y="2396981"/>
                <a:ext cx="1044116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=±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6145" y="2396981"/>
                <a:ext cx="1044116" cy="4970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608004" y="2132856"/>
            <a:ext cx="38523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Why did we have to include a modulus here?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644008" y="1268760"/>
                <a:ext cx="10081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𝑙𝑛𝑥𝑦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268760"/>
                <a:ext cx="1008112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716016" y="1736812"/>
                <a:ext cx="1008112" cy="308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𝑥𝑦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𝐶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736812"/>
                <a:ext cx="1008112" cy="308418"/>
              </a:xfrm>
              <a:prstGeom prst="rect">
                <a:avLst/>
              </a:prstGeom>
              <a:blipFill>
                <a:blip r:embed="rId7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5580112" y="1484784"/>
            <a:ext cx="360040" cy="43204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5976156" y="1556792"/>
            <a:ext cx="2412268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exponentials of each side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480212" y="2672916"/>
            <a:ext cx="11161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067944" y="2420888"/>
            <a:ext cx="2412268" cy="46166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equation we ended up with when using the modulus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923928" y="3320988"/>
                <a:ext cx="1044116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320988"/>
                <a:ext cx="1044116" cy="5142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067944" y="3897052"/>
                <a:ext cx="10441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897052"/>
                <a:ext cx="1044116" cy="307777"/>
              </a:xfrm>
              <a:prstGeom prst="rect">
                <a:avLst/>
              </a:prstGeom>
              <a:blipFill>
                <a:blip r:embed="rId9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995936" y="4293096"/>
                <a:ext cx="1224136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293096"/>
                <a:ext cx="1224136" cy="501356"/>
              </a:xfrm>
              <a:prstGeom prst="rect">
                <a:avLst/>
              </a:prstGeom>
              <a:blipFill>
                <a:blip r:embed="rId10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959932" y="4869160"/>
                <a:ext cx="1584176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=−(</m:t>
                      </m:r>
                      <m:r>
                        <a:rPr lang="en-US" sz="1400" b="0" i="1" smtClean="0">
                          <a:latin typeface="Cambria Math"/>
                        </a:rPr>
                        <m:t>𝑥𝑦</m:t>
                      </m:r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4869160"/>
                <a:ext cx="1584176" cy="501356"/>
              </a:xfrm>
              <a:prstGeom prst="rect">
                <a:avLst/>
              </a:prstGeom>
              <a:blipFill>
                <a:blip r:embed="rId11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51920" y="5373216"/>
                <a:ext cx="1584176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373216"/>
                <a:ext cx="1584176" cy="501356"/>
              </a:xfrm>
              <a:prstGeom prst="rect">
                <a:avLst/>
              </a:prstGeom>
              <a:blipFill>
                <a:blip r:embed="rId12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51920" y="5877272"/>
                <a:ext cx="1332148" cy="515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877272"/>
                <a:ext cx="1332148" cy="5156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408204" y="3320988"/>
                <a:ext cx="1044116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8204" y="3320988"/>
                <a:ext cx="1044116" cy="51424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516216" y="3897052"/>
                <a:ext cx="11161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3897052"/>
                <a:ext cx="1116124" cy="307777"/>
              </a:xfrm>
              <a:prstGeom prst="rect">
                <a:avLst/>
              </a:prstGeom>
              <a:blipFill>
                <a:blip r:embed="rId15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336196" y="4293096"/>
                <a:ext cx="1296144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196" y="4293096"/>
                <a:ext cx="1296144" cy="501356"/>
              </a:xfrm>
              <a:prstGeom prst="rect">
                <a:avLst/>
              </a:prstGeom>
              <a:blipFill>
                <a:blip r:embed="rId1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372200" y="4869160"/>
                <a:ext cx="1584176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=(−</m:t>
                      </m:r>
                      <m:r>
                        <a:rPr lang="en-US" sz="1400" b="0" i="1" smtClean="0">
                          <a:latin typeface="Cambria Math"/>
                        </a:rPr>
                        <m:t>𝑥𝑦</m:t>
                      </m:r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4869160"/>
                <a:ext cx="1584176" cy="501356"/>
              </a:xfrm>
              <a:prstGeom prst="rect">
                <a:avLst/>
              </a:prstGeom>
              <a:blipFill>
                <a:blip r:embed="rId1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264188" y="5373216"/>
                <a:ext cx="1584176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188" y="5373216"/>
                <a:ext cx="1584176" cy="501356"/>
              </a:xfrm>
              <a:prstGeom prst="rect">
                <a:avLst/>
              </a:prstGeom>
              <a:blipFill>
                <a:blip r:embed="rId18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264188" y="5877272"/>
                <a:ext cx="1332148" cy="515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188" y="5877272"/>
                <a:ext cx="1332148" cy="5156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4860032" y="3609020"/>
            <a:ext cx="360040" cy="43204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5148064" y="3681028"/>
            <a:ext cx="900100" cy="2880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</a:p>
        </p:txBody>
      </p:sp>
      <p:sp>
        <p:nvSpPr>
          <p:cNvPr id="61" name="Arc 60"/>
          <p:cNvSpPr/>
          <p:nvPr/>
        </p:nvSpPr>
        <p:spPr>
          <a:xfrm>
            <a:off x="4968044" y="4113076"/>
            <a:ext cx="360040" cy="43204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Arc 61"/>
          <p:cNvSpPr/>
          <p:nvPr/>
        </p:nvSpPr>
        <p:spPr>
          <a:xfrm>
            <a:off x="5184068" y="4545124"/>
            <a:ext cx="324036" cy="576064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5400092" y="4581128"/>
            <a:ext cx="1188132" cy="46166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If y = 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 =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Arc 63"/>
          <p:cNvSpPr/>
          <p:nvPr/>
        </p:nvSpPr>
        <p:spPr>
          <a:xfrm>
            <a:off x="5076056" y="5193196"/>
            <a:ext cx="360040" cy="504056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c 64"/>
          <p:cNvSpPr/>
          <p:nvPr/>
        </p:nvSpPr>
        <p:spPr>
          <a:xfrm>
            <a:off x="4968044" y="5697252"/>
            <a:ext cx="360040" cy="43204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5256076" y="4149080"/>
            <a:ext cx="1188132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400092" y="5301208"/>
            <a:ext cx="972108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x’s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220072" y="5805264"/>
            <a:ext cx="972108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</a:p>
        </p:txBody>
      </p:sp>
      <p:sp>
        <p:nvSpPr>
          <p:cNvPr id="69" name="Arc 68"/>
          <p:cNvSpPr/>
          <p:nvPr/>
        </p:nvSpPr>
        <p:spPr>
          <a:xfrm>
            <a:off x="7380312" y="3609020"/>
            <a:ext cx="360040" cy="43204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7668344" y="3681028"/>
            <a:ext cx="900100" cy="2880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</a:p>
        </p:txBody>
      </p:sp>
      <p:sp>
        <p:nvSpPr>
          <p:cNvPr id="71" name="Arc 70"/>
          <p:cNvSpPr/>
          <p:nvPr/>
        </p:nvSpPr>
        <p:spPr>
          <a:xfrm>
            <a:off x="7344308" y="4113076"/>
            <a:ext cx="360040" cy="43204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Arc 71"/>
          <p:cNvSpPr/>
          <p:nvPr/>
        </p:nvSpPr>
        <p:spPr>
          <a:xfrm>
            <a:off x="7632340" y="4545124"/>
            <a:ext cx="324036" cy="576064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Arc 72"/>
          <p:cNvSpPr/>
          <p:nvPr/>
        </p:nvSpPr>
        <p:spPr>
          <a:xfrm>
            <a:off x="7524328" y="5193196"/>
            <a:ext cx="360040" cy="504056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Arc 73"/>
          <p:cNvSpPr/>
          <p:nvPr/>
        </p:nvSpPr>
        <p:spPr>
          <a:xfrm>
            <a:off x="7416316" y="5697252"/>
            <a:ext cx="360040" cy="43204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7704348" y="4149080"/>
            <a:ext cx="1188132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812360" y="5301208"/>
            <a:ext cx="972108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x’s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812360" y="5805264"/>
            <a:ext cx="972108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848364" y="4581128"/>
            <a:ext cx="1188132" cy="46166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If y = -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 = -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608004" y="3068960"/>
            <a:ext cx="1080120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latin typeface="Comic Sans MS" panose="030F0702030302020204" pitchFamily="66" charset="0"/>
              </a:rPr>
              <a:t>If positive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984268" y="3068960"/>
            <a:ext cx="1080120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latin typeface="Comic Sans MS" panose="030F0702030302020204" pitchFamily="66" charset="0"/>
              </a:rPr>
              <a:t>If negative</a:t>
            </a:r>
          </a:p>
        </p:txBody>
      </p:sp>
      <p:sp>
        <p:nvSpPr>
          <p:cNvPr id="81" name="Rectangle 80"/>
          <p:cNvSpPr/>
          <p:nvPr/>
        </p:nvSpPr>
        <p:spPr>
          <a:xfrm>
            <a:off x="1619672" y="3104964"/>
            <a:ext cx="972108" cy="57606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81"/>
          <p:cNvSpPr/>
          <p:nvPr/>
        </p:nvSpPr>
        <p:spPr>
          <a:xfrm>
            <a:off x="4103948" y="5877272"/>
            <a:ext cx="828092" cy="57606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6516216" y="5877272"/>
            <a:ext cx="828092" cy="57606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2">
            <a:extLst>
              <a:ext uri="{FF2B5EF4-FFF2-40B4-BE49-F238E27FC236}">
                <a16:creationId xmlns:a16="http://schemas.microsoft.com/office/drawing/2014/main" id="{4D930655-03F1-4830-B423-B2821973D3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85" name="テキスト ボックス 3">
            <a:extLst>
              <a:ext uri="{FF2B5EF4-FFF2-40B4-BE49-F238E27FC236}">
                <a16:creationId xmlns:a16="http://schemas.microsoft.com/office/drawing/2014/main" id="{B98A29C0-6DF9-4FDB-8426-D1C571EDC13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97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6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 animBg="1"/>
      <p:bldP spid="60" grpId="0"/>
      <p:bldP spid="61" grpId="0" animBg="1"/>
      <p:bldP spid="62" grpId="0" animBg="1"/>
      <p:bldP spid="63" grpId="0"/>
      <p:bldP spid="64" grpId="0" animBg="1"/>
      <p:bldP spid="65" grpId="0" animBg="1"/>
      <p:bldP spid="66" grpId="0"/>
      <p:bldP spid="67" grpId="0"/>
      <p:bldP spid="68" grpId="0"/>
      <p:bldP spid="69" grpId="0" animBg="1"/>
      <p:bldP spid="70" grpId="0"/>
      <p:bldP spid="71" grpId="0" animBg="1"/>
      <p:bldP spid="72" grpId="0" animBg="1"/>
      <p:bldP spid="73" grpId="0" animBg="1"/>
      <p:bldP spid="74" grpId="0" animBg="1"/>
      <p:bldP spid="75" grpId="0"/>
      <p:bldP spid="76" grpId="0"/>
      <p:bldP spid="77" grpId="0"/>
      <p:bldP spid="78" grpId="0"/>
      <p:bldP spid="79" grpId="0"/>
      <p:bldP spid="80" grpId="0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276D31-6206-4859-988C-AC4E4402F3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CBDA48-E7D6-4F02-88EE-CAFB765ED1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DEE2F6-6978-4B80-B94A-65B85F9DAE3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921</TotalTime>
  <Words>3050</Words>
  <Application>Microsoft Office PowerPoint</Application>
  <PresentationFormat>On-screen Show (4:3)</PresentationFormat>
  <Paragraphs>348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French Script MT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192</cp:revision>
  <cp:lastPrinted>2017-11-21T05:26:55Z</cp:lastPrinted>
  <dcterms:created xsi:type="dcterms:W3CDTF">2017-08-14T15:35:38Z</dcterms:created>
  <dcterms:modified xsi:type="dcterms:W3CDTF">2021-08-27T08:12:52Z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