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6"/>
  </p:notesMasterIdLst>
  <p:handoutMasterIdLst>
    <p:handoutMasterId r:id="rId4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commentAuthors" Target="commentAuthors.xml"/><Relationship Id="rId8" Type="http://schemas.openxmlformats.org/officeDocument/2006/relationships/slide" Target="slides/slide4.xml"/><Relationship Id="rId51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67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38.xml"/><Relationship Id="rId4" Type="http://schemas.openxmlformats.org/officeDocument/2006/relationships/slide" Target="slide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7.png"/><Relationship Id="rId2" Type="http://schemas.openxmlformats.org/officeDocument/2006/relationships/image" Target="../media/image10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0.png"/><Relationship Id="rId2" Type="http://schemas.openxmlformats.org/officeDocument/2006/relationships/image" Target="../media/image10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3.png"/><Relationship Id="rId2" Type="http://schemas.openxmlformats.org/officeDocument/2006/relationships/image" Target="../media/image11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6.png"/><Relationship Id="rId2" Type="http://schemas.openxmlformats.org/officeDocument/2006/relationships/image" Target="../media/image110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9.png"/><Relationship Id="rId2" Type="http://schemas.openxmlformats.org/officeDocument/2006/relationships/image" Target="../media/image11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3.png"/><Relationship Id="rId2" Type="http://schemas.openxmlformats.org/officeDocument/2006/relationships/image" Target="../media/image11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6.png"/><Relationship Id="rId2" Type="http://schemas.openxmlformats.org/officeDocument/2006/relationships/image" Target="../media/image11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9.png"/><Relationship Id="rId2" Type="http://schemas.openxmlformats.org/officeDocument/2006/relationships/image" Target="../media/image11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2.png"/><Relationship Id="rId2" Type="http://schemas.openxmlformats.org/officeDocument/2006/relationships/image" Target="../media/image11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5.png"/><Relationship Id="rId2" Type="http://schemas.openxmlformats.org/officeDocument/2006/relationships/image" Target="../media/image11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2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8.png"/><Relationship Id="rId2" Type="http://schemas.openxmlformats.org/officeDocument/2006/relationships/image" Target="../media/image11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2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1.png"/><Relationship Id="rId2" Type="http://schemas.openxmlformats.org/officeDocument/2006/relationships/image" Target="../media/image11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3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4.png"/><Relationship Id="rId2" Type="http://schemas.openxmlformats.org/officeDocument/2006/relationships/image" Target="../media/image11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3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7.png"/><Relationship Id="rId2" Type="http://schemas.openxmlformats.org/officeDocument/2006/relationships/image" Target="../media/image11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3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0.png"/><Relationship Id="rId2" Type="http://schemas.openxmlformats.org/officeDocument/2006/relationships/image" Target="../media/image11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3.png"/><Relationship Id="rId2" Type="http://schemas.openxmlformats.org/officeDocument/2006/relationships/image" Target="../media/image11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6.png"/><Relationship Id="rId2" Type="http://schemas.openxmlformats.org/officeDocument/2006/relationships/image" Target="../media/image11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4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9.png"/><Relationship Id="rId2" Type="http://schemas.openxmlformats.org/officeDocument/2006/relationships/image" Target="../media/image114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6.png"/><Relationship Id="rId2" Type="http://schemas.openxmlformats.org/officeDocument/2006/relationships/image" Target="../media/image10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7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3.png"/><Relationship Id="rId2" Type="http://schemas.openxmlformats.org/officeDocument/2006/relationships/image" Target="../media/image11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6.png"/><Relationship Id="rId2" Type="http://schemas.openxmlformats.org/officeDocument/2006/relationships/image" Target="../media/image11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9.png"/><Relationship Id="rId2" Type="http://schemas.openxmlformats.org/officeDocument/2006/relationships/image" Target="../media/image11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6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2.png"/><Relationship Id="rId2" Type="http://schemas.openxmlformats.org/officeDocument/2006/relationships/image" Target="../media/image11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6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5.png"/><Relationship Id="rId2" Type="http://schemas.openxmlformats.org/officeDocument/2006/relationships/image" Target="../media/image11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6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8.png"/><Relationship Id="rId2" Type="http://schemas.openxmlformats.org/officeDocument/2006/relationships/image" Target="../media/image11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6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1.png"/><Relationship Id="rId2" Type="http://schemas.openxmlformats.org/officeDocument/2006/relationships/image" Target="../media/image11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7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4.png"/><Relationship Id="rId2" Type="http://schemas.openxmlformats.org/officeDocument/2006/relationships/image" Target="../media/image11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75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7.png"/><Relationship Id="rId2" Type="http://schemas.openxmlformats.org/officeDocument/2006/relationships/image" Target="../media/image11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7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9.png"/><Relationship Id="rId2" Type="http://schemas.openxmlformats.org/officeDocument/2006/relationships/image" Target="../media/image107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0.png"/><Relationship Id="rId2" Type="http://schemas.openxmlformats.org/officeDocument/2006/relationships/image" Target="../media/image11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1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3.png"/><Relationship Id="rId2" Type="http://schemas.openxmlformats.org/officeDocument/2006/relationships/image" Target="../media/image11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2.png"/><Relationship Id="rId2" Type="http://schemas.openxmlformats.org/officeDocument/2006/relationships/image" Target="../media/image10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5.png"/><Relationship Id="rId2" Type="http://schemas.openxmlformats.org/officeDocument/2006/relationships/image" Target="../media/image108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8.png"/><Relationship Id="rId2" Type="http://schemas.openxmlformats.org/officeDocument/2006/relationships/image" Target="../media/image10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8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1.png"/><Relationship Id="rId2" Type="http://schemas.openxmlformats.org/officeDocument/2006/relationships/image" Target="../media/image10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4.png"/><Relationship Id="rId2" Type="http://schemas.openxmlformats.org/officeDocument/2006/relationships/image" Target="../media/image10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7) Methods in differential equations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247021"/>
              </p:ext>
            </p:extLst>
          </p:nvPr>
        </p:nvGraphicFramePr>
        <p:xfrm>
          <a:off x="-1" y="737040"/>
          <a:ext cx="9143999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7.1) First-order differential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7.2) Second-order homogenous differential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7.3) Second-order non-homogenous differential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7.4) Using boundary conditions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0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4615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the derivative of one product: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𝑥𝑦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4615494"/>
              </a:xfrm>
              <a:prstGeom prst="rect">
                <a:avLst/>
              </a:prstGeom>
              <a:blipFill>
                <a:blip r:embed="rId2"/>
                <a:stretch>
                  <a:fillRect l="-1333" t="-793" r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4615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as the derivative of one product: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1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1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4615494"/>
              </a:xfrm>
              <a:prstGeom prst="rect">
                <a:avLst/>
              </a:prstGeom>
              <a:blipFill>
                <a:blip r:embed="rId3"/>
                <a:stretch>
                  <a:fillRect l="-1467" t="-793" r="-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3077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3077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110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984500"/>
              </a:xfrm>
              <a:prstGeom prst="rect">
                <a:avLst/>
              </a:prstGeom>
              <a:blipFill>
                <a:blip r:embed="rId2"/>
                <a:stretch>
                  <a:fillRect l="-1333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745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048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04890"/>
              </a:xfrm>
              <a:prstGeom prst="rect">
                <a:avLst/>
              </a:prstGeom>
              <a:blipFill>
                <a:blip r:embed="rId2"/>
                <a:stretch>
                  <a:fillRect l="-1333" t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98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984500"/>
              </a:xfrm>
              <a:prstGeom prst="rect">
                <a:avLst/>
              </a:prstGeom>
              <a:blipFill>
                <a:blip r:embed="rId2"/>
                <a:stretch>
                  <a:fillRect l="-1333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𝑥𝑦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708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72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723327"/>
              </a:xfrm>
              <a:prstGeom prst="rect">
                <a:avLst/>
              </a:prstGeom>
              <a:blipFill>
                <a:blip r:embed="rId2"/>
                <a:stretch>
                  <a:fillRect l="-1333" t="-9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716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28311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2831160"/>
              </a:xfrm>
              <a:prstGeom prst="rect">
                <a:avLst/>
              </a:prstGeom>
              <a:blipFill>
                <a:blip r:embed="rId2"/>
                <a:stretch>
                  <a:fillRect l="-1333" t="-12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590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292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particular solution such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292277"/>
              </a:xfrm>
              <a:prstGeom prst="rect">
                <a:avLst/>
              </a:prstGeom>
              <a:blipFill>
                <a:blip r:embed="rId2"/>
                <a:stretch>
                  <a:fillRect l="-1333" t="-28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292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particular solution such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292277"/>
              </a:xfrm>
              <a:prstGeom prst="rect">
                <a:avLst/>
              </a:prstGeom>
              <a:blipFill>
                <a:blip r:embed="rId3"/>
                <a:stretch>
                  <a:fillRect l="-1467" t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34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292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particular solution such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=1, 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292277"/>
              </a:xfrm>
              <a:prstGeom prst="rect">
                <a:avLst/>
              </a:prstGeom>
              <a:blipFill>
                <a:blip r:embed="rId2"/>
                <a:stretch>
                  <a:fillRect l="-1333" t="-28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292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particular solution such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=1, 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292277"/>
              </a:xfrm>
              <a:prstGeom prst="rect">
                <a:avLst/>
              </a:prstGeom>
              <a:blipFill>
                <a:blip r:embed="rId3"/>
                <a:stretch>
                  <a:fillRect l="-1467" t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753942"/>
                <a:ext cx="4572001" cy="6245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753942"/>
                <a:ext cx="4572001" cy="6245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155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984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,    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984629"/>
              </a:xfrm>
              <a:prstGeom prst="rect">
                <a:avLst/>
              </a:prstGeom>
              <a:blipFill>
                <a:blip r:embed="rId2"/>
                <a:stretch>
                  <a:fillRect l="-1333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,      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676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422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600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differential equation, giving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600053"/>
              </a:xfrm>
              <a:prstGeom prst="rect">
                <a:avLst/>
              </a:prstGeom>
              <a:blipFill>
                <a:blip r:embed="rId2"/>
                <a:stretch>
                  <a:fillRect l="-1333" t="-2290" b="-6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600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 the differential equation, giving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600053"/>
              </a:xfrm>
              <a:prstGeom prst="rect">
                <a:avLst/>
              </a:prstGeom>
              <a:blipFill>
                <a:blip r:embed="rId3"/>
                <a:stretch>
                  <a:fillRect l="-1467" t="-2290" b="-6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2061718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061718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884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7.1) First-order differential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61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975566" cy="527222"/>
          </a:xfrm>
        </p:spPr>
        <p:txBody>
          <a:bodyPr>
            <a:normAutofit fontScale="90000"/>
          </a:bodyPr>
          <a:lstStyle/>
          <a:p>
            <a:r>
              <a:rPr lang="en-GB" dirty="0"/>
              <a:t>7.2) Second-order homogenous differential equations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034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481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=24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481979"/>
              </a:xfrm>
              <a:prstGeom prst="rect">
                <a:avLst/>
              </a:prstGeom>
              <a:blipFill>
                <a:blip r:embed="rId2"/>
                <a:stretch>
                  <a:fillRect l="-1333" t="-10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17715"/>
              </a:xfrm>
              <a:prstGeom prst="rect">
                <a:avLst/>
              </a:prstGeom>
              <a:blipFill>
                <a:blip r:embed="rId3"/>
                <a:stretch>
                  <a:fillRect l="-1467" t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92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789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0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789755"/>
              </a:xfrm>
              <a:prstGeom prst="rect">
                <a:avLst/>
              </a:prstGeom>
              <a:blipFill>
                <a:blip r:embed="rId2"/>
                <a:stretch>
                  <a:fillRect l="-1333" t="-9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+5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17715"/>
              </a:xfrm>
              <a:prstGeom prst="rect">
                <a:avLst/>
              </a:prstGeom>
              <a:blipFill>
                <a:blip r:embed="rId3"/>
                <a:stretch>
                  <a:fillRect l="-1467" t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5391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5391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272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481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+10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481979"/>
              </a:xfrm>
              <a:prstGeom prst="rect">
                <a:avLst/>
              </a:prstGeom>
              <a:blipFill>
                <a:blip r:embed="rId2"/>
                <a:stretch>
                  <a:fillRect l="-1333" t="-10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−6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17715"/>
              </a:xfrm>
              <a:prstGeom prst="rect">
                <a:avLst/>
              </a:prstGeom>
              <a:blipFill>
                <a:blip r:embed="rId3"/>
                <a:stretch>
                  <a:fillRect l="-1467" t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𝐵𝑥</m:t>
                          </m:r>
                        </m:e>
                      </m:d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408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789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789755"/>
              </a:xfrm>
              <a:prstGeom prst="rect">
                <a:avLst/>
              </a:prstGeom>
              <a:blipFill>
                <a:blip r:embed="rId2"/>
                <a:stretch>
                  <a:fillRect l="-1333" t="-9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17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17715"/>
              </a:xfrm>
              <a:prstGeom prst="rect">
                <a:avLst/>
              </a:prstGeom>
              <a:blipFill>
                <a:blip r:embed="rId3"/>
                <a:stretch>
                  <a:fillRect l="-1467" t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7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7997"/>
              </a:xfrm>
              <a:prstGeom prst="rect">
                <a:avLst/>
              </a:prstGeom>
              <a:blipFill>
                <a:blip r:embed="rId4"/>
                <a:stretch>
                  <a:fillRect b="-59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280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4900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−15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−10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−10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34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4900444"/>
              </a:xfrm>
              <a:prstGeom prst="rect">
                <a:avLst/>
              </a:prstGeom>
              <a:blipFill>
                <a:blip r:embed="rId2"/>
                <a:stretch>
                  <a:fillRect l="-667" t="-3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4900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4900444"/>
              </a:xfrm>
              <a:prstGeom prst="rect">
                <a:avLst/>
              </a:prstGeom>
              <a:blipFill>
                <a:blip r:embed="rId3"/>
                <a:stretch>
                  <a:fillRect l="-800" t="-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4401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𝐵𝑥</m:t>
                          </m:r>
                        </m:e>
                      </m:d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4401205"/>
              </a:xfrm>
              <a:prstGeom prst="rect">
                <a:avLst/>
              </a:prstGeom>
              <a:blipFill>
                <a:blip r:embed="rId4"/>
                <a:stretch>
                  <a:fillRect b="-4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260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8" y="21895"/>
            <a:ext cx="7155402" cy="527222"/>
          </a:xfrm>
        </p:spPr>
        <p:txBody>
          <a:bodyPr>
            <a:normAutofit fontScale="90000"/>
          </a:bodyPr>
          <a:lstStyle/>
          <a:p>
            <a:r>
              <a:rPr lang="en-GB" dirty="0"/>
              <a:t>7.3) Second-order non-homogenous differential equations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8946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+5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−5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247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1600" b="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−5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76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921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−5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76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915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415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415550"/>
              </a:xfrm>
              <a:prstGeom prst="rect">
                <a:avLst/>
              </a:prstGeom>
              <a:blipFill>
                <a:blip r:embed="rId2"/>
                <a:stretch>
                  <a:fillRect l="-1333" t="-1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323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−5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366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=7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−5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=13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76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2000" b="0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2000" b="0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8163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−5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836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>
                          <a:latin typeface="Cambria Math" panose="02040503050406030204" pitchFamily="18" charset="0"/>
                        </a:rPr>
                        <m:t>−2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790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−5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051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−6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+4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049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sz="1600" b="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−2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+1=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397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+5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t="-22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090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7.4) Using boundary conditions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0539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832664"/>
              </a:xfrm>
              <a:prstGeom prst="rect">
                <a:avLst/>
              </a:prstGeom>
              <a:blipFill>
                <a:blip r:embed="rId2"/>
                <a:stretch>
                  <a:fillRect l="-667"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832664"/>
              </a:xfrm>
              <a:prstGeom prst="rect">
                <a:avLst/>
              </a:prstGeom>
              <a:blipFill>
                <a:blip r:embed="rId3"/>
                <a:stretch>
                  <a:fillRect l="-800"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20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6685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000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828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828484"/>
              </a:xfrm>
              <a:prstGeom prst="rect">
                <a:avLst/>
              </a:prstGeom>
              <a:blipFill>
                <a:blip r:embed="rId2"/>
                <a:stretch>
                  <a:fillRect l="-1333" t="-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230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738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+25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738600"/>
              </a:xfrm>
              <a:prstGeom prst="rect">
                <a:avLst/>
              </a:prstGeom>
              <a:blipFill>
                <a:blip r:embed="rId2"/>
                <a:stretch>
                  <a:fillRect l="-399" b="-1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738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738600"/>
              </a:xfrm>
              <a:prstGeom prst="rect">
                <a:avLst/>
              </a:prstGeom>
              <a:blipFill>
                <a:blip r:embed="rId3"/>
                <a:stretch>
                  <a:fillRect l="-400" r="-400" b="-1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128962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8962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196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378"/>
                <a:ext cx="4582033" cy="1050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Solve the differential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subject to boundary conditions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=0,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378"/>
                <a:ext cx="4582033" cy="1050288"/>
              </a:xfrm>
              <a:prstGeom prst="rect">
                <a:avLst/>
              </a:prstGeom>
              <a:blipFill>
                <a:blip r:embed="rId2"/>
                <a:stretch>
                  <a:fillRect l="-399" t="-1163" b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50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Solve the differential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subject to boundary conditions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=0,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50288"/>
              </a:xfrm>
              <a:prstGeom prst="rect">
                <a:avLst/>
              </a:prstGeom>
              <a:blipFill>
                <a:blip r:embed="rId3"/>
                <a:stretch>
                  <a:fillRect l="-400" t="-1163" b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5" y="1431669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5" y="1431669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465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828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828484"/>
              </a:xfrm>
              <a:prstGeom prst="rect">
                <a:avLst/>
              </a:prstGeom>
              <a:blipFill>
                <a:blip r:embed="rId2"/>
                <a:stretch>
                  <a:fillRect l="-1333" t="-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715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828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828484"/>
              </a:xfrm>
              <a:prstGeom prst="rect">
                <a:avLst/>
              </a:prstGeom>
              <a:blipFill>
                <a:blip r:embed="rId2"/>
                <a:stretch>
                  <a:fillRect l="-1333" t="-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575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984500"/>
              </a:xfrm>
              <a:prstGeom prst="rect">
                <a:avLst/>
              </a:prstGeom>
              <a:blipFill>
                <a:blip r:embed="rId2"/>
                <a:stretch>
                  <a:fillRect l="-1333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, 0&lt;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516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828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828484"/>
              </a:xfrm>
              <a:prstGeom prst="rect">
                <a:avLst/>
              </a:prstGeom>
              <a:blipFill>
                <a:blip r:embed="rId2"/>
                <a:stretch>
                  <a:fillRect l="-1333" t="-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5309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=±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530915"/>
              </a:xfrm>
              <a:prstGeom prst="rect">
                <a:avLst/>
              </a:prstGeom>
              <a:blipFill>
                <a:blip r:embed="rId4"/>
                <a:stretch>
                  <a:fillRect b="-8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569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372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general solutions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3723327"/>
              </a:xfrm>
              <a:prstGeom prst="rect">
                <a:avLst/>
              </a:prstGeom>
              <a:blipFill>
                <a:blip r:embed="rId2"/>
                <a:stretch>
                  <a:fillRect l="-1333" t="-9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general solution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984500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77016" y="1635856"/>
                <a:ext cx="4572001" cy="5384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1635856"/>
                <a:ext cx="4572001" cy="5384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992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9926</TotalTime>
  <Words>3746</Words>
  <Application>Microsoft Office PowerPoint</Application>
  <PresentationFormat>On-screen Show (4:3)</PresentationFormat>
  <Paragraphs>423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Cambria Math</vt:lpstr>
      <vt:lpstr>Candara</vt:lpstr>
      <vt:lpstr>Office Theme</vt:lpstr>
      <vt:lpstr>7) Methods in differential equations</vt:lpstr>
      <vt:lpstr>7.1) First-order differential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7.2) Second-order homogenous differential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7.3) Second-order non-homogenous differential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7.4) Using boundary conditions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553</cp:revision>
  <dcterms:created xsi:type="dcterms:W3CDTF">2020-05-18T02:11:06Z</dcterms:created>
  <dcterms:modified xsi:type="dcterms:W3CDTF">2021-08-29T19:31:26Z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