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handoutMasterIdLst>
    <p:handoutMasterId r:id="rId3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45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slide" Target="slide2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3.xml"/><Relationship Id="rId5" Type="http://schemas.openxmlformats.org/officeDocument/2006/relationships/slide" Target="slide20.xml"/><Relationship Id="rId4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1.png"/><Relationship Id="rId2" Type="http://schemas.openxmlformats.org/officeDocument/2006/relationships/image" Target="../media/image4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4.png"/><Relationship Id="rId2" Type="http://schemas.openxmlformats.org/officeDocument/2006/relationships/image" Target="../media/image4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4.png"/><Relationship Id="rId2" Type="http://schemas.openxmlformats.org/officeDocument/2006/relationships/image" Target="../media/image4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7.png"/><Relationship Id="rId2" Type="http://schemas.openxmlformats.org/officeDocument/2006/relationships/image" Target="../media/image4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4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0.png"/><Relationship Id="rId2" Type="http://schemas.openxmlformats.org/officeDocument/2006/relationships/image" Target="../media/image4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3.png"/><Relationship Id="rId2" Type="http://schemas.openxmlformats.org/officeDocument/2006/relationships/image" Target="../media/image4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6.png"/><Relationship Id="rId2" Type="http://schemas.openxmlformats.org/officeDocument/2006/relationships/image" Target="../media/image4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9.png"/><Relationship Id="rId2" Type="http://schemas.openxmlformats.org/officeDocument/2006/relationships/image" Target="../media/image4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2.png"/><Relationship Id="rId2" Type="http://schemas.openxmlformats.org/officeDocument/2006/relationships/image" Target="../media/image4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5.png"/><Relationship Id="rId2" Type="http://schemas.openxmlformats.org/officeDocument/2006/relationships/image" Target="../media/image4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8.png"/><Relationship Id="rId2" Type="http://schemas.openxmlformats.org/officeDocument/2006/relationships/image" Target="../media/image4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2.png"/><Relationship Id="rId2" Type="http://schemas.openxmlformats.org/officeDocument/2006/relationships/image" Target="../media/image4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5.png"/><Relationship Id="rId2" Type="http://schemas.openxmlformats.org/officeDocument/2006/relationships/image" Target="../media/image4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8.png"/><Relationship Id="rId2" Type="http://schemas.openxmlformats.org/officeDocument/2006/relationships/image" Target="../media/image4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1.png"/><Relationship Id="rId2" Type="http://schemas.openxmlformats.org/officeDocument/2006/relationships/image" Target="../media/image4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11.png"/><Relationship Id="rId2" Type="http://schemas.openxmlformats.org/officeDocument/2006/relationships/image" Target="../media/image48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20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50.png"/><Relationship Id="rId2" Type="http://schemas.openxmlformats.org/officeDocument/2006/relationships/image" Target="../media/image42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60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4.png"/><Relationship Id="rId2" Type="http://schemas.openxmlformats.org/officeDocument/2006/relationships/image" Target="../media/image4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7.png"/><Relationship Id="rId2" Type="http://schemas.openxmlformats.org/officeDocument/2006/relationships/image" Target="../media/image4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1.png"/><Relationship Id="rId2" Type="http://schemas.openxmlformats.org/officeDocument/2006/relationships/image" Target="../media/image4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4.png"/><Relationship Id="rId2" Type="http://schemas.openxmlformats.org/officeDocument/2006/relationships/image" Target="../media/image4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80.png"/><Relationship Id="rId2" Type="http://schemas.openxmlformats.org/officeDocument/2006/relationships/image" Target="../media/image42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1.png"/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3.png"/><Relationship Id="rId2" Type="http://schemas.openxmlformats.org/officeDocument/2006/relationships/image" Target="../media/image4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5.png"/><Relationship Id="rId2" Type="http://schemas.openxmlformats.org/officeDocument/2006/relationships/image" Target="../media/image43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8.png"/><Relationship Id="rId2" Type="http://schemas.openxmlformats.org/officeDocument/2006/relationships/image" Target="../media/image4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7) Linear transformations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033513"/>
              </p:ext>
            </p:extLst>
          </p:nvPr>
        </p:nvGraphicFramePr>
        <p:xfrm>
          <a:off x="-1" y="737040"/>
          <a:ext cx="9143999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7.1) Linear transformations in two dimensions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7.2) Reflections and rotations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7.3) Enlargements and stretches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7.4) Successive transformations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7.5) Linear transformations in three dimensions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7.6) The inverse of a linear transformation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789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14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a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2×2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matrix that represents: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A reflection in the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A reflection in the line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1053" b="-22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a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2×2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matrix that represents: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A reflection in the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A reflection in the line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477875"/>
              </a:xfrm>
              <a:prstGeom prst="rect">
                <a:avLst/>
              </a:prstGeom>
              <a:blipFill>
                <a:blip r:embed="rId3"/>
                <a:stretch>
                  <a:fillRect l="-1333" t="-876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2B9874-566D-425B-9B0C-D55C5C65E7A4}"/>
                  </a:ext>
                </a:extLst>
              </p:cNvPr>
              <p:cNvSpPr txBox="1"/>
              <p:nvPr/>
            </p:nvSpPr>
            <p:spPr>
              <a:xfrm>
                <a:off x="4577017" y="1244049"/>
                <a:ext cx="4566983" cy="353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2B9874-566D-425B-9B0C-D55C5C65E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44049"/>
                <a:ext cx="4566983" cy="35399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002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a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2×2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matrix that represents: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90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anticlockwise about the origin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180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about the origin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1333" t="-966" r="-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a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2×2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matrix that represents: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27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anticlockwise about the origin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3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2B9874-566D-425B-9B0C-D55C5C65E7A4}"/>
                  </a:ext>
                </a:extLst>
              </p:cNvPr>
              <p:cNvSpPr txBox="1"/>
              <p:nvPr/>
            </p:nvSpPr>
            <p:spPr>
              <a:xfrm>
                <a:off x="4577017" y="1244049"/>
                <a:ext cx="4566983" cy="708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2B9874-566D-425B-9B0C-D55C5C65E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44049"/>
                <a:ext cx="4566983" cy="7081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38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a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2×2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matrix that represents: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90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anticlockwise about the origin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180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about the origin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1333" t="-966" r="-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a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2×2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matrix that represents: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27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anticlockwise about the origin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333" t="-23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2B9874-566D-425B-9B0C-D55C5C65E7A4}"/>
                  </a:ext>
                </a:extLst>
              </p:cNvPr>
              <p:cNvSpPr txBox="1"/>
              <p:nvPr/>
            </p:nvSpPr>
            <p:spPr>
              <a:xfrm>
                <a:off x="4577017" y="1244049"/>
                <a:ext cx="4566983" cy="708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2B9874-566D-425B-9B0C-D55C5C65E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244049"/>
                <a:ext cx="4566983" cy="7081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829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90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Describe fully the transformation described by the matrix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90958"/>
              </a:xfrm>
              <a:prstGeom prst="rect">
                <a:avLst/>
              </a:prstGeom>
              <a:blipFill>
                <a:blip r:embed="rId2"/>
                <a:stretch>
                  <a:fillRect l="-1333" t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90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Describe fully the transformation described by the matrix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r>
                                <m:rPr>
                                  <m:brk m:alnAt="7"/>
                                </m:rP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90958"/>
              </a:xfrm>
              <a:prstGeom prst="rect">
                <a:avLst/>
              </a:prstGeom>
              <a:blipFill>
                <a:blip r:embed="rId3"/>
                <a:stretch>
                  <a:fillRect l="-1333" t="-21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/>
              <p:nvPr/>
            </p:nvSpPr>
            <p:spPr>
              <a:xfrm>
                <a:off x="4577019" y="1826564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 about the origin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826564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 l="-1202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914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For these transformations, state any invariant lines/points: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reflection in the line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90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anticlockwise about the origin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1333" t="-966" r="-1200" b="-19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For these transformations, state any invariant lines/points: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reflection in the line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latin typeface="Candara" panose="020E0502030303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180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about the origin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477875"/>
              </a:xfrm>
              <a:prstGeom prst="rect">
                <a:avLst/>
              </a:prstGeom>
              <a:blipFill>
                <a:blip r:embed="rId3"/>
                <a:stretch>
                  <a:fillRect l="-1333" t="-876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/>
              <p:nvPr/>
            </p:nvSpPr>
            <p:spPr>
              <a:xfrm>
                <a:off x="4561966" y="1480335"/>
                <a:ext cx="4566983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Invariant lines: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:endParaRPr lang="en-GB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Any straight line with gradient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Invariant points:</a:t>
                </a:r>
              </a:p>
              <a:p>
                <a:pPr algn="ctr"/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All points on those lines</a:t>
                </a: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Invariant lines: </a:t>
                </a:r>
              </a:p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Any straight line through origin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Invariant points: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(0, 0)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480335"/>
                <a:ext cx="4566983" cy="4524315"/>
              </a:xfrm>
              <a:prstGeom prst="rect">
                <a:avLst/>
              </a:prstGeom>
              <a:blipFill>
                <a:blip r:embed="rId4"/>
                <a:stretch>
                  <a:fillRect t="-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703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939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single geometrical transformation represented by the matrix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maps the point with coordinates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onto the point with coordinates </a:t>
                </a:r>
                <a:endParaRPr lang="en-GB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−3, 1−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939249"/>
              </a:xfrm>
              <a:prstGeom prst="rect">
                <a:avLst/>
              </a:prstGeom>
              <a:blipFill>
                <a:blip r:embed="rId2"/>
                <a:stretch>
                  <a:fillRect l="-1067" r="-1867" b="-40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9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single geometrical transformation represented by the matrix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maps the point with coordinates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onto the point with coordinates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(3+2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9249"/>
              </a:xfrm>
              <a:prstGeom prst="rect">
                <a:avLst/>
              </a:prstGeom>
              <a:blipFill>
                <a:blip r:embed="rId3"/>
                <a:stretch>
                  <a:fillRect l="-1067" r="-1867" b="-40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/>
              <p:nvPr/>
            </p:nvSpPr>
            <p:spPr>
              <a:xfrm>
                <a:off x="4577017" y="2453540"/>
                <a:ext cx="456698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53540"/>
                <a:ext cx="4566983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72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7.3) Enlargements and stretches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66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66129"/>
                <a:ext cx="4572000" cy="4525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Describe the effect of the following matrices: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66129"/>
                <a:ext cx="4572000" cy="4525085"/>
              </a:xfrm>
              <a:prstGeom prst="rect">
                <a:avLst/>
              </a:prstGeom>
              <a:blipFill>
                <a:blip r:embed="rId2"/>
                <a:stretch>
                  <a:fillRect l="-1200" t="-673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1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Describe the effect of the following matrices: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1253"/>
              </a:xfrm>
              <a:prstGeom prst="rect">
                <a:avLst/>
              </a:prstGeom>
              <a:blipFill>
                <a:blip r:embed="rId3"/>
                <a:stretch>
                  <a:fillRect l="-1067" t="-3650" r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/>
              <p:nvPr/>
            </p:nvSpPr>
            <p:spPr>
              <a:xfrm>
                <a:off x="4582034" y="1345544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Stretch parallel to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-axis, scale factor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and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Stretch parallel to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-axis, scale factor 3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(not an enlargement)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1345544"/>
                <a:ext cx="4566983" cy="1200329"/>
              </a:xfrm>
              <a:prstGeom prst="rect">
                <a:avLst/>
              </a:prstGeom>
              <a:blipFill>
                <a:blip r:embed="rId4"/>
                <a:stretch>
                  <a:fillRect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482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triangle T has vertices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1, 1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1, 2</m:t>
                        </m:r>
                      </m:e>
                    </m:d>
                  </m:oMath>
                </a14:m>
                <a:r>
                  <a:rPr lang="en-GB" sz="1400" i="1" dirty="0">
                    <a:latin typeface="Candara" panose="020E0502030303020204" pitchFamily="34" charset="0"/>
                  </a:rPr>
                  <a:t> </a:t>
                </a:r>
                <a:r>
                  <a:rPr lang="en-GB" sz="14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(2, 2)</m:t>
                    </m:r>
                  </m:oMath>
                </a14:m>
                <a:r>
                  <a:rPr lang="en-GB" sz="1400" i="1" dirty="0">
                    <a:latin typeface="Candara" panose="020E0502030303020204" pitchFamily="34" charset="0"/>
                  </a:rPr>
                  <a:t>. 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vertices of the image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under the transformation given by the matrix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its image</a:t>
                </a:r>
                <a14:m>
                  <m:oMath xmlns:m="http://schemas.openxmlformats.org/officeDocument/2006/math">
                    <m:r>
                      <a:rPr lang="en-GB" sz="140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a coordinate grid.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Describe the geometric transformation.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28816"/>
              </a:xfrm>
              <a:prstGeom prst="rect">
                <a:avLst/>
              </a:prstGeom>
              <a:blipFill>
                <a:blip r:embed="rId2"/>
                <a:stretch>
                  <a:fillRect l="-400" t="-800"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triangle T has vertices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1, 1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1, 2</m:t>
                        </m:r>
                      </m:e>
                    </m:d>
                  </m:oMath>
                </a14:m>
                <a:r>
                  <a:rPr lang="en-GB" sz="1400" i="1" dirty="0">
                    <a:latin typeface="Candara" panose="020E0502030303020204" pitchFamily="34" charset="0"/>
                  </a:rPr>
                  <a:t> </a:t>
                </a:r>
                <a:r>
                  <a:rPr lang="en-GB" sz="14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(2, 2)</m:t>
                    </m:r>
                  </m:oMath>
                </a14:m>
                <a:r>
                  <a:rPr lang="en-GB" sz="1400" i="1" dirty="0">
                    <a:latin typeface="Candara" panose="020E0502030303020204" pitchFamily="34" charset="0"/>
                  </a:rPr>
                  <a:t>. 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vertices of the image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under the transformation given by the matrix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its image</a:t>
                </a:r>
                <a14:m>
                  <m:oMath xmlns:m="http://schemas.openxmlformats.org/officeDocument/2006/math">
                    <m:r>
                      <a:rPr lang="en-GB" sz="140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a coordinate grid.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Describe the geometric transformation.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28816"/>
              </a:xfrm>
              <a:prstGeom prst="rect">
                <a:avLst/>
              </a:prstGeom>
              <a:blipFill>
                <a:blip r:embed="rId3"/>
                <a:stretch>
                  <a:fillRect l="-400" t="-398" b="-3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4625303-26F6-424C-A186-49B1882CCBC0}"/>
                  </a:ext>
                </a:extLst>
              </p:cNvPr>
              <p:cNvSpPr txBox="1"/>
              <p:nvPr/>
            </p:nvSpPr>
            <p:spPr>
              <a:xfrm>
                <a:off x="4577017" y="2228671"/>
                <a:ext cx="4566983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3, 2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(3,4)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(6, 4)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Sketch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The triangle has been stretched by a scale factor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of 3 parallel to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-axis and by a scale factor of </a:t>
                </a: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parallel to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4625303-26F6-424C-A186-49B1882CCB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28671"/>
                <a:ext cx="4566983" cy="1323439"/>
              </a:xfrm>
              <a:prstGeom prst="rect">
                <a:avLst/>
              </a:prstGeom>
              <a:blipFill>
                <a:blip r:embed="rId4"/>
                <a:stretch>
                  <a:fillRect l="-801" t="-1382" r="-935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324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836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Shape B is transformed to shape C by the matrix </a:t>
                </a:r>
                <a:endParaRPr lang="en-GB" sz="2000" i="1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the area of C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72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square units, find the area of B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836657"/>
              </a:xfrm>
              <a:prstGeom prst="rect">
                <a:avLst/>
              </a:prstGeom>
              <a:blipFill>
                <a:blip r:embed="rId2"/>
                <a:stretch>
                  <a:fillRect l="-1333" t="-1993" b="-4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836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Shape R is transformed to shape S by the matrix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the area of S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72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square units, find the area of R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836657"/>
              </a:xfrm>
              <a:prstGeom prst="rect">
                <a:avLst/>
              </a:prstGeom>
              <a:blipFill>
                <a:blip r:embed="rId3"/>
                <a:stretch>
                  <a:fillRect l="-1333" t="-1656" b="-4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4625303-26F6-424C-A186-49B1882CCBC0}"/>
                  </a:ext>
                </a:extLst>
              </p:cNvPr>
              <p:cNvSpPr txBox="1"/>
              <p:nvPr/>
            </p:nvSpPr>
            <p:spPr>
              <a:xfrm>
                <a:off x="4566983" y="2284928"/>
                <a:ext cx="456698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4625303-26F6-424C-A186-49B1882CCB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284928"/>
                <a:ext cx="4566983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792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929154" cy="527222"/>
          </a:xfrm>
        </p:spPr>
        <p:txBody>
          <a:bodyPr/>
          <a:lstStyle/>
          <a:p>
            <a:r>
              <a:rPr lang="en-GB" dirty="0"/>
              <a:t>7.1) Linear transformations in two dimensions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24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7.4) Successive transformations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36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61665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Represent as a single matrix the transformation representing a reflection in 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r>
                      <a:rPr lang="en-GB" sz="14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followed by a stretch parallel to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by a factor of 4.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Represent as a single matrix the transformation representing a rotation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90°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anticlockwise about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0,0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followed by a reflection in the line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What single transformation is this?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400" t="-345" b="-8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9CC686-E163-40B2-A0E1-A3D6236929F4}"/>
                  </a:ext>
                </a:extLst>
              </p:cNvPr>
              <p:cNvSpPr txBox="1"/>
              <p:nvPr/>
            </p:nvSpPr>
            <p:spPr>
              <a:xfrm>
                <a:off x="4572000" y="457200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Represent as a single matrix the transformation representing a reflection in 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=−</m:t>
                    </m:r>
                    <m:r>
                      <a:rPr lang="en-GB" sz="1400" i="1">
                        <a:latin typeface="Cambria Math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followed by a stretch parallel to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 by a factor of 3.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Represent as a single matrix the transformation representing a rotation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1400" b="0" i="1" smtClean="0">
                        <a:latin typeface="Cambria Math"/>
                      </a:rPr>
                      <m:t>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anticlockwise about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0,0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followed by a reflection in the line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What single transformation is this?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9CC686-E163-40B2-A0E1-A3D623692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7200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l="-400" t="-344" b="-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49C1D19-CBD2-4E1B-B336-6D17411F33D9}"/>
                  </a:ext>
                </a:extLst>
              </p:cNvPr>
              <p:cNvSpPr txBox="1"/>
              <p:nvPr/>
            </p:nvSpPr>
            <p:spPr>
              <a:xfrm>
                <a:off x="4577017" y="1352772"/>
                <a:ext cx="4566983" cy="3509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b="0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i="1" dirty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Reflection in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49C1D19-CBD2-4E1B-B336-6D17411F33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52772"/>
                <a:ext cx="4566983" cy="3509166"/>
              </a:xfrm>
              <a:prstGeom prst="rect">
                <a:avLst/>
              </a:prstGeom>
              <a:blipFill>
                <a:blip r:embed="rId4"/>
                <a:stretch>
                  <a:fillRect b="-1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81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61665"/>
                <a:ext cx="4572000" cy="21012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brk m:alnAt="7"/>
                                    </m:r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Describe the geometric transformation represented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Hence describe the geometric transformation represented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Write down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900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2101281"/>
              </a:xfrm>
              <a:prstGeom prst="rect">
                <a:avLst/>
              </a:prstGeom>
              <a:blipFill>
                <a:blip r:embed="rId2"/>
                <a:stretch>
                  <a:fillRect l="-400" b="-26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9CC686-E163-40B2-A0E1-A3D6236929F4}"/>
                  </a:ext>
                </a:extLst>
              </p:cNvPr>
              <p:cNvSpPr txBox="1"/>
              <p:nvPr/>
            </p:nvSpPr>
            <p:spPr>
              <a:xfrm>
                <a:off x="4572000" y="457200"/>
                <a:ext cx="4572000" cy="20785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Describe the geometric transformation represented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Hence describe the geometric transformation represented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Write down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9CC686-E163-40B2-A0E1-A3D623692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7200"/>
                <a:ext cx="4572000" cy="2078582"/>
              </a:xfrm>
              <a:prstGeom prst="rect">
                <a:avLst/>
              </a:prstGeom>
              <a:blipFill>
                <a:blip r:embed="rId3"/>
                <a:stretch>
                  <a:fillRect l="-400" b="-23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49C1D19-CBD2-4E1B-B336-6D17411F33D9}"/>
                  </a:ext>
                </a:extLst>
              </p:cNvPr>
              <p:cNvSpPr txBox="1"/>
              <p:nvPr/>
            </p:nvSpPr>
            <p:spPr>
              <a:xfrm>
                <a:off x="4572000" y="2640034"/>
                <a:ext cx="4566983" cy="1425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Rotation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 about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0, 0</m:t>
                        </m:r>
                      </m:e>
                    </m:d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Rotation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 about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0, 0</m:t>
                        </m:r>
                      </m:e>
                    </m:d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49C1D19-CBD2-4E1B-B336-6D17411F33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40034"/>
                <a:ext cx="4566983" cy="1425647"/>
              </a:xfrm>
              <a:prstGeom prst="rect">
                <a:avLst/>
              </a:prstGeom>
              <a:blipFill>
                <a:blip r:embed="rId4"/>
                <a:stretch>
                  <a:fillRect l="-6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686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615646" cy="527222"/>
          </a:xfrm>
        </p:spPr>
        <p:txBody>
          <a:bodyPr/>
          <a:lstStyle/>
          <a:p>
            <a:r>
              <a:rPr lang="en-GB" dirty="0"/>
              <a:t>7.5) Linear transformations in three dimensions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60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matrix representing: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reflection in the plane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reflection in the plane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293209"/>
              </a:xfrm>
              <a:prstGeom prst="rect">
                <a:avLst/>
              </a:prstGeom>
              <a:blipFill>
                <a:blip r:embed="rId2"/>
                <a:stretch>
                  <a:fillRect l="-667" t="-556" b="-1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matrix representing: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reflection in the plane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77017" y="1050904"/>
                <a:ext cx="4566983" cy="763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50904"/>
                <a:ext cx="4566983" cy="7631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852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0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smtClean="0">
                          <a:latin typeface="Cambria Math" panose="02040503050406030204" pitchFamily="18" charset="0"/>
                        </a:rPr>
                        <m:t>𝐌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Describe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image of the point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−1,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 3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under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08435"/>
              </a:xfrm>
              <a:prstGeom prst="rect">
                <a:avLst/>
              </a:prstGeom>
              <a:blipFill>
                <a:blip r:embed="rId2"/>
                <a:stretch>
                  <a:fillRect l="-400" b="-4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308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smtClean="0">
                          <a:latin typeface="Cambria Math" panose="02040503050406030204" pitchFamily="18" charset="0"/>
                        </a:rPr>
                        <m:t>𝐌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Describe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image of the point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−1, 2, 3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under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308435"/>
              </a:xfrm>
              <a:prstGeom prst="rect">
                <a:avLst/>
              </a:prstGeom>
              <a:blipFill>
                <a:blip r:embed="rId3"/>
                <a:stretch>
                  <a:fillRect l="-400" b="-41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77017" y="2328000"/>
                <a:ext cx="456698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Reflection in the plane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(−1, 2, −3)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28000"/>
                <a:ext cx="4566983" cy="584775"/>
              </a:xfrm>
              <a:prstGeom prst="rect">
                <a:avLst/>
              </a:prstGeom>
              <a:blipFill>
                <a:blip r:embed="rId4"/>
                <a:stretch>
                  <a:fillRect l="-801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02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matrix representing: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>
                    <a:latin typeface="Candara" panose="020E0502030303020204" pitchFamily="34" charset="0"/>
                  </a:rPr>
                  <a:t>Rotation,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anticlockwise about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>
                    <a:latin typeface="Candara" panose="020E0502030303020204" pitchFamily="34" charset="0"/>
                  </a:rPr>
                  <a:t>Rotation,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anticlockwise about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108543"/>
              </a:xfrm>
              <a:prstGeom prst="rect">
                <a:avLst/>
              </a:prstGeom>
              <a:blipFill>
                <a:blip r:embed="rId2"/>
                <a:stretch>
                  <a:fillRect l="-400" t="-393" b="-1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matrix representing: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>
                    <a:latin typeface="Candara" panose="020E0502030303020204" pitchFamily="34" charset="0"/>
                  </a:rPr>
                  <a:t>Rotation,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anticlockwise about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23220"/>
              </a:xfrm>
              <a:prstGeom prst="rect">
                <a:avLst/>
              </a:prstGeom>
              <a:blipFill>
                <a:blip r:embed="rId3"/>
                <a:stretch>
                  <a:fillRect l="-400"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77017" y="1050904"/>
                <a:ext cx="4566983" cy="763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160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50904"/>
                <a:ext cx="4566983" cy="7631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316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matrix representing: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>
                    <a:latin typeface="Candara" panose="020E0502030303020204" pitchFamily="34" charset="0"/>
                  </a:rPr>
                  <a:t>Rotation, angle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anticlockwise about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>
                    <a:latin typeface="Candara" panose="020E0502030303020204" pitchFamily="34" charset="0"/>
                  </a:rPr>
                  <a:t>Rotation, angle </a:t>
                </a:r>
                <a14:m>
                  <m:oMath xmlns:m="http://schemas.openxmlformats.org/officeDocument/2006/math">
                    <m:r>
                      <a:rPr lang="en-GB" sz="1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anticlockwise about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108543"/>
              </a:xfrm>
              <a:prstGeom prst="rect">
                <a:avLst/>
              </a:prstGeom>
              <a:blipFill>
                <a:blip r:embed="rId2"/>
                <a:stretch>
                  <a:fillRect l="-400" t="-393" b="-1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the matrix representing: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400" dirty="0">
                    <a:latin typeface="Candara" panose="020E0502030303020204" pitchFamily="34" charset="0"/>
                  </a:rPr>
                  <a:t>Rotation, angle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270°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anticlockwise about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23220"/>
              </a:xfrm>
              <a:prstGeom prst="rect">
                <a:avLst/>
              </a:prstGeom>
              <a:blipFill>
                <a:blip r:embed="rId3"/>
                <a:stretch>
                  <a:fillRect l="-400"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77017" y="1050904"/>
                <a:ext cx="4566983" cy="763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50904"/>
                <a:ext cx="4566983" cy="7631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025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854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smtClean="0">
                          <a:latin typeface="Cambria Math" panose="02040503050406030204" pitchFamily="18" charset="0"/>
                        </a:rPr>
                        <m:t>𝐌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Describe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image of the point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−1,−2,1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under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854354"/>
              </a:xfrm>
              <a:prstGeom prst="rect">
                <a:avLst/>
              </a:prstGeom>
              <a:blipFill>
                <a:blip r:embed="rId2"/>
                <a:stretch>
                  <a:fillRect l="-400" b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852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>
                          <a:latin typeface="Cambria Math" panose="02040503050406030204" pitchFamily="18" charset="0"/>
                        </a:rPr>
                        <m:t>𝐌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GB" sz="1400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GB" sz="14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Describe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image of the point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−1,−2,1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under the transformation represented by </a:t>
                </a:r>
                <a14:m>
                  <m:oMath xmlns:m="http://schemas.openxmlformats.org/officeDocument/2006/math">
                    <m:r>
                      <a:rPr lang="en-GB" sz="1400" b="1">
                        <a:latin typeface="Cambria Math" panose="02040503050406030204" pitchFamily="18" charset="0"/>
                      </a:rPr>
                      <m:t>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852943"/>
              </a:xfrm>
              <a:prstGeom prst="rect">
                <a:avLst/>
              </a:prstGeom>
              <a:blipFill>
                <a:blip r:embed="rId3"/>
                <a:stretch>
                  <a:fillRect l="-400" b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77017" y="2328000"/>
                <a:ext cx="4566983" cy="7375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Rotation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 about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-axis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ad>
                              <m:radPr>
                                <m:degHide m:val="on"/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−2,</m:t>
                        </m:r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28000"/>
                <a:ext cx="4566983" cy="737574"/>
              </a:xfrm>
              <a:prstGeom prst="rect">
                <a:avLst/>
              </a:prstGeom>
              <a:blipFill>
                <a:blip r:embed="rId4"/>
                <a:stretch>
                  <a:fillRect l="-801" t="-2479" b="-2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731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360229" cy="527222"/>
          </a:xfrm>
        </p:spPr>
        <p:txBody>
          <a:bodyPr/>
          <a:lstStyle/>
          <a:p>
            <a:r>
              <a:rPr lang="en-GB" dirty="0"/>
              <a:t>7.6) The inverse of a linear transformation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26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599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matrices to represent these linear transformations.</a:t>
                </a: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599640"/>
              </a:xfrm>
              <a:prstGeom prst="rect">
                <a:avLst/>
              </a:prstGeom>
              <a:blipFill>
                <a:blip r:embed="rId2"/>
                <a:stretch>
                  <a:fillRect l="-1467" t="-10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343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matrices to represent these linear transformations.</a:t>
                </a: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343095"/>
              </a:xfrm>
              <a:prstGeom prst="rect">
                <a:avLst/>
              </a:prstGeom>
              <a:blipFill>
                <a:blip r:embed="rId3"/>
                <a:stretch>
                  <a:fillRect l="-1467" t="-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D9EC7C-4EC0-492B-9CDD-DE169B1F477B}"/>
                  </a:ext>
                </a:extLst>
              </p:cNvPr>
              <p:cNvSpPr txBox="1"/>
              <p:nvPr/>
            </p:nvSpPr>
            <p:spPr>
              <a:xfrm>
                <a:off x="4572000" y="1781481"/>
                <a:ext cx="4572000" cy="26821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D9EC7C-4EC0-492B-9CDD-DE169B1F4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81481"/>
                <a:ext cx="4572000" cy="26821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908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96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triangle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vertices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𝑀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transforms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triangle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𝑇</m:t>
                    </m:r>
                    <m:r>
                      <a:rPr lang="en-GB" sz="1400" i="1">
                        <a:latin typeface="Cambria Math"/>
                      </a:rPr>
                      <m:t>′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vertices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i="1">
                            <a:latin typeface="Cambria Math"/>
                          </a:rPr>
                          <m:t>,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 4</m:t>
                        </m:r>
                      </m:e>
                    </m:d>
                    <m:r>
                      <a:rPr lang="en-GB" sz="1400">
                        <a:latin typeface="Cambria Math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 4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400">
                        <a:latin typeface="Cambria Math" panose="02040503050406030204" pitchFamily="18" charset="0"/>
                      </a:rPr>
                      <m:t>C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−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i="1">
                            <a:latin typeface="Cambria Math"/>
                          </a:rPr>
                          <m:t>,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i="1">
                            <a:latin typeface="Cambria Math"/>
                          </a:rPr>
                          <m:t>−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Determine the coordinates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96519"/>
              </a:xfrm>
              <a:prstGeom prst="rect">
                <a:avLst/>
              </a:prstGeom>
              <a:blipFill>
                <a:blip r:embed="rId2"/>
                <a:stretch>
                  <a:fillRect l="-400" t="-1117" b="-5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0979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triangle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vertices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matrix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𝑀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transforms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triangle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𝑇</m:t>
                    </m:r>
                    <m:r>
                      <a:rPr lang="en-GB" sz="1400" i="1">
                        <a:latin typeface="Cambria Math"/>
                      </a:rPr>
                      <m:t>′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vertices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4,3</m:t>
                        </m:r>
                      </m:e>
                    </m:d>
                    <m:r>
                      <a:rPr lang="en-GB" sz="1400">
                        <a:latin typeface="Cambria Math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>
                            <a:latin typeface="Cambria Math"/>
                          </a:rPr>
                          <m:t>4,10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400">
                        <a:latin typeface="Cambria Math" panose="02040503050406030204" pitchFamily="18" charset="0"/>
                      </a:rPr>
                      <m:t>C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−4,−3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Determine the coordinates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097929"/>
              </a:xfrm>
              <a:prstGeom prst="rect">
                <a:avLst/>
              </a:prstGeom>
              <a:blipFill>
                <a:blip r:embed="rId3"/>
                <a:stretch>
                  <a:fillRect l="-400" t="-552" b="-49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77017" y="1653297"/>
                <a:ext cx="4566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1, 0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2, 4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(−1, 0)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53297"/>
                <a:ext cx="4566983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924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754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det M</a:t>
                </a:r>
              </a:p>
              <a:p>
                <a:pPr marL="342900" indent="-342900">
                  <a:buAutoNum type="alphaLcParenR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Describe fully the single geometrical transformation represented by A</a:t>
                </a:r>
              </a:p>
              <a:p>
                <a:pPr marL="342900" indent="-342900">
                  <a:buAutoNum type="alphaLcParenR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transformation represented by A followed by the transformation represented by B is equivalent to the transformation represented by M. Find B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754216"/>
              </a:xfrm>
              <a:prstGeom prst="rect">
                <a:avLst/>
              </a:prstGeom>
              <a:blipFill>
                <a:blip r:embed="rId2"/>
                <a:stretch>
                  <a:fillRect l="-400" r="-133" b="-15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2749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det M</a:t>
                </a:r>
              </a:p>
              <a:p>
                <a:pPr marL="342900" indent="-342900">
                  <a:buAutoNum type="alphaLcParenR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Describe fully the single geometrical transformation represented by A</a:t>
                </a:r>
              </a:p>
              <a:p>
                <a:pPr marL="342900" indent="-342900">
                  <a:buAutoNum type="alphaLcParenR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transformation represented by A followed by the transformation represented by B is equivalent to the transformation represented by M. Find B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2749855"/>
              </a:xfrm>
              <a:prstGeom prst="rect">
                <a:avLst/>
              </a:prstGeom>
              <a:blipFill>
                <a:blip r:embed="rId3"/>
                <a:stretch>
                  <a:fillRect l="-533" r="-133" b="-13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66983" y="3202487"/>
                <a:ext cx="4566983" cy="10150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−23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Rotation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 about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(0, 0)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02487"/>
                <a:ext cx="4566983" cy="1015021"/>
              </a:xfrm>
              <a:prstGeom prst="rect">
                <a:avLst/>
              </a:prstGeom>
              <a:blipFill>
                <a:blip r:embed="rId4"/>
                <a:stretch>
                  <a:fillRect l="-668" t="-17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616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78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mapped onto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(−3, −2, 1)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under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78904"/>
              </a:xfrm>
              <a:prstGeom prst="rect">
                <a:avLst/>
              </a:prstGeom>
              <a:blipFill>
                <a:blip r:embed="rId2"/>
                <a:stretch>
                  <a:fillRect l="-1067" r="-533" b="-6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378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mapped onto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(3, 2, −1)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under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378904"/>
              </a:xfrm>
              <a:prstGeom prst="rect">
                <a:avLst/>
              </a:prstGeom>
              <a:blipFill>
                <a:blip r:embed="rId3"/>
                <a:stretch>
                  <a:fillRect l="-1200" b="-5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87051" y="1816775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=10,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=−6,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=−7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816775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657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662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Explain this geometrically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7999</m:t>
                        </m:r>
                      </m:sup>
                    </m:sSup>
                  </m:oMath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8000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662250"/>
              </a:xfrm>
              <a:prstGeom prst="rect">
                <a:avLst/>
              </a:prstGeom>
              <a:blipFill>
                <a:blip r:embed="rId2"/>
                <a:stretch>
                  <a:fillRect l="-1067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685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Explain this geometrically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8001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800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685911"/>
              </a:xfrm>
              <a:prstGeom prst="rect">
                <a:avLst/>
              </a:prstGeom>
              <a:blipFill>
                <a:blip r:embed="rId3"/>
                <a:stretch>
                  <a:fillRect l="-1200" b="-32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/>
              <p:nvPr/>
            </p:nvSpPr>
            <p:spPr>
              <a:xfrm>
                <a:off x="4566983" y="2137307"/>
                <a:ext cx="4566983" cy="2062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Reflection is self-inverse. The inverse of reflection in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reflection in the lin</a:t>
                </a: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again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6C5E012-4C27-4AF5-9D1B-3F536B164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137307"/>
                <a:ext cx="4566983" cy="2062872"/>
              </a:xfrm>
              <a:prstGeom prst="rect">
                <a:avLst/>
              </a:prstGeom>
              <a:blipFill>
                <a:blip r:embed="rId4"/>
                <a:stretch>
                  <a:fillRect l="-668" r="-668" b="-2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221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734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rectangle R has vertices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2, 1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4, 1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4, 2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2, 2</m:t>
                          </m:r>
                        </m:e>
                      </m:d>
                    </m:oMath>
                  </m:oMathPara>
                </a14:m>
                <a:endParaRPr lang="en-GB" sz="1600" b="0" i="1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vertices of the image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under the transformation given by the matrix 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its image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coordinate grid.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734064"/>
              </a:xfrm>
              <a:prstGeom prst="rect">
                <a:avLst/>
              </a:prstGeom>
              <a:blipFill>
                <a:blip r:embed="rId2"/>
                <a:stretch>
                  <a:fillRect l="-667" t="-1056" b="-3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7324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square has vertices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1,1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3,1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,(3,3)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1,3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vertices of the image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under the transformation given by the matrix 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image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coordinate grid.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732462"/>
              </a:xfrm>
              <a:prstGeom prst="rect">
                <a:avLst/>
              </a:prstGeom>
              <a:blipFill>
                <a:blip r:embed="rId3"/>
                <a:stretch>
                  <a:fillRect l="-667" t="-1056" b="-3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D9EC7C-4EC0-492B-9CDD-DE169B1F477B}"/>
                  </a:ext>
                </a:extLst>
              </p:cNvPr>
              <p:cNvSpPr txBox="1"/>
              <p:nvPr/>
            </p:nvSpPr>
            <p:spPr>
              <a:xfrm>
                <a:off x="4572000" y="2246753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1,3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−1,7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3,9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5,5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D9EC7C-4EC0-492B-9CDD-DE169B1F4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46753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571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888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if the point (2, 5) is invariant under the transformation given by the matrix: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888757"/>
              </a:xfrm>
              <a:prstGeom prst="rect">
                <a:avLst/>
              </a:prstGeom>
              <a:blipFill>
                <a:blip r:embed="rId2"/>
                <a:stretch>
                  <a:fillRect l="-1333" t="-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528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if the point (4, 6) is invariant under the transformation given by the matrix: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528880"/>
              </a:xfrm>
              <a:prstGeom prst="rect">
                <a:avLst/>
              </a:prstGeom>
              <a:blipFill>
                <a:blip r:embed="rId3"/>
                <a:stretch>
                  <a:fillRect l="-1467" t="-19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73CCCBC7-7A8F-4BCF-BA26-99ECB2451053}"/>
              </a:ext>
            </a:extLst>
          </p:cNvPr>
          <p:cNvSpPr txBox="1"/>
          <p:nvPr/>
        </p:nvSpPr>
        <p:spPr>
          <a:xfrm>
            <a:off x="4587051" y="1995009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11094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whether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has any lines of invariant points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13327"/>
              </a:xfrm>
              <a:prstGeom prst="rect">
                <a:avLst/>
              </a:prstGeom>
              <a:blipFill>
                <a:blip r:embed="rId2"/>
                <a:stretch>
                  <a:fillRect l="-1333" r="-1867" b="-11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whether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has any lines of invariant points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13327"/>
              </a:xfrm>
              <a:prstGeom prst="rect">
                <a:avLst/>
              </a:prstGeom>
              <a:blipFill>
                <a:blip r:embed="rId3"/>
                <a:stretch>
                  <a:fillRect l="-1467" b="-1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3CCCBC7-7A8F-4BCF-BA26-99ECB2451053}"/>
                  </a:ext>
                </a:extLst>
              </p:cNvPr>
              <p:cNvSpPr txBox="1"/>
              <p:nvPr/>
            </p:nvSpPr>
            <p:spPr>
              <a:xfrm>
                <a:off x="4577017" y="1386092"/>
                <a:ext cx="45669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3CCCBC7-7A8F-4BCF-BA26-99ECB24510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86092"/>
                <a:ext cx="4566983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446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19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the matrix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has no invariant points other than the origin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19611"/>
              </a:xfrm>
              <a:prstGeom prst="rect">
                <a:avLst/>
              </a:prstGeom>
              <a:blipFill>
                <a:blip r:embed="rId2"/>
                <a:stretch>
                  <a:fillRect l="-1333" b="-1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the matrix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has no invariant points other than the origin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13327"/>
              </a:xfrm>
              <a:prstGeom prst="rect">
                <a:avLst/>
              </a:prstGeom>
              <a:blipFill>
                <a:blip r:embed="rId3"/>
                <a:stretch>
                  <a:fillRect l="-1467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ADB7630-CEA4-4043-A8BC-4C1560BD4FB0}"/>
                  </a:ext>
                </a:extLst>
              </p:cNvPr>
              <p:cNvSpPr txBox="1"/>
              <p:nvPr/>
            </p:nvSpPr>
            <p:spPr>
              <a:xfrm>
                <a:off x="4577017" y="1474869"/>
                <a:ext cx="4566983" cy="2495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-&gt;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-&gt;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-&gt;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(0, 0)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the only invariant point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ADB7630-CEA4-4043-A8BC-4C1560BD4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474869"/>
                <a:ext cx="4566983" cy="2495427"/>
              </a:xfrm>
              <a:prstGeom prst="rect">
                <a:avLst/>
              </a:prstGeom>
              <a:blipFill>
                <a:blip r:embed="rId4"/>
                <a:stretch>
                  <a:fillRect l="-401" b="-46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951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invariant lines of the transformation given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13327"/>
              </a:xfrm>
              <a:prstGeom prst="rect">
                <a:avLst/>
              </a:prstGeom>
              <a:blipFill>
                <a:blip r:embed="rId2"/>
                <a:stretch>
                  <a:fillRect l="-1333" t="-4027" b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invariant lines of the transformation given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13327"/>
              </a:xfrm>
              <a:prstGeom prst="rect">
                <a:avLst/>
              </a:prstGeom>
              <a:blipFill>
                <a:blip r:embed="rId3"/>
                <a:stretch>
                  <a:fillRect l="-1467" t="-3333" b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6924B9D-0A00-43E6-A8D4-6AD60EAABDE1}"/>
                  </a:ext>
                </a:extLst>
              </p:cNvPr>
              <p:cNvSpPr txBox="1"/>
              <p:nvPr/>
            </p:nvSpPr>
            <p:spPr>
              <a:xfrm>
                <a:off x="4577017" y="1474869"/>
                <a:ext cx="4566983" cy="1160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6924B9D-0A00-43E6-A8D4-6AD60EAAB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474869"/>
                <a:ext cx="4566983" cy="1160639"/>
              </a:xfrm>
              <a:prstGeom prst="rect">
                <a:avLst/>
              </a:prstGeom>
              <a:blipFill>
                <a:blip r:embed="rId4"/>
                <a:stretch>
                  <a:fillRect b="-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99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7.2) Reflections and rotations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66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9907</TotalTime>
  <Words>3172</Words>
  <Application>Microsoft Office PowerPoint</Application>
  <PresentationFormat>On-screen Show (4:3)</PresentationFormat>
  <Paragraphs>436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Cambria Math</vt:lpstr>
      <vt:lpstr>Candara</vt:lpstr>
      <vt:lpstr>Office Theme</vt:lpstr>
      <vt:lpstr>7) Linear transformations</vt:lpstr>
      <vt:lpstr>7.1) Linear transformations in two dimensions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7.2) Reflections and rotations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7.3) Enlargements and stretches</vt:lpstr>
      <vt:lpstr>PowerPoint Presentation</vt:lpstr>
      <vt:lpstr>PowerPoint Presentation</vt:lpstr>
      <vt:lpstr>PowerPoint Presentation</vt:lpstr>
      <vt:lpstr>7.4) Successive transformations</vt:lpstr>
      <vt:lpstr>PowerPoint Presentation</vt:lpstr>
      <vt:lpstr>PowerPoint Presentation</vt:lpstr>
      <vt:lpstr>7.5) Linear transformations in three dimensions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7.6) The inverse of a linear transformation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546</cp:revision>
  <dcterms:created xsi:type="dcterms:W3CDTF">2020-05-18T02:11:06Z</dcterms:created>
  <dcterms:modified xsi:type="dcterms:W3CDTF">2021-08-28T11:57:39Z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