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6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CCCC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48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20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C72753-C8A1-4EBE-963F-559366E40101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7CCA4D-365B-423F-B3B1-B977C82496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31247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7934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0667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5268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759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4139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3651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3977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4381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0146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2038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0777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/>
            </a:gs>
            <a:gs pos="7000">
              <a:schemeClr val="accent6">
                <a:lumMod val="20000"/>
                <a:lumOff val="80000"/>
              </a:schemeClr>
            </a:gs>
            <a:gs pos="95000">
              <a:schemeClr val="accent6">
                <a:lumMod val="20000"/>
                <a:lumOff val="80000"/>
              </a:schemeClr>
            </a:gs>
            <a:gs pos="100000">
              <a:schemeClr val="accent6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9973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8.png"/><Relationship Id="rId13" Type="http://schemas.openxmlformats.org/officeDocument/2006/relationships/image" Target="../media/image373.png"/><Relationship Id="rId18" Type="http://schemas.openxmlformats.org/officeDocument/2006/relationships/image" Target="../media/image378.png"/><Relationship Id="rId3" Type="http://schemas.openxmlformats.org/officeDocument/2006/relationships/image" Target="../media/image332.png"/><Relationship Id="rId7" Type="http://schemas.openxmlformats.org/officeDocument/2006/relationships/image" Target="../media/image367.png"/><Relationship Id="rId12" Type="http://schemas.openxmlformats.org/officeDocument/2006/relationships/image" Target="../media/image372.png"/><Relationship Id="rId17" Type="http://schemas.openxmlformats.org/officeDocument/2006/relationships/image" Target="../media/image377.png"/><Relationship Id="rId2" Type="http://schemas.openxmlformats.org/officeDocument/2006/relationships/image" Target="../media/image331.png"/><Relationship Id="rId16" Type="http://schemas.openxmlformats.org/officeDocument/2006/relationships/image" Target="../media/image37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66.png"/><Relationship Id="rId11" Type="http://schemas.openxmlformats.org/officeDocument/2006/relationships/image" Target="../media/image371.png"/><Relationship Id="rId5" Type="http://schemas.openxmlformats.org/officeDocument/2006/relationships/image" Target="../media/image365.png"/><Relationship Id="rId15" Type="http://schemas.openxmlformats.org/officeDocument/2006/relationships/image" Target="../media/image375.png"/><Relationship Id="rId10" Type="http://schemas.openxmlformats.org/officeDocument/2006/relationships/image" Target="../media/image370.png"/><Relationship Id="rId19" Type="http://schemas.openxmlformats.org/officeDocument/2006/relationships/hyperlink" Target="6)%20Example%201.agg" TargetMode="External"/><Relationship Id="rId4" Type="http://schemas.openxmlformats.org/officeDocument/2006/relationships/image" Target="../media/image1.png"/><Relationship Id="rId9" Type="http://schemas.openxmlformats.org/officeDocument/2006/relationships/image" Target="../media/image369.png"/><Relationship Id="rId1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0.png"/><Relationship Id="rId3" Type="http://schemas.openxmlformats.org/officeDocument/2006/relationships/image" Target="../media/image331.png"/><Relationship Id="rId7" Type="http://schemas.openxmlformats.org/officeDocument/2006/relationships/image" Target="../media/image409.png"/><Relationship Id="rId2" Type="http://schemas.openxmlformats.org/officeDocument/2006/relationships/image" Target="../media/image37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hyperlink" Target="6)%20Example%204.agg" TargetMode="External"/><Relationship Id="rId4" Type="http://schemas.openxmlformats.org/officeDocument/2006/relationships/image" Target="../media/image332.png"/><Relationship Id="rId9" Type="http://schemas.openxmlformats.org/officeDocument/2006/relationships/image" Target="../media/image411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331.png"/><Relationship Id="rId7" Type="http://schemas.openxmlformats.org/officeDocument/2006/relationships/image" Target="../media/image419.png"/><Relationship Id="rId2" Type="http://schemas.openxmlformats.org/officeDocument/2006/relationships/image" Target="../media/image37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18.png"/><Relationship Id="rId5" Type="http://schemas.openxmlformats.org/officeDocument/2006/relationships/image" Target="../media/image417.png"/><Relationship Id="rId4" Type="http://schemas.openxmlformats.org/officeDocument/2006/relationships/image" Target="../media/image332.png"/><Relationship Id="rId9" Type="http://schemas.openxmlformats.org/officeDocument/2006/relationships/hyperlink" Target="6)%20Example%205.agg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4.png"/><Relationship Id="rId3" Type="http://schemas.openxmlformats.org/officeDocument/2006/relationships/image" Target="../media/image331.png"/><Relationship Id="rId7" Type="http://schemas.openxmlformats.org/officeDocument/2006/relationships/image" Target="../media/image382.png"/><Relationship Id="rId2" Type="http://schemas.openxmlformats.org/officeDocument/2006/relationships/image" Target="../media/image37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81.png"/><Relationship Id="rId5" Type="http://schemas.openxmlformats.org/officeDocument/2006/relationships/image" Target="../media/image380.png"/><Relationship Id="rId10" Type="http://schemas.openxmlformats.org/officeDocument/2006/relationships/image" Target="../media/image384.png"/><Relationship Id="rId4" Type="http://schemas.openxmlformats.org/officeDocument/2006/relationships/image" Target="../media/image332.png"/><Relationship Id="rId9" Type="http://schemas.openxmlformats.org/officeDocument/2006/relationships/image" Target="../media/image38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6)%20Example%202.agg" TargetMode="External"/><Relationship Id="rId3" Type="http://schemas.openxmlformats.org/officeDocument/2006/relationships/image" Target="../media/image331.png"/><Relationship Id="rId7" Type="http://schemas.openxmlformats.org/officeDocument/2006/relationships/image" Target="../media/image382.png"/><Relationship Id="rId2" Type="http://schemas.openxmlformats.org/officeDocument/2006/relationships/image" Target="../media/image37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81.png"/><Relationship Id="rId5" Type="http://schemas.openxmlformats.org/officeDocument/2006/relationships/image" Target="../media/image380.png"/><Relationship Id="rId4" Type="http://schemas.openxmlformats.org/officeDocument/2006/relationships/image" Target="../media/image332.png"/><Relationship Id="rId9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9.png"/><Relationship Id="rId3" Type="http://schemas.openxmlformats.org/officeDocument/2006/relationships/image" Target="../media/image331.png"/><Relationship Id="rId7" Type="http://schemas.openxmlformats.org/officeDocument/2006/relationships/image" Target="../media/image388.png"/><Relationship Id="rId2" Type="http://schemas.openxmlformats.org/officeDocument/2006/relationships/image" Target="../media/image37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87.png"/><Relationship Id="rId5" Type="http://schemas.openxmlformats.org/officeDocument/2006/relationships/image" Target="../media/image386.png"/><Relationship Id="rId10" Type="http://schemas.openxmlformats.org/officeDocument/2006/relationships/image" Target="../media/image391.png"/><Relationship Id="rId4" Type="http://schemas.openxmlformats.org/officeDocument/2006/relationships/image" Target="../media/image332.png"/><Relationship Id="rId9" Type="http://schemas.openxmlformats.org/officeDocument/2006/relationships/image" Target="../media/image390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2.png"/><Relationship Id="rId3" Type="http://schemas.openxmlformats.org/officeDocument/2006/relationships/image" Target="../media/image331.png"/><Relationship Id="rId7" Type="http://schemas.openxmlformats.org/officeDocument/2006/relationships/image" Target="../media/image388.png"/><Relationship Id="rId2" Type="http://schemas.openxmlformats.org/officeDocument/2006/relationships/image" Target="../media/image37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87.png"/><Relationship Id="rId5" Type="http://schemas.openxmlformats.org/officeDocument/2006/relationships/image" Target="../media/image386.png"/><Relationship Id="rId10" Type="http://schemas.openxmlformats.org/officeDocument/2006/relationships/image" Target="../media/image394.png"/><Relationship Id="rId4" Type="http://schemas.openxmlformats.org/officeDocument/2006/relationships/image" Target="../media/image332.png"/><Relationship Id="rId9" Type="http://schemas.openxmlformats.org/officeDocument/2006/relationships/image" Target="../media/image393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5.png"/><Relationship Id="rId13" Type="http://schemas.openxmlformats.org/officeDocument/2006/relationships/image" Target="../media/image400.png"/><Relationship Id="rId18" Type="http://schemas.openxmlformats.org/officeDocument/2006/relationships/image" Target="../media/image405.png"/><Relationship Id="rId3" Type="http://schemas.openxmlformats.org/officeDocument/2006/relationships/image" Target="../media/image331.png"/><Relationship Id="rId7" Type="http://schemas.openxmlformats.org/officeDocument/2006/relationships/image" Target="../media/image388.png"/><Relationship Id="rId12" Type="http://schemas.openxmlformats.org/officeDocument/2006/relationships/image" Target="../media/image399.png"/><Relationship Id="rId17" Type="http://schemas.openxmlformats.org/officeDocument/2006/relationships/image" Target="../media/image404.png"/><Relationship Id="rId2" Type="http://schemas.openxmlformats.org/officeDocument/2006/relationships/image" Target="../media/image379.png"/><Relationship Id="rId16" Type="http://schemas.openxmlformats.org/officeDocument/2006/relationships/image" Target="../media/image403.png"/><Relationship Id="rId20" Type="http://schemas.openxmlformats.org/officeDocument/2006/relationships/image" Target="../media/image40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87.png"/><Relationship Id="rId11" Type="http://schemas.openxmlformats.org/officeDocument/2006/relationships/image" Target="../media/image398.png"/><Relationship Id="rId5" Type="http://schemas.openxmlformats.org/officeDocument/2006/relationships/image" Target="../media/image386.png"/><Relationship Id="rId15" Type="http://schemas.openxmlformats.org/officeDocument/2006/relationships/image" Target="../media/image402.png"/><Relationship Id="rId10" Type="http://schemas.openxmlformats.org/officeDocument/2006/relationships/image" Target="../media/image397.png"/><Relationship Id="rId19" Type="http://schemas.openxmlformats.org/officeDocument/2006/relationships/image" Target="../media/image406.png"/><Relationship Id="rId4" Type="http://schemas.openxmlformats.org/officeDocument/2006/relationships/image" Target="../media/image332.png"/><Relationship Id="rId9" Type="http://schemas.openxmlformats.org/officeDocument/2006/relationships/image" Target="../media/image396.png"/><Relationship Id="rId14" Type="http://schemas.openxmlformats.org/officeDocument/2006/relationships/image" Target="../media/image401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6)%20Example%203.agg" TargetMode="External"/><Relationship Id="rId3" Type="http://schemas.openxmlformats.org/officeDocument/2006/relationships/image" Target="../media/image331.png"/><Relationship Id="rId7" Type="http://schemas.openxmlformats.org/officeDocument/2006/relationships/image" Target="../media/image388.png"/><Relationship Id="rId2" Type="http://schemas.openxmlformats.org/officeDocument/2006/relationships/image" Target="../media/image37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850.png"/><Relationship Id="rId5" Type="http://schemas.openxmlformats.org/officeDocument/2006/relationships/image" Target="../media/image3840.png"/><Relationship Id="rId4" Type="http://schemas.openxmlformats.org/officeDocument/2006/relationships/image" Target="../media/image332.png"/><Relationship Id="rId9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2.png"/><Relationship Id="rId3" Type="http://schemas.openxmlformats.org/officeDocument/2006/relationships/image" Target="../media/image331.png"/><Relationship Id="rId7" Type="http://schemas.openxmlformats.org/officeDocument/2006/relationships/image" Target="../media/image411.png"/><Relationship Id="rId2" Type="http://schemas.openxmlformats.org/officeDocument/2006/relationships/image" Target="../media/image37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10.png"/><Relationship Id="rId5" Type="http://schemas.openxmlformats.org/officeDocument/2006/relationships/image" Target="../media/image409.png"/><Relationship Id="rId10" Type="http://schemas.openxmlformats.org/officeDocument/2006/relationships/image" Target="../media/image391.png"/><Relationship Id="rId4" Type="http://schemas.openxmlformats.org/officeDocument/2006/relationships/image" Target="../media/image332.png"/><Relationship Id="rId9" Type="http://schemas.openxmlformats.org/officeDocument/2006/relationships/image" Target="../media/image413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0.png"/><Relationship Id="rId3" Type="http://schemas.openxmlformats.org/officeDocument/2006/relationships/image" Target="../media/image331.png"/><Relationship Id="rId7" Type="http://schemas.openxmlformats.org/officeDocument/2006/relationships/image" Target="../media/image409.png"/><Relationship Id="rId2" Type="http://schemas.openxmlformats.org/officeDocument/2006/relationships/image" Target="../media/image37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15.png"/><Relationship Id="rId5" Type="http://schemas.openxmlformats.org/officeDocument/2006/relationships/image" Target="../media/image414.png"/><Relationship Id="rId4" Type="http://schemas.openxmlformats.org/officeDocument/2006/relationships/image" Target="../media/image332.png"/><Relationship Id="rId9" Type="http://schemas.openxmlformats.org/officeDocument/2006/relationships/image" Target="../media/image4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9941" y="363549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Matrices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1400175"/>
            <a:ext cx="3630135" cy="512254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You need to be able to solve simultaneous equations using matrices</a:t>
            </a: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anose="030F0702030302020204" pitchFamily="66" charset="0"/>
              </a:rPr>
              <a:t>When you have 2 simultaneous equations, you will have seen that the solutions can be modelled as the location on a set of axes where the graphs of each equation intersect.</a:t>
            </a: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anose="030F0702030302020204" pitchFamily="66" charset="0"/>
              </a:rPr>
              <a:t>With 3 equations and 3 unknowns, the situation can be more complicated, and will be modelled in 3D.</a:t>
            </a: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anose="030F0702030302020204" pitchFamily="66" charset="0"/>
              </a:rPr>
              <a:t>When an equation in 3 unknowns is plotted, it forms a plane, rather than just a line.</a:t>
            </a: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anose="030F0702030302020204" pitchFamily="66" charset="0"/>
              </a:rPr>
              <a:t>For example…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651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6F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0" y="0"/>
                <a:ext cx="1171026" cy="6086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1200" dirty="0">
                    <a:latin typeface="Comic Sans MS" panose="030F0702030302020204" pitchFamily="66" charset="0"/>
                  </a:rPr>
                  <a:t>If: </a:t>
                </a:r>
                <a14:m>
                  <m:oMath xmlns:m="http://schemas.openxmlformats.org/officeDocument/2006/math"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𝑨</m:t>
                    </m:r>
                    <m:d>
                      <m:d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mr>
                          <m:m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</m:mr>
                          <m:m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</m:mr>
                        </m:m>
                      </m:e>
                    </m:d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𝒗</m:t>
                    </m:r>
                  </m:oMath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171026" cy="608693"/>
              </a:xfrm>
              <a:prstGeom prst="rect">
                <a:avLst/>
              </a:prstGeom>
              <a:blipFill>
                <a:blip r:embed="rId2"/>
                <a:stretch>
                  <a:fillRect l="-781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1402081" y="0"/>
                <a:ext cx="1536511" cy="6086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1200" dirty="0">
                    <a:latin typeface="Comic Sans MS" panose="030F0702030302020204" pitchFamily="66" charset="0"/>
                  </a:rPr>
                  <a:t>Then: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mr>
                          <m:m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</m:mr>
                          <m:m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</m:mr>
                        </m:m>
                      </m:e>
                    </m:d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1" i="1" smtClean="0">
                            <a:latin typeface="Cambria Math" panose="02040503050406030204" pitchFamily="18" charset="0"/>
                          </a:rPr>
                          <m:t>𝑨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𝒗</m:t>
                    </m:r>
                  </m:oMath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02081" y="0"/>
                <a:ext cx="1536511" cy="608693"/>
              </a:xfrm>
              <a:prstGeom prst="rect">
                <a:avLst/>
              </a:prstGeom>
              <a:blipFill>
                <a:blip r:embed="rId3"/>
                <a:stretch>
                  <a:fillRect l="-595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1" name="Group 10"/>
          <p:cNvGrpSpPr/>
          <p:nvPr/>
        </p:nvGrpSpPr>
        <p:grpSpPr>
          <a:xfrm>
            <a:off x="4564157" y="778275"/>
            <a:ext cx="4156521" cy="3048881"/>
            <a:chOff x="4564157" y="778275"/>
            <a:chExt cx="4156521" cy="3048881"/>
          </a:xfrm>
        </p:grpSpPr>
        <p:grpSp>
          <p:nvGrpSpPr>
            <p:cNvPr id="9" name="Group 8"/>
            <p:cNvGrpSpPr/>
            <p:nvPr/>
          </p:nvGrpSpPr>
          <p:grpSpPr>
            <a:xfrm>
              <a:off x="4564157" y="980830"/>
              <a:ext cx="4156521" cy="2846326"/>
              <a:chOff x="4564157" y="1155002"/>
              <a:chExt cx="4156521" cy="2846326"/>
            </a:xfrm>
          </p:grpSpPr>
          <p:pic>
            <p:nvPicPr>
              <p:cNvPr id="5" name="Picture 4"/>
              <p:cNvPicPr>
                <a:picLocks noChangeAspect="1"/>
              </p:cNvPicPr>
              <p:nvPr/>
            </p:nvPicPr>
            <p:blipFill rotWithShape="1">
              <a:blip r:embed="rId4"/>
              <a:srcRect l="24604" t="14430" r="23967" b="13732"/>
              <a:stretch/>
            </p:blipFill>
            <p:spPr>
              <a:xfrm>
                <a:off x="4781006" y="1306285"/>
                <a:ext cx="3309258" cy="2600131"/>
              </a:xfrm>
              <a:prstGeom prst="rect">
                <a:avLst/>
              </a:prstGeom>
            </p:spPr>
          </p:pic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7" name="Rectangle 6"/>
                  <p:cNvSpPr/>
                  <p:nvPr/>
                </p:nvSpPr>
                <p:spPr>
                  <a:xfrm>
                    <a:off x="7128832" y="1860397"/>
                    <a:ext cx="1591846" cy="369332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+4</m:t>
                          </m:r>
                          <m:r>
                            <a:rPr lang="en-US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en-US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=10</m:t>
                          </m:r>
                        </m:oMath>
                      </m:oMathPara>
                    </a14:m>
                    <a:endParaRPr lang="en-GB" dirty="0">
                      <a:solidFill>
                        <a:srgbClr val="FF0000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7" name="Rectangle 6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128832" y="1860397"/>
                    <a:ext cx="1591846" cy="369332"/>
                  </a:xfrm>
                  <a:prstGeom prst="rect">
                    <a:avLst/>
                  </a:prstGeom>
                  <a:blipFill>
                    <a:blip r:embed="rId5"/>
                    <a:stretch>
                      <a:fillRect b="-13333"/>
                    </a:stretch>
                  </a:blipFill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6" name="Rectangle 25"/>
                  <p:cNvSpPr/>
                  <p:nvPr/>
                </p:nvSpPr>
                <p:spPr>
                  <a:xfrm>
                    <a:off x="6218787" y="1795082"/>
                    <a:ext cx="324128" cy="307777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14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oMath>
                      </m:oMathPara>
                    </a14:m>
                    <a:endParaRPr lang="en-GB" sz="1400" dirty="0">
                      <a:solidFill>
                        <a:schemeClr val="tx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26" name="Rectangle 25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218787" y="1795082"/>
                    <a:ext cx="324128" cy="307777"/>
                  </a:xfrm>
                  <a:prstGeom prst="rect">
                    <a:avLst/>
                  </a:prstGeom>
                  <a:blipFill>
                    <a:blip r:embed="rId6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7" name="Rectangle 26"/>
                  <p:cNvSpPr/>
                  <p:nvPr/>
                </p:nvSpPr>
                <p:spPr>
                  <a:xfrm>
                    <a:off x="7860352" y="2530957"/>
                    <a:ext cx="324128" cy="307777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14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oMath>
                      </m:oMathPara>
                    </a14:m>
                    <a:endParaRPr lang="en-GB" sz="1400" dirty="0">
                      <a:solidFill>
                        <a:schemeClr val="tx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27" name="Rectangle 26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860352" y="2530957"/>
                    <a:ext cx="324128" cy="307777"/>
                  </a:xfrm>
                  <a:prstGeom prst="rect">
                    <a:avLst/>
                  </a:prstGeom>
                  <a:blipFill>
                    <a:blip r:embed="rId7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9" name="Rectangle 28"/>
                  <p:cNvSpPr/>
                  <p:nvPr/>
                </p:nvSpPr>
                <p:spPr>
                  <a:xfrm>
                    <a:off x="4564157" y="2526603"/>
                    <a:ext cx="458780" cy="307777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14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−5</m:t>
                          </m:r>
                        </m:oMath>
                      </m:oMathPara>
                    </a14:m>
                    <a:endParaRPr lang="en-GB" sz="1400" dirty="0">
                      <a:solidFill>
                        <a:schemeClr val="tx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29" name="Rectangle 28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4564157" y="2526603"/>
                    <a:ext cx="458780" cy="307777"/>
                  </a:xfrm>
                  <a:prstGeom prst="rect">
                    <a:avLst/>
                  </a:prstGeom>
                  <a:blipFill>
                    <a:blip r:embed="rId8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30" name="Rectangle 29"/>
                  <p:cNvSpPr/>
                  <p:nvPr/>
                </p:nvSpPr>
                <p:spPr>
                  <a:xfrm>
                    <a:off x="6083803" y="3088306"/>
                    <a:ext cx="458780" cy="307777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14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−2</m:t>
                          </m:r>
                        </m:oMath>
                      </m:oMathPara>
                    </a14:m>
                    <a:endParaRPr lang="en-GB" sz="1400" dirty="0">
                      <a:solidFill>
                        <a:schemeClr val="tx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30" name="Rectangle 29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083803" y="3088306"/>
                    <a:ext cx="458780" cy="307777"/>
                  </a:xfrm>
                  <a:prstGeom prst="rect">
                    <a:avLst/>
                  </a:prstGeom>
                  <a:blipFill>
                    <a:blip r:embed="rId9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37" name="Rectangle 36"/>
                  <p:cNvSpPr/>
                  <p:nvPr/>
                </p:nvSpPr>
                <p:spPr>
                  <a:xfrm>
                    <a:off x="6079449" y="3693551"/>
                    <a:ext cx="458780" cy="307777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14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−4</m:t>
                          </m:r>
                        </m:oMath>
                      </m:oMathPara>
                    </a14:m>
                    <a:endParaRPr lang="en-GB" sz="1400" dirty="0">
                      <a:solidFill>
                        <a:schemeClr val="tx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37" name="Rectangle 36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079449" y="3693551"/>
                    <a:ext cx="458780" cy="307777"/>
                  </a:xfrm>
                  <a:prstGeom prst="rect">
                    <a:avLst/>
                  </a:prstGeom>
                  <a:blipFill>
                    <a:blip r:embed="rId10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38" name="Rectangle 37"/>
                  <p:cNvSpPr/>
                  <p:nvPr/>
                </p:nvSpPr>
                <p:spPr>
                  <a:xfrm>
                    <a:off x="6214432" y="1155002"/>
                    <a:ext cx="324127" cy="307777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14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oMath>
                      </m:oMathPara>
                    </a14:m>
                    <a:endParaRPr lang="en-GB" sz="1400" dirty="0">
                      <a:solidFill>
                        <a:schemeClr val="tx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38" name="Rectangle 37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214432" y="1155002"/>
                    <a:ext cx="324127" cy="307777"/>
                  </a:xfrm>
                  <a:prstGeom prst="rect">
                    <a:avLst/>
                  </a:prstGeom>
                  <a:blipFill>
                    <a:blip r:embed="rId11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" name="TextBox 9"/>
                <p:cNvSpPr txBox="1"/>
                <p:nvPr/>
              </p:nvSpPr>
              <p:spPr>
                <a:xfrm>
                  <a:off x="8123068" y="2286000"/>
                  <a:ext cx="183320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10" name="TextBox 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123068" y="2286000"/>
                  <a:ext cx="183320" cy="276999"/>
                </a:xfrm>
                <a:prstGeom prst="rect">
                  <a:avLst/>
                </a:prstGeom>
                <a:blipFill>
                  <a:blip r:embed="rId12"/>
                  <a:stretch>
                    <a:fillRect l="-20000" r="-13333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9" name="TextBox 38"/>
                <p:cNvSpPr txBox="1"/>
                <p:nvPr/>
              </p:nvSpPr>
              <p:spPr>
                <a:xfrm>
                  <a:off x="6366770" y="778275"/>
                  <a:ext cx="186718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39" name="TextBox 3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366770" y="778275"/>
                  <a:ext cx="186718" cy="276999"/>
                </a:xfrm>
                <a:prstGeom prst="rect">
                  <a:avLst/>
                </a:prstGeom>
                <a:blipFill>
                  <a:blip r:embed="rId13"/>
                  <a:stretch>
                    <a:fillRect l="-32258" r="-25806" b="-26667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2" name="Group 11"/>
          <p:cNvGrpSpPr/>
          <p:nvPr/>
        </p:nvGrpSpPr>
        <p:grpSpPr>
          <a:xfrm>
            <a:off x="4785064" y="3842551"/>
            <a:ext cx="3507325" cy="2661311"/>
            <a:chOff x="4785064" y="3842551"/>
            <a:chExt cx="3507325" cy="2661311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p:blipFill rotWithShape="1">
            <a:blip r:embed="rId14"/>
            <a:srcRect l="28909" t="23820" r="26747" b="13305"/>
            <a:stretch/>
          </p:blipFill>
          <p:spPr>
            <a:xfrm>
              <a:off x="4785064" y="3884024"/>
              <a:ext cx="3284739" cy="2619838"/>
            </a:xfrm>
            <a:prstGeom prst="rect">
              <a:avLst/>
            </a:prstGeom>
          </p:spPr>
        </p:pic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0" name="TextBox 39"/>
                <p:cNvSpPr txBox="1"/>
                <p:nvPr/>
              </p:nvSpPr>
              <p:spPr>
                <a:xfrm>
                  <a:off x="7290047" y="4835371"/>
                  <a:ext cx="273728" cy="276999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40" name="TextBox 3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290047" y="4835371"/>
                  <a:ext cx="273728" cy="276999"/>
                </a:xfrm>
                <a:prstGeom prst="rect">
                  <a:avLst/>
                </a:prstGeom>
                <a:blipFill>
                  <a:blip r:embed="rId1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1" name="TextBox 40"/>
                <p:cNvSpPr txBox="1"/>
                <p:nvPr/>
              </p:nvSpPr>
              <p:spPr>
                <a:xfrm>
                  <a:off x="6386005" y="3842551"/>
                  <a:ext cx="278802" cy="276999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41" name="TextBox 4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386005" y="3842551"/>
                  <a:ext cx="278802" cy="276999"/>
                </a:xfrm>
                <a:prstGeom prst="rect">
                  <a:avLst/>
                </a:prstGeom>
                <a:blipFill>
                  <a:blip r:embed="rId16"/>
                  <a:stretch>
                    <a:fillRect l="-4444" r="-4444" b="-23913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2" name="TextBox 41"/>
                <p:cNvSpPr txBox="1"/>
                <p:nvPr/>
              </p:nvSpPr>
              <p:spPr>
                <a:xfrm>
                  <a:off x="6360852" y="5299969"/>
                  <a:ext cx="278802" cy="276999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42" name="TextBox 4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360852" y="5299969"/>
                  <a:ext cx="278802" cy="276999"/>
                </a:xfrm>
                <a:prstGeom prst="rect">
                  <a:avLst/>
                </a:prstGeom>
                <a:blipFill>
                  <a:blip r:embed="rId1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4" name="Rectangle 43"/>
                <p:cNvSpPr/>
                <p:nvPr/>
              </p:nvSpPr>
              <p:spPr>
                <a:xfrm>
                  <a:off x="6180401" y="6002252"/>
                  <a:ext cx="2111988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dirty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i="1" dirty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i="1" dirty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+4</m:t>
                        </m:r>
                        <m:r>
                          <a:rPr lang="en-US" i="1" dirty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n-US" b="0" i="1" dirty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+6</m:t>
                        </m:r>
                        <m:r>
                          <a:rPr lang="en-US" b="0" i="1" dirty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𝑧</m:t>
                        </m:r>
                        <m:r>
                          <a:rPr lang="en-US" i="1" dirty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=10</m:t>
                        </m:r>
                      </m:oMath>
                    </m:oMathPara>
                  </a14:m>
                  <a:endParaRPr lang="en-GB" dirty="0">
                    <a:solidFill>
                      <a:srgbClr val="C00000"/>
                    </a:solidFill>
                  </a:endParaRPr>
                </a:p>
              </p:txBody>
            </p:sp>
          </mc:Choice>
          <mc:Fallback xmlns="">
            <p:sp>
              <p:nvSpPr>
                <p:cNvPr id="44" name="Rectangle 4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180401" y="6002252"/>
                  <a:ext cx="2111988" cy="369332"/>
                </a:xfrm>
                <a:prstGeom prst="rect">
                  <a:avLst/>
                </a:prstGeom>
                <a:blipFill>
                  <a:blip r:embed="rId18"/>
                  <a:stretch>
                    <a:fillRect b="-13333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25" name="TextBox 24">
            <a:hlinkClick r:id="rId19" action="ppaction://hlinkfile"/>
          </p:cNvPr>
          <p:cNvSpPr txBox="1"/>
          <p:nvPr/>
        </p:nvSpPr>
        <p:spPr>
          <a:xfrm>
            <a:off x="2804160" y="5460274"/>
            <a:ext cx="1698172" cy="1200329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0000FF"/>
                </a:solidFill>
                <a:latin typeface="Comic Sans MS" panose="030F0702030302020204" pitchFamily="66" charset="0"/>
              </a:rPr>
              <a:t>LINK to Autograph file</a:t>
            </a:r>
            <a:endParaRPr lang="en-GB" sz="2400" dirty="0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5799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9941" y="363549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Matrices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5" y="1400175"/>
                <a:ext cx="3630135" cy="5122545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You need to be able to determine whether a system of three linear equations is consistent or inconsistent</a:t>
                </a: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algn="ctr">
                  <a:buFont typeface="Wingdings" panose="05000000000000000000" pitchFamily="2" charset="2"/>
                  <a:buChar char="à"/>
                </a:pPr>
                <a:r>
                  <a:rPr lang="en-US" sz="1400" dirty="0">
                    <a:latin typeface="Comic Sans MS" panose="030F0702030302020204" pitchFamily="66" charset="0"/>
                  </a:rPr>
                  <a:t>A system of linear equations is consistent if there is at least one set of values for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𝑧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 that solve all 3 simultaneously</a:t>
                </a: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algn="ctr">
                  <a:buFont typeface="Wingdings" panose="05000000000000000000" pitchFamily="2" charset="2"/>
                  <a:buChar char="à"/>
                </a:pPr>
                <a:r>
                  <a:rPr lang="en-US" sz="14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If the matrix formed by the coefficients is non-singular, then the system of equations has one unique solution and is consistent</a:t>
                </a:r>
              </a:p>
              <a:p>
                <a:pPr algn="ctr">
                  <a:buFont typeface="Wingdings" panose="05000000000000000000" pitchFamily="2" charset="2"/>
                  <a:buChar char="à"/>
                </a:pPr>
                <a:endParaRPr lang="en-US" sz="14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algn="ctr">
                  <a:buFont typeface="Wingdings" panose="05000000000000000000" pitchFamily="2" charset="2"/>
                  <a:buChar char="à"/>
                </a:pPr>
                <a:r>
                  <a:rPr lang="en-US" sz="14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If it is singular, then the system of equations will either be consistent and have infinitely many solutions, or be inconsistent and have no solutions…</a:t>
                </a: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5" y="1400175"/>
                <a:ext cx="3630135" cy="5122545"/>
              </a:xfrm>
              <a:blipFill>
                <a:blip r:embed="rId2"/>
                <a:stretch>
                  <a:fillRect t="-714" r="-218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651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6F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0" y="0"/>
                <a:ext cx="1171026" cy="6086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1200" dirty="0">
                    <a:latin typeface="Comic Sans MS" panose="030F0702030302020204" pitchFamily="66" charset="0"/>
                  </a:rPr>
                  <a:t>If: </a:t>
                </a:r>
                <a14:m>
                  <m:oMath xmlns:m="http://schemas.openxmlformats.org/officeDocument/2006/math"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𝑨</m:t>
                    </m:r>
                    <m:d>
                      <m:d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mr>
                          <m:m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</m:mr>
                          <m:m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</m:mr>
                        </m:m>
                      </m:e>
                    </m:d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𝒗</m:t>
                    </m:r>
                  </m:oMath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171026" cy="608693"/>
              </a:xfrm>
              <a:prstGeom prst="rect">
                <a:avLst/>
              </a:prstGeom>
              <a:blipFill>
                <a:blip r:embed="rId3"/>
                <a:stretch>
                  <a:fillRect l="-781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1402081" y="0"/>
                <a:ext cx="1536511" cy="6086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1200" dirty="0">
                    <a:latin typeface="Comic Sans MS" panose="030F0702030302020204" pitchFamily="66" charset="0"/>
                  </a:rPr>
                  <a:t>Then: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mr>
                          <m:m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</m:mr>
                          <m:m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</m:mr>
                        </m:m>
                      </m:e>
                    </m:d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1" i="1" smtClean="0">
                            <a:latin typeface="Cambria Math" panose="02040503050406030204" pitchFamily="18" charset="0"/>
                          </a:rPr>
                          <m:t>𝑨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𝒗</m:t>
                    </m:r>
                  </m:oMath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02081" y="0"/>
                <a:ext cx="1536511" cy="608693"/>
              </a:xfrm>
              <a:prstGeom prst="rect">
                <a:avLst/>
              </a:prstGeom>
              <a:blipFill>
                <a:blip r:embed="rId4"/>
                <a:stretch>
                  <a:fillRect l="-595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Box 14">
            <a:hlinkClick r:id="rId5" action="ppaction://hlinkfile"/>
          </p:cNvPr>
          <p:cNvSpPr txBox="1"/>
          <p:nvPr/>
        </p:nvSpPr>
        <p:spPr>
          <a:xfrm>
            <a:off x="6357257" y="1393371"/>
            <a:ext cx="2560320" cy="830997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0000FF"/>
                </a:solidFill>
                <a:latin typeface="Comic Sans MS" panose="030F0702030302020204" pitchFamily="66" charset="0"/>
              </a:rPr>
              <a:t>LINK to Autograph file</a:t>
            </a:r>
            <a:endParaRPr lang="en-GB" sz="2400" dirty="0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122718" y="580769"/>
            <a:ext cx="30212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  <a:latin typeface="Comic Sans MS" panose="030F0702030302020204" pitchFamily="66" charset="0"/>
              </a:rPr>
              <a:t>Singular – no solutions</a:t>
            </a:r>
            <a:endParaRPr lang="en-GB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6"/>
          <a:srcRect l="26436" t="13025" r="32411" b="18293"/>
          <a:stretch/>
        </p:blipFill>
        <p:spPr>
          <a:xfrm>
            <a:off x="4171406" y="2438400"/>
            <a:ext cx="4267200" cy="4005943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2308364" y="6069875"/>
            <a:ext cx="30212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  <a:latin typeface="Comic Sans MS" panose="030F0702030302020204" pitchFamily="66" charset="0"/>
              </a:rPr>
              <a:t>In this case the planes form a prism!</a:t>
            </a:r>
            <a:endParaRPr lang="en-GB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4206239" y="1267098"/>
                <a:ext cx="197220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+6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−6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=−6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06239" y="1267098"/>
                <a:ext cx="1972207" cy="276999"/>
              </a:xfrm>
              <a:prstGeom prst="rect">
                <a:avLst/>
              </a:prstGeom>
              <a:blipFill>
                <a:blip r:embed="rId7"/>
                <a:stretch>
                  <a:fillRect l="-2160" r="-2160" b="-33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4036422" y="1672045"/>
                <a:ext cx="197220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−6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+3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+3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=2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6422" y="1672045"/>
                <a:ext cx="1972207" cy="276999"/>
              </a:xfrm>
              <a:prstGeom prst="rect">
                <a:avLst/>
              </a:prstGeom>
              <a:blipFill>
                <a:blip r:embed="rId8"/>
                <a:stretch>
                  <a:fillRect r="-2469" b="-3260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4162696" y="2094412"/>
                <a:ext cx="201709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−3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+3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=−2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62696" y="2094412"/>
                <a:ext cx="2017091" cy="276999"/>
              </a:xfrm>
              <a:prstGeom prst="rect">
                <a:avLst/>
              </a:prstGeom>
              <a:blipFill>
                <a:blip r:embed="rId9"/>
                <a:stretch>
                  <a:fillRect l="-302" r="-2115" b="-2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77478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9" grpId="0"/>
      <p:bldP spid="1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9941" y="363549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Matrices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5" y="1400175"/>
                <a:ext cx="3630135" cy="5122545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You need to be able to determine whether a system of three linear equations is consistent or inconsistent</a:t>
                </a: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algn="ctr">
                  <a:buFont typeface="Wingdings" panose="05000000000000000000" pitchFamily="2" charset="2"/>
                  <a:buChar char="à"/>
                </a:pPr>
                <a:r>
                  <a:rPr lang="en-US" sz="1400" dirty="0">
                    <a:latin typeface="Comic Sans MS" panose="030F0702030302020204" pitchFamily="66" charset="0"/>
                  </a:rPr>
                  <a:t>A system of linear equations is consistent if there is at least one set of values for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𝑧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 that solve all 3 simultaneously</a:t>
                </a: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algn="ctr">
                  <a:buFont typeface="Wingdings" panose="05000000000000000000" pitchFamily="2" charset="2"/>
                  <a:buChar char="à"/>
                </a:pPr>
                <a:r>
                  <a:rPr lang="en-US" sz="14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If the matrix formed by the coefficients is non-singular, then the system of equations has one unique solution and is consistent</a:t>
                </a:r>
              </a:p>
              <a:p>
                <a:pPr algn="ctr">
                  <a:buFont typeface="Wingdings" panose="05000000000000000000" pitchFamily="2" charset="2"/>
                  <a:buChar char="à"/>
                </a:pPr>
                <a:endParaRPr lang="en-US" sz="14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algn="ctr">
                  <a:buFont typeface="Wingdings" panose="05000000000000000000" pitchFamily="2" charset="2"/>
                  <a:buChar char="à"/>
                </a:pPr>
                <a:r>
                  <a:rPr lang="en-US" sz="14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If it is singular, then the system of equations will either be consistent and have infinitely many solutions, or be inconsistent and have no solutions…</a:t>
                </a: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5" y="1400175"/>
                <a:ext cx="3630135" cy="5122545"/>
              </a:xfrm>
              <a:blipFill>
                <a:blip r:embed="rId2"/>
                <a:stretch>
                  <a:fillRect t="-714" r="-218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651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6F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0" y="0"/>
                <a:ext cx="1171026" cy="6086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1200" dirty="0">
                    <a:latin typeface="Comic Sans MS" panose="030F0702030302020204" pitchFamily="66" charset="0"/>
                  </a:rPr>
                  <a:t>If: </a:t>
                </a:r>
                <a14:m>
                  <m:oMath xmlns:m="http://schemas.openxmlformats.org/officeDocument/2006/math"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𝑨</m:t>
                    </m:r>
                    <m:d>
                      <m:d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mr>
                          <m:m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</m:mr>
                          <m:m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</m:mr>
                        </m:m>
                      </m:e>
                    </m:d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𝒗</m:t>
                    </m:r>
                  </m:oMath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171026" cy="608693"/>
              </a:xfrm>
              <a:prstGeom prst="rect">
                <a:avLst/>
              </a:prstGeom>
              <a:blipFill>
                <a:blip r:embed="rId3"/>
                <a:stretch>
                  <a:fillRect l="-781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1402081" y="0"/>
                <a:ext cx="1536511" cy="6086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1200" dirty="0">
                    <a:latin typeface="Comic Sans MS" panose="030F0702030302020204" pitchFamily="66" charset="0"/>
                  </a:rPr>
                  <a:t>Then: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mr>
                          <m:m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</m:mr>
                          <m:m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</m:mr>
                        </m:m>
                      </m:e>
                    </m:d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1" i="1" smtClean="0">
                            <a:latin typeface="Cambria Math" panose="02040503050406030204" pitchFamily="18" charset="0"/>
                          </a:rPr>
                          <m:t>𝑨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𝒗</m:t>
                    </m:r>
                  </m:oMath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02081" y="0"/>
                <a:ext cx="1536511" cy="608693"/>
              </a:xfrm>
              <a:prstGeom prst="rect">
                <a:avLst/>
              </a:prstGeom>
              <a:blipFill>
                <a:blip r:embed="rId4"/>
                <a:stretch>
                  <a:fillRect l="-595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4491761" y="1205630"/>
                <a:ext cx="141436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=8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1761" y="1205630"/>
                <a:ext cx="1414362" cy="276999"/>
              </a:xfrm>
              <a:prstGeom prst="rect">
                <a:avLst/>
              </a:prstGeom>
              <a:blipFill>
                <a:blip r:embed="rId5"/>
                <a:stretch>
                  <a:fillRect l="-2155" r="-3448" b="-2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4121647" y="1593160"/>
                <a:ext cx="192732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+2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+2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=14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21647" y="1593160"/>
                <a:ext cx="1927322" cy="276999"/>
              </a:xfrm>
              <a:prstGeom prst="rect">
                <a:avLst/>
              </a:prstGeom>
              <a:blipFill>
                <a:blip r:embed="rId6"/>
                <a:stretch>
                  <a:fillRect l="-2215" r="-2848" b="-2391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4369841" y="1980692"/>
                <a:ext cx="167084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=10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69841" y="1980692"/>
                <a:ext cx="1670842" cy="276999"/>
              </a:xfrm>
              <a:prstGeom prst="rect">
                <a:avLst/>
              </a:prstGeom>
              <a:blipFill>
                <a:blip r:embed="rId7"/>
                <a:stretch>
                  <a:fillRect l="-2920" r="-2920" b="-2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8"/>
          <a:srcRect l="34370" t="21766" r="29189" b="11873"/>
          <a:stretch/>
        </p:blipFill>
        <p:spPr>
          <a:xfrm>
            <a:off x="4171404" y="2377438"/>
            <a:ext cx="4162699" cy="4263952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4483054" y="1201276"/>
            <a:ext cx="1036320" cy="330925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Rectangle 24"/>
          <p:cNvSpPr/>
          <p:nvPr/>
        </p:nvSpPr>
        <p:spPr>
          <a:xfrm>
            <a:off x="4130356" y="1571390"/>
            <a:ext cx="1371600" cy="330925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5841507" y="68993"/>
            <a:ext cx="315157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0000FF"/>
                </a:solidFill>
                <a:latin typeface="Comic Sans MS" panose="030F0702030302020204" pitchFamily="66" charset="0"/>
              </a:rPr>
              <a:t>If one is a linear multiple of the other (with a different answer), the planes will be parallel, and hence there will be no solutions</a:t>
            </a:r>
            <a:endParaRPr lang="en-GB" sz="1400" dirty="0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  <p:sp>
        <p:nvSpPr>
          <p:cNvPr id="26" name="TextBox 25">
            <a:hlinkClick r:id="rId9" action="ppaction://hlinkfile"/>
          </p:cNvPr>
          <p:cNvSpPr txBox="1"/>
          <p:nvPr/>
        </p:nvSpPr>
        <p:spPr>
          <a:xfrm>
            <a:off x="6357257" y="1393371"/>
            <a:ext cx="2560320" cy="830997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0000FF"/>
                </a:solidFill>
                <a:latin typeface="Comic Sans MS" panose="030F0702030302020204" pitchFamily="66" charset="0"/>
              </a:rPr>
              <a:t>LINK to Autograph file</a:t>
            </a:r>
            <a:endParaRPr lang="en-GB" sz="2400" dirty="0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5663953" y="887767"/>
            <a:ext cx="310719" cy="230819"/>
          </a:xfrm>
          <a:prstGeom prst="straightConnector1">
            <a:avLst/>
          </a:prstGeom>
          <a:ln w="254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14505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23" grpId="0"/>
      <p:bldP spid="24" grpId="0"/>
      <p:bldP spid="7" grpId="0" animBg="1"/>
      <p:bldP spid="25" grpId="0" animBg="1"/>
      <p:bldP spid="8" grpId="0"/>
      <p:bldP spid="26" grpId="0" animBg="1"/>
      <p:bldP spid="26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9941" y="363549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Matrices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5" y="1400175"/>
                <a:ext cx="3630135" cy="5122545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You need to be able to determine whether a system of three linear equations is consistent or inconsistent</a:t>
                </a: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algn="ctr">
                  <a:buFont typeface="Wingdings" panose="05000000000000000000" pitchFamily="2" charset="2"/>
                  <a:buChar char="à"/>
                </a:pPr>
                <a:r>
                  <a:rPr lang="en-US" sz="1400" dirty="0">
                    <a:latin typeface="Comic Sans MS" panose="030F0702030302020204" pitchFamily="66" charset="0"/>
                  </a:rPr>
                  <a:t>A system of linear equations is consistent if there is at least one set of values for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𝑧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 that solve all 3 simultaneously</a:t>
                </a: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algn="ctr">
                  <a:buFont typeface="Wingdings" panose="05000000000000000000" pitchFamily="2" charset="2"/>
                  <a:buChar char="à"/>
                </a:pPr>
                <a:r>
                  <a:rPr lang="en-US" sz="14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If the matrix formed by the coefficients is non-singular, then the system of equations has one unique solution and is consistent</a:t>
                </a:r>
              </a:p>
              <a:p>
                <a:pPr algn="ctr">
                  <a:buFont typeface="Wingdings" panose="05000000000000000000" pitchFamily="2" charset="2"/>
                  <a:buChar char="à"/>
                </a:pPr>
                <a:endParaRPr lang="en-US" sz="14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algn="ctr">
                  <a:buFont typeface="Wingdings" panose="05000000000000000000" pitchFamily="2" charset="2"/>
                  <a:buChar char="à"/>
                </a:pPr>
                <a:r>
                  <a:rPr lang="en-US" sz="14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If it is singular, then the system of equations will either be consistent and have infinitely many solutions, or be inconsistent and have no solutions…</a:t>
                </a: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5" y="1400175"/>
                <a:ext cx="3630135" cy="5122545"/>
              </a:xfrm>
              <a:blipFill>
                <a:blip r:embed="rId2"/>
                <a:stretch>
                  <a:fillRect t="-714" r="-218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651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6F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0" y="0"/>
                <a:ext cx="1171026" cy="6086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1200" dirty="0">
                    <a:latin typeface="Comic Sans MS" panose="030F0702030302020204" pitchFamily="66" charset="0"/>
                  </a:rPr>
                  <a:t>If: </a:t>
                </a:r>
                <a14:m>
                  <m:oMath xmlns:m="http://schemas.openxmlformats.org/officeDocument/2006/math"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𝑨</m:t>
                    </m:r>
                    <m:d>
                      <m:d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mr>
                          <m:m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</m:mr>
                          <m:m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</m:mr>
                        </m:m>
                      </m:e>
                    </m:d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𝒗</m:t>
                    </m:r>
                  </m:oMath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171026" cy="608693"/>
              </a:xfrm>
              <a:prstGeom prst="rect">
                <a:avLst/>
              </a:prstGeom>
              <a:blipFill>
                <a:blip r:embed="rId3"/>
                <a:stretch>
                  <a:fillRect l="-781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1402081" y="0"/>
                <a:ext cx="1536511" cy="6086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1200" dirty="0">
                    <a:latin typeface="Comic Sans MS" panose="030F0702030302020204" pitchFamily="66" charset="0"/>
                  </a:rPr>
                  <a:t>Then: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mr>
                          <m:m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</m:mr>
                          <m:m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</m:mr>
                        </m:m>
                      </m:e>
                    </m:d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1" i="1" smtClean="0">
                            <a:latin typeface="Cambria Math" panose="02040503050406030204" pitchFamily="18" charset="0"/>
                          </a:rPr>
                          <m:t>𝑨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𝒗</m:t>
                    </m:r>
                  </m:oMath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02081" y="0"/>
                <a:ext cx="1536511" cy="608693"/>
              </a:xfrm>
              <a:prstGeom prst="rect">
                <a:avLst/>
              </a:prstGeom>
              <a:blipFill>
                <a:blip r:embed="rId4"/>
                <a:stretch>
                  <a:fillRect l="-595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4362993" y="1249680"/>
                <a:ext cx="141436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=2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62993" y="1249680"/>
                <a:ext cx="1414362" cy="276999"/>
              </a:xfrm>
              <a:prstGeom prst="rect">
                <a:avLst/>
              </a:prstGeom>
              <a:blipFill>
                <a:blip r:embed="rId5"/>
                <a:stretch>
                  <a:fillRect l="-2155" r="-3448" b="-2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4106090" y="1689462"/>
                <a:ext cx="179908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+3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=13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06090" y="1689462"/>
                <a:ext cx="1799082" cy="276999"/>
              </a:xfrm>
              <a:prstGeom prst="rect">
                <a:avLst/>
              </a:prstGeom>
              <a:blipFill>
                <a:blip r:embed="rId6"/>
                <a:stretch>
                  <a:fillRect l="-2712" r="-2712" b="-3260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4110444" y="2129245"/>
                <a:ext cx="197220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−2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+3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=−11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0444" y="2129245"/>
                <a:ext cx="1972207" cy="276999"/>
              </a:xfrm>
              <a:prstGeom prst="rect">
                <a:avLst/>
              </a:prstGeom>
              <a:blipFill>
                <a:blip r:embed="rId7"/>
                <a:stretch>
                  <a:fillRect l="-1235" r="-2469" b="-3260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5416731" y="2921726"/>
                <a:ext cx="1429687" cy="730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−2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16731" y="2921726"/>
                <a:ext cx="1429687" cy="73077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5429794" y="3814354"/>
                <a:ext cx="1398653" cy="73257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−2</m:t>
                                </m:r>
                              </m:e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29794" y="3814354"/>
                <a:ext cx="1398653" cy="732573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5451565" y="4776651"/>
                <a:ext cx="59150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=−7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51565" y="4776651"/>
                <a:ext cx="591509" cy="276999"/>
              </a:xfrm>
              <a:prstGeom prst="rect">
                <a:avLst/>
              </a:prstGeom>
              <a:blipFill>
                <a:blip r:embed="rId10"/>
                <a:stretch>
                  <a:fillRect l="-3093" r="-9278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3910149" y="5172891"/>
            <a:ext cx="509787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So this matrix is </a:t>
            </a:r>
            <a:r>
              <a:rPr lang="en-US" sz="1600" u="sng" dirty="0">
                <a:solidFill>
                  <a:srgbClr val="FF0000"/>
                </a:solidFill>
                <a:latin typeface="Comic Sans MS" panose="030F0702030302020204" pitchFamily="66" charset="0"/>
              </a:rPr>
              <a:t>non-singular</a:t>
            </a:r>
          </a:p>
          <a:p>
            <a:endParaRPr lang="en-US" sz="1600" u="sng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 This means that there will be </a:t>
            </a:r>
            <a:r>
              <a:rPr lang="en-US" sz="1600" u="sng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one</a:t>
            </a:r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 unique solution</a:t>
            </a:r>
            <a:endParaRPr lang="en-GB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194663" y="2486296"/>
            <a:ext cx="189667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Write as a matrix</a:t>
            </a:r>
            <a:endParaRPr lang="en-GB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2" name="Arc 21">
            <a:extLst>
              <a:ext uri="{FF2B5EF4-FFF2-40B4-BE49-F238E27FC236}">
                <a16:creationId xmlns:a16="http://schemas.microsoft.com/office/drawing/2014/main" id="{7F230900-2FAA-4B4F-8CB5-AEFDBE2C8A90}"/>
              </a:ext>
            </a:extLst>
          </p:cNvPr>
          <p:cNvSpPr/>
          <p:nvPr/>
        </p:nvSpPr>
        <p:spPr>
          <a:xfrm>
            <a:off x="6916635" y="3174656"/>
            <a:ext cx="305646" cy="1149531"/>
          </a:xfrm>
          <a:prstGeom prst="arc">
            <a:avLst>
              <a:gd name="adj1" fmla="val 16200000"/>
              <a:gd name="adj2" fmla="val 537036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TextBox 21">
            <a:extLst>
              <a:ext uri="{FF2B5EF4-FFF2-40B4-BE49-F238E27FC236}">
                <a16:creationId xmlns:a16="http://schemas.microsoft.com/office/drawing/2014/main" id="{527392A3-16A0-4663-ADBC-542DE5AA5E95}"/>
              </a:ext>
            </a:extLst>
          </p:cNvPr>
          <p:cNvSpPr txBox="1"/>
          <p:nvPr/>
        </p:nvSpPr>
        <p:spPr>
          <a:xfrm>
            <a:off x="7187448" y="3251089"/>
            <a:ext cx="184334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We need to find the determinant of this (use your calculator)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4" name="Arc 23">
            <a:extLst>
              <a:ext uri="{FF2B5EF4-FFF2-40B4-BE49-F238E27FC236}">
                <a16:creationId xmlns:a16="http://schemas.microsoft.com/office/drawing/2014/main" id="{7F230900-2FAA-4B4F-8CB5-AEFDBE2C8A90}"/>
              </a:ext>
            </a:extLst>
          </p:cNvPr>
          <p:cNvSpPr/>
          <p:nvPr/>
        </p:nvSpPr>
        <p:spPr>
          <a:xfrm>
            <a:off x="6807777" y="4337250"/>
            <a:ext cx="289709" cy="617927"/>
          </a:xfrm>
          <a:prstGeom prst="arc">
            <a:avLst>
              <a:gd name="adj1" fmla="val 16200000"/>
              <a:gd name="adj2" fmla="val 537036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TextBox 21">
            <a:extLst>
              <a:ext uri="{FF2B5EF4-FFF2-40B4-BE49-F238E27FC236}">
                <a16:creationId xmlns:a16="http://schemas.microsoft.com/office/drawing/2014/main" id="{527392A3-16A0-4663-ADBC-542DE5AA5E95}"/>
              </a:ext>
            </a:extLst>
          </p:cNvPr>
          <p:cNvSpPr txBox="1"/>
          <p:nvPr/>
        </p:nvSpPr>
        <p:spPr>
          <a:xfrm>
            <a:off x="7056821" y="4487707"/>
            <a:ext cx="10073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Calculate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0074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28" grpId="0"/>
      <p:bldP spid="31" grpId="0"/>
      <p:bldP spid="5" grpId="0"/>
      <p:bldP spid="14" grpId="0"/>
      <p:bldP spid="20" grpId="0"/>
      <p:bldP spid="21" grpId="0"/>
      <p:bldP spid="22" grpId="0" animBg="1"/>
      <p:bldP spid="23" grpId="0"/>
      <p:bldP spid="24" grpId="0" animBg="1"/>
      <p:bldP spid="2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9941" y="363549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Matrices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5" y="1400175"/>
                <a:ext cx="3630135" cy="5122545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You need to be able to determine whether a system of three linear equations is consistent or inconsistent</a:t>
                </a: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algn="ctr">
                  <a:buFont typeface="Wingdings" panose="05000000000000000000" pitchFamily="2" charset="2"/>
                  <a:buChar char="à"/>
                </a:pPr>
                <a:r>
                  <a:rPr lang="en-US" sz="1400" dirty="0">
                    <a:latin typeface="Comic Sans MS" panose="030F0702030302020204" pitchFamily="66" charset="0"/>
                  </a:rPr>
                  <a:t>A system of linear equations is consistent if there is at least one set of values for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𝑧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 that solve all 3 simultaneously</a:t>
                </a: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algn="ctr">
                  <a:buFont typeface="Wingdings" panose="05000000000000000000" pitchFamily="2" charset="2"/>
                  <a:buChar char="à"/>
                </a:pPr>
                <a:r>
                  <a:rPr lang="en-US" sz="14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If the matrix formed by the coefficients is non-singular, then the system of equations has one unique solution and is consistent</a:t>
                </a:r>
              </a:p>
              <a:p>
                <a:pPr algn="ctr">
                  <a:buFont typeface="Wingdings" panose="05000000000000000000" pitchFamily="2" charset="2"/>
                  <a:buChar char="à"/>
                </a:pPr>
                <a:endParaRPr lang="en-US" sz="14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algn="ctr">
                  <a:buFont typeface="Wingdings" panose="05000000000000000000" pitchFamily="2" charset="2"/>
                  <a:buChar char="à"/>
                </a:pPr>
                <a:r>
                  <a:rPr lang="en-US" sz="14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If it is singular, then the system of equations will either be consistent and have infinitely many solutions, or be inconsistent and have no solutions…</a:t>
                </a: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5" y="1400175"/>
                <a:ext cx="3630135" cy="5122545"/>
              </a:xfrm>
              <a:blipFill>
                <a:blip r:embed="rId2"/>
                <a:stretch>
                  <a:fillRect t="-714" r="-218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651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6F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0" y="0"/>
                <a:ext cx="1171026" cy="6086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1200" dirty="0">
                    <a:latin typeface="Comic Sans MS" panose="030F0702030302020204" pitchFamily="66" charset="0"/>
                  </a:rPr>
                  <a:t>If: </a:t>
                </a:r>
                <a14:m>
                  <m:oMath xmlns:m="http://schemas.openxmlformats.org/officeDocument/2006/math"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𝑨</m:t>
                    </m:r>
                    <m:d>
                      <m:d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mr>
                          <m:m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</m:mr>
                          <m:m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</m:mr>
                        </m:m>
                      </m:e>
                    </m:d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𝒗</m:t>
                    </m:r>
                  </m:oMath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171026" cy="608693"/>
              </a:xfrm>
              <a:prstGeom prst="rect">
                <a:avLst/>
              </a:prstGeom>
              <a:blipFill>
                <a:blip r:embed="rId3"/>
                <a:stretch>
                  <a:fillRect l="-781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1402081" y="0"/>
                <a:ext cx="1536511" cy="6086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1200" dirty="0">
                    <a:latin typeface="Comic Sans MS" panose="030F0702030302020204" pitchFamily="66" charset="0"/>
                  </a:rPr>
                  <a:t>Then: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mr>
                          <m:m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</m:mr>
                          <m:m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</m:mr>
                        </m:m>
                      </m:e>
                    </m:d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1" i="1" smtClean="0">
                            <a:latin typeface="Cambria Math" panose="02040503050406030204" pitchFamily="18" charset="0"/>
                          </a:rPr>
                          <m:t>𝑨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𝒗</m:t>
                    </m:r>
                  </m:oMath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02081" y="0"/>
                <a:ext cx="1536511" cy="608693"/>
              </a:xfrm>
              <a:prstGeom prst="rect">
                <a:avLst/>
              </a:prstGeom>
              <a:blipFill>
                <a:blip r:embed="rId4"/>
                <a:stretch>
                  <a:fillRect l="-595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4362993" y="1249680"/>
                <a:ext cx="141436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=2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62993" y="1249680"/>
                <a:ext cx="1414362" cy="276999"/>
              </a:xfrm>
              <a:prstGeom prst="rect">
                <a:avLst/>
              </a:prstGeom>
              <a:blipFill>
                <a:blip r:embed="rId5"/>
                <a:stretch>
                  <a:fillRect l="-2155" r="-3448" b="-2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4106090" y="1689462"/>
                <a:ext cx="179908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+3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=13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06090" y="1689462"/>
                <a:ext cx="1799082" cy="276999"/>
              </a:xfrm>
              <a:prstGeom prst="rect">
                <a:avLst/>
              </a:prstGeom>
              <a:blipFill>
                <a:blip r:embed="rId6"/>
                <a:stretch>
                  <a:fillRect l="-2712" r="-2712" b="-3260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4110444" y="2129245"/>
                <a:ext cx="197220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−2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+3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=−11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0444" y="2129245"/>
                <a:ext cx="1972207" cy="276999"/>
              </a:xfrm>
              <a:prstGeom prst="rect">
                <a:avLst/>
              </a:prstGeom>
              <a:blipFill>
                <a:blip r:embed="rId7"/>
                <a:stretch>
                  <a:fillRect l="-1235" r="-2469" b="-3260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Box 14">
            <a:hlinkClick r:id="rId8" action="ppaction://hlinkfile"/>
          </p:cNvPr>
          <p:cNvSpPr txBox="1"/>
          <p:nvPr/>
        </p:nvSpPr>
        <p:spPr>
          <a:xfrm>
            <a:off x="6357257" y="1393371"/>
            <a:ext cx="2560320" cy="830997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0000FF"/>
                </a:solidFill>
                <a:latin typeface="Comic Sans MS" panose="030F0702030302020204" pitchFamily="66" charset="0"/>
              </a:rPr>
              <a:t>LINK to Autograph file</a:t>
            </a:r>
            <a:endParaRPr lang="en-GB" sz="2400" dirty="0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 rotWithShape="1">
          <a:blip r:embed="rId9"/>
          <a:srcRect l="32003" t="21114" r="31136" b="14436"/>
          <a:stretch/>
        </p:blipFill>
        <p:spPr>
          <a:xfrm>
            <a:off x="4090782" y="2455817"/>
            <a:ext cx="4321698" cy="4250517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6122718" y="580769"/>
            <a:ext cx="30212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  <a:latin typeface="Comic Sans MS" panose="030F0702030302020204" pitchFamily="66" charset="0"/>
              </a:rPr>
              <a:t>Non-singular - One solution for x, y and z</a:t>
            </a:r>
            <a:endParaRPr lang="en-GB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9565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9941" y="363549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Matrices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5" y="1400175"/>
                <a:ext cx="3630135" cy="5122545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You need to be able to determine whether a system of three linear equations is consistent or inconsistent</a:t>
                </a: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algn="ctr">
                  <a:buFont typeface="Wingdings" panose="05000000000000000000" pitchFamily="2" charset="2"/>
                  <a:buChar char="à"/>
                </a:pPr>
                <a:r>
                  <a:rPr lang="en-US" sz="1400" dirty="0">
                    <a:latin typeface="Comic Sans MS" panose="030F0702030302020204" pitchFamily="66" charset="0"/>
                  </a:rPr>
                  <a:t>A system of linear equations is consistent if there is at least one set of values for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𝑧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 that solve all 3 simultaneously</a:t>
                </a: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algn="ctr">
                  <a:buFont typeface="Wingdings" panose="05000000000000000000" pitchFamily="2" charset="2"/>
                  <a:buChar char="à"/>
                </a:pPr>
                <a:r>
                  <a:rPr lang="en-US" sz="14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If the matrix formed by the coefficients is non-singular, then the system of equations has one unique solution and is consistent</a:t>
                </a:r>
              </a:p>
              <a:p>
                <a:pPr algn="ctr">
                  <a:buFont typeface="Wingdings" panose="05000000000000000000" pitchFamily="2" charset="2"/>
                  <a:buChar char="à"/>
                </a:pPr>
                <a:endParaRPr lang="en-US" sz="14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algn="ctr">
                  <a:buFont typeface="Wingdings" panose="05000000000000000000" pitchFamily="2" charset="2"/>
                  <a:buChar char="à"/>
                </a:pPr>
                <a:r>
                  <a:rPr lang="en-US" sz="14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If it is singular, then the system of equations will either be consistent and have infinitely many solutions, or be inconsistent and have no solutions…</a:t>
                </a: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5" y="1400175"/>
                <a:ext cx="3630135" cy="5122545"/>
              </a:xfrm>
              <a:blipFill>
                <a:blip r:embed="rId2"/>
                <a:stretch>
                  <a:fillRect t="-714" r="-218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651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6F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0" y="0"/>
                <a:ext cx="1171026" cy="6086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1200" dirty="0">
                    <a:latin typeface="Comic Sans MS" panose="030F0702030302020204" pitchFamily="66" charset="0"/>
                  </a:rPr>
                  <a:t>If: </a:t>
                </a:r>
                <a14:m>
                  <m:oMath xmlns:m="http://schemas.openxmlformats.org/officeDocument/2006/math"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𝑨</m:t>
                    </m:r>
                    <m:d>
                      <m:d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mr>
                          <m:m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</m:mr>
                          <m:m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</m:mr>
                        </m:m>
                      </m:e>
                    </m:d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𝒗</m:t>
                    </m:r>
                  </m:oMath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171026" cy="608693"/>
              </a:xfrm>
              <a:prstGeom prst="rect">
                <a:avLst/>
              </a:prstGeom>
              <a:blipFill>
                <a:blip r:embed="rId3"/>
                <a:stretch>
                  <a:fillRect l="-781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1402081" y="0"/>
                <a:ext cx="1536511" cy="6086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1200" dirty="0">
                    <a:latin typeface="Comic Sans MS" panose="030F0702030302020204" pitchFamily="66" charset="0"/>
                  </a:rPr>
                  <a:t>Then: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mr>
                          <m:m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</m:mr>
                          <m:m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</m:mr>
                        </m:m>
                      </m:e>
                    </m:d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1" i="1" smtClean="0">
                            <a:latin typeface="Cambria Math" panose="02040503050406030204" pitchFamily="18" charset="0"/>
                          </a:rPr>
                          <m:t>𝑨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𝒗</m:t>
                    </m:r>
                  </m:oMath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02081" y="0"/>
                <a:ext cx="1536511" cy="608693"/>
              </a:xfrm>
              <a:prstGeom prst="rect">
                <a:avLst/>
              </a:prstGeom>
              <a:blipFill>
                <a:blip r:embed="rId4"/>
                <a:stretch>
                  <a:fillRect l="-595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4206239" y="1267098"/>
                <a:ext cx="167084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−6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06239" y="1267098"/>
                <a:ext cx="1670842" cy="276999"/>
              </a:xfrm>
              <a:prstGeom prst="rect">
                <a:avLst/>
              </a:prstGeom>
              <a:blipFill>
                <a:blip r:embed="rId5"/>
                <a:stretch>
                  <a:fillRect l="-2555" r="-2920" b="-2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4201885" y="1698171"/>
                <a:ext cx="167084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+3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+3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=2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01885" y="1698171"/>
                <a:ext cx="1670842" cy="276999"/>
              </a:xfrm>
              <a:prstGeom prst="rect">
                <a:avLst/>
              </a:prstGeom>
              <a:blipFill>
                <a:blip r:embed="rId6"/>
                <a:stretch>
                  <a:fillRect l="-1460" r="-3285" b="-33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4032068" y="2120537"/>
                <a:ext cx="201709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−3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+3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=−2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2068" y="2120537"/>
                <a:ext cx="2017091" cy="276999"/>
              </a:xfrm>
              <a:prstGeom prst="rect">
                <a:avLst/>
              </a:prstGeom>
              <a:blipFill>
                <a:blip r:embed="rId7"/>
                <a:stretch>
                  <a:fillRect r="-2417" b="-2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5416731" y="2921726"/>
                <a:ext cx="1602811" cy="73257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−6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−3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16731" y="2921726"/>
                <a:ext cx="1602811" cy="732573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5429794" y="3814354"/>
                <a:ext cx="1571777" cy="73257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−6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−3</m:t>
                                </m:r>
                              </m:e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29794" y="3814354"/>
                <a:ext cx="1571777" cy="732573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5451565" y="4776651"/>
                <a:ext cx="41838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51565" y="4776651"/>
                <a:ext cx="418384" cy="276999"/>
              </a:xfrm>
              <a:prstGeom prst="rect">
                <a:avLst/>
              </a:prstGeom>
              <a:blipFill>
                <a:blip r:embed="rId10"/>
                <a:stretch>
                  <a:fillRect l="-4348" r="-13043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TextBox 32"/>
          <p:cNvSpPr txBox="1"/>
          <p:nvPr/>
        </p:nvSpPr>
        <p:spPr>
          <a:xfrm>
            <a:off x="3910149" y="5172891"/>
            <a:ext cx="470119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So this matrix is </a:t>
            </a:r>
            <a:r>
              <a:rPr lang="en-US" sz="1600" u="sng" dirty="0">
                <a:solidFill>
                  <a:srgbClr val="FF0000"/>
                </a:solidFill>
                <a:latin typeface="Comic Sans MS" panose="030F0702030302020204" pitchFamily="66" charset="0"/>
              </a:rPr>
              <a:t>singular</a:t>
            </a:r>
          </a:p>
          <a:p>
            <a:endParaRPr lang="en-US" sz="1600" u="sng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 This means that there will either be an infinite number of solutions, or no solutions</a:t>
            </a:r>
            <a:endParaRPr lang="en-GB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194663" y="2486296"/>
            <a:ext cx="189667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Write as a matrix</a:t>
            </a:r>
            <a:endParaRPr lang="en-GB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5" name="Arc 34">
            <a:extLst>
              <a:ext uri="{FF2B5EF4-FFF2-40B4-BE49-F238E27FC236}">
                <a16:creationId xmlns:a16="http://schemas.microsoft.com/office/drawing/2014/main" id="{7F230900-2FAA-4B4F-8CB5-AEFDBE2C8A90}"/>
              </a:ext>
            </a:extLst>
          </p:cNvPr>
          <p:cNvSpPr/>
          <p:nvPr/>
        </p:nvSpPr>
        <p:spPr>
          <a:xfrm>
            <a:off x="6916635" y="3174656"/>
            <a:ext cx="305646" cy="1149531"/>
          </a:xfrm>
          <a:prstGeom prst="arc">
            <a:avLst>
              <a:gd name="adj1" fmla="val 16200000"/>
              <a:gd name="adj2" fmla="val 537036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TextBox 21">
            <a:extLst>
              <a:ext uri="{FF2B5EF4-FFF2-40B4-BE49-F238E27FC236}">
                <a16:creationId xmlns:a16="http://schemas.microsoft.com/office/drawing/2014/main" id="{527392A3-16A0-4663-ADBC-542DE5AA5E95}"/>
              </a:ext>
            </a:extLst>
          </p:cNvPr>
          <p:cNvSpPr txBox="1"/>
          <p:nvPr/>
        </p:nvSpPr>
        <p:spPr>
          <a:xfrm>
            <a:off x="7187448" y="3251089"/>
            <a:ext cx="184334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We need to find the determinant of this (use your calculator)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7" name="Arc 36">
            <a:extLst>
              <a:ext uri="{FF2B5EF4-FFF2-40B4-BE49-F238E27FC236}">
                <a16:creationId xmlns:a16="http://schemas.microsoft.com/office/drawing/2014/main" id="{7F230900-2FAA-4B4F-8CB5-AEFDBE2C8A90}"/>
              </a:ext>
            </a:extLst>
          </p:cNvPr>
          <p:cNvSpPr/>
          <p:nvPr/>
        </p:nvSpPr>
        <p:spPr>
          <a:xfrm>
            <a:off x="6807777" y="4337250"/>
            <a:ext cx="289709" cy="617927"/>
          </a:xfrm>
          <a:prstGeom prst="arc">
            <a:avLst>
              <a:gd name="adj1" fmla="val 16200000"/>
              <a:gd name="adj2" fmla="val 537036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TextBox 21">
            <a:extLst>
              <a:ext uri="{FF2B5EF4-FFF2-40B4-BE49-F238E27FC236}">
                <a16:creationId xmlns:a16="http://schemas.microsoft.com/office/drawing/2014/main" id="{527392A3-16A0-4663-ADBC-542DE5AA5E95}"/>
              </a:ext>
            </a:extLst>
          </p:cNvPr>
          <p:cNvSpPr txBox="1"/>
          <p:nvPr/>
        </p:nvSpPr>
        <p:spPr>
          <a:xfrm>
            <a:off x="7056821" y="4487707"/>
            <a:ext cx="10073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Calculate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6809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6" grpId="0"/>
      <p:bldP spid="27" grpId="0"/>
      <p:bldP spid="29" grpId="0"/>
      <p:bldP spid="30" grpId="0"/>
      <p:bldP spid="32" grpId="0"/>
      <p:bldP spid="34" grpId="0"/>
      <p:bldP spid="35" grpId="0" animBg="1"/>
      <p:bldP spid="36" grpId="0"/>
      <p:bldP spid="37" grpId="0" animBg="1"/>
      <p:bldP spid="3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9941" y="363549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Matrices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5" y="1400175"/>
                <a:ext cx="3630135" cy="5122545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You need to be able to determine whether a system of three linear equations is consistent or inconsistent</a:t>
                </a: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algn="ctr">
                  <a:buFont typeface="Wingdings" panose="05000000000000000000" pitchFamily="2" charset="2"/>
                  <a:buChar char="à"/>
                </a:pPr>
                <a:r>
                  <a:rPr lang="en-US" sz="1400" dirty="0">
                    <a:latin typeface="Comic Sans MS" panose="030F0702030302020204" pitchFamily="66" charset="0"/>
                  </a:rPr>
                  <a:t>A system of linear equations is consistent if there is at least one set of values for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𝑧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 that solve all 3 simultaneously</a:t>
                </a: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algn="ctr">
                  <a:buFont typeface="Wingdings" panose="05000000000000000000" pitchFamily="2" charset="2"/>
                  <a:buChar char="à"/>
                </a:pPr>
                <a:r>
                  <a:rPr lang="en-US" sz="14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If the matrix formed by the coefficients is non-singular, then the system of equations has one unique solution and is consistent</a:t>
                </a:r>
              </a:p>
              <a:p>
                <a:pPr algn="ctr">
                  <a:buFont typeface="Wingdings" panose="05000000000000000000" pitchFamily="2" charset="2"/>
                  <a:buChar char="à"/>
                </a:pPr>
                <a:endParaRPr lang="en-US" sz="14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algn="ctr">
                  <a:buFont typeface="Wingdings" panose="05000000000000000000" pitchFamily="2" charset="2"/>
                  <a:buChar char="à"/>
                </a:pPr>
                <a:r>
                  <a:rPr lang="en-US" sz="14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If it is singular, then the system of equations will either be consistent and have infinitely many solutions, or be inconsistent and have no solutions…</a:t>
                </a: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5" y="1400175"/>
                <a:ext cx="3630135" cy="5122545"/>
              </a:xfrm>
              <a:blipFill>
                <a:blip r:embed="rId2"/>
                <a:stretch>
                  <a:fillRect t="-714" r="-218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651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6F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0" y="0"/>
                <a:ext cx="1171026" cy="6086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1200" dirty="0">
                    <a:latin typeface="Comic Sans MS" panose="030F0702030302020204" pitchFamily="66" charset="0"/>
                  </a:rPr>
                  <a:t>If: </a:t>
                </a:r>
                <a14:m>
                  <m:oMath xmlns:m="http://schemas.openxmlformats.org/officeDocument/2006/math"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𝑨</m:t>
                    </m:r>
                    <m:d>
                      <m:d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mr>
                          <m:m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</m:mr>
                          <m:m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</m:mr>
                        </m:m>
                      </m:e>
                    </m:d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𝒗</m:t>
                    </m:r>
                  </m:oMath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171026" cy="608693"/>
              </a:xfrm>
              <a:prstGeom prst="rect">
                <a:avLst/>
              </a:prstGeom>
              <a:blipFill>
                <a:blip r:embed="rId3"/>
                <a:stretch>
                  <a:fillRect l="-781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1402081" y="0"/>
                <a:ext cx="1536511" cy="6086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1200" dirty="0">
                    <a:latin typeface="Comic Sans MS" panose="030F0702030302020204" pitchFamily="66" charset="0"/>
                  </a:rPr>
                  <a:t>Then: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mr>
                          <m:m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</m:mr>
                          <m:m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</m:mr>
                        </m:m>
                      </m:e>
                    </m:d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1" i="1" smtClean="0">
                            <a:latin typeface="Cambria Math" panose="02040503050406030204" pitchFamily="18" charset="0"/>
                          </a:rPr>
                          <m:t>𝑨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𝒗</m:t>
                    </m:r>
                  </m:oMath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02081" y="0"/>
                <a:ext cx="1536511" cy="608693"/>
              </a:xfrm>
              <a:prstGeom prst="rect">
                <a:avLst/>
              </a:prstGeom>
              <a:blipFill>
                <a:blip r:embed="rId4"/>
                <a:stretch>
                  <a:fillRect l="-595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4206239" y="1267098"/>
                <a:ext cx="167084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−6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06239" y="1267098"/>
                <a:ext cx="1670842" cy="276999"/>
              </a:xfrm>
              <a:prstGeom prst="rect">
                <a:avLst/>
              </a:prstGeom>
              <a:blipFill>
                <a:blip r:embed="rId5"/>
                <a:stretch>
                  <a:fillRect l="-2555" r="-2920" b="-2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4201885" y="1698171"/>
                <a:ext cx="167084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+3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+3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=2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01885" y="1698171"/>
                <a:ext cx="1670842" cy="276999"/>
              </a:xfrm>
              <a:prstGeom prst="rect">
                <a:avLst/>
              </a:prstGeom>
              <a:blipFill>
                <a:blip r:embed="rId6"/>
                <a:stretch>
                  <a:fillRect l="-1460" r="-3285" b="-33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4032068" y="2120537"/>
                <a:ext cx="201709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−3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+3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=−2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2068" y="2120537"/>
                <a:ext cx="2017091" cy="276999"/>
              </a:xfrm>
              <a:prstGeom prst="rect">
                <a:avLst/>
              </a:prstGeom>
              <a:blipFill>
                <a:blip r:embed="rId7"/>
                <a:stretch>
                  <a:fillRect r="-2417" b="-2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TextBox 33"/>
          <p:cNvSpPr txBox="1"/>
          <p:nvPr/>
        </p:nvSpPr>
        <p:spPr>
          <a:xfrm>
            <a:off x="4075611" y="2486296"/>
            <a:ext cx="478430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Determining whether there are an infinite number of solutions, or no solutions…</a:t>
            </a:r>
          </a:p>
          <a:p>
            <a:pPr algn="ctr"/>
            <a:endParaRPr lang="en-US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 Eliminate one of the variables. If the resulting equations are consistent, then the overall system is consistent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766456" y="1254035"/>
            <a:ext cx="258084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dirty="0"/>
              <a:t>(1)</a:t>
            </a:r>
            <a:endParaRPr lang="en-GB" dirty="0"/>
          </a:p>
        </p:txBody>
      </p:sp>
      <p:sp>
        <p:nvSpPr>
          <p:cNvPr id="21" name="TextBox 20"/>
          <p:cNvSpPr txBox="1"/>
          <p:nvPr/>
        </p:nvSpPr>
        <p:spPr>
          <a:xfrm>
            <a:off x="3766455" y="1680755"/>
            <a:ext cx="258084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dirty="0"/>
              <a:t>(2)</a:t>
            </a:r>
            <a:endParaRPr lang="en-GB" dirty="0"/>
          </a:p>
        </p:txBody>
      </p:sp>
      <p:sp>
        <p:nvSpPr>
          <p:cNvPr id="22" name="TextBox 21"/>
          <p:cNvSpPr txBox="1"/>
          <p:nvPr/>
        </p:nvSpPr>
        <p:spPr>
          <a:xfrm>
            <a:off x="3766455" y="2116184"/>
            <a:ext cx="258084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dirty="0"/>
              <a:t>(3)</a:t>
            </a:r>
            <a:endParaRPr lang="en-GB" dirty="0"/>
          </a:p>
        </p:txBody>
      </p:sp>
      <p:sp>
        <p:nvSpPr>
          <p:cNvPr id="23" name="TextBox 22"/>
          <p:cNvSpPr txBox="1"/>
          <p:nvPr/>
        </p:nvSpPr>
        <p:spPr>
          <a:xfrm>
            <a:off x="4040777" y="3897086"/>
            <a:ext cx="854401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dirty="0"/>
              <a:t>(1) + 2(2)</a:t>
            </a:r>
            <a:endParaRPr lang="en-GB" dirty="0"/>
          </a:p>
        </p:txBody>
      </p:sp>
      <p:sp>
        <p:nvSpPr>
          <p:cNvPr id="24" name="TextBox 23"/>
          <p:cNvSpPr txBox="1"/>
          <p:nvPr/>
        </p:nvSpPr>
        <p:spPr>
          <a:xfrm>
            <a:off x="4114799" y="4267201"/>
            <a:ext cx="692497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dirty="0"/>
              <a:t>(2) - (3)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5207725" y="3914503"/>
                <a:ext cx="127894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+5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=5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07725" y="3914503"/>
                <a:ext cx="1278940" cy="276999"/>
              </a:xfrm>
              <a:prstGeom prst="rect">
                <a:avLst/>
              </a:prstGeom>
              <a:blipFill>
                <a:blip r:embed="rId8"/>
                <a:stretch>
                  <a:fillRect l="-4286" t="-2174" r="-4286" b="-3260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5203370" y="4284618"/>
                <a:ext cx="127894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+4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=4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03370" y="4284618"/>
                <a:ext cx="1278940" cy="276999"/>
              </a:xfrm>
              <a:prstGeom prst="rect">
                <a:avLst/>
              </a:prstGeom>
              <a:blipFill>
                <a:blip r:embed="rId9"/>
                <a:stretch>
                  <a:fillRect l="-4306" r="-4306" b="-33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3584633" y="4669920"/>
                <a:ext cx="5559367" cy="18158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 algn="ctr">
                  <a:buFont typeface="Wingdings" panose="05000000000000000000" pitchFamily="2" charset="2"/>
                  <a:buChar char="à"/>
                </a:pPr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As one of these is a multiple of the other, the overall system will be consistent and have an infinite number of solutions</a:t>
                </a:r>
              </a:p>
              <a:p>
                <a:pPr marL="285750" indent="-285750" algn="ctr">
                  <a:buFont typeface="Wingdings" panose="05000000000000000000" pitchFamily="2" charset="2"/>
                  <a:buChar char="à"/>
                </a:pPr>
                <a:endParaRPr lang="en-US" sz="1400" dirty="0">
                  <a:solidFill>
                    <a:srgbClr val="FF0000"/>
                  </a:solidFill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marL="285750" indent="-285750" algn="ctr">
                  <a:buFont typeface="Wingdings" panose="05000000000000000000" pitchFamily="2" charset="2"/>
                  <a:buChar char="à"/>
                </a:pPr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This is because in the 2 equations above, they will always work if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𝑥</m:t>
                    </m:r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+</m:t>
                    </m:r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𝑦</m:t>
                    </m:r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=1</m:t>
                    </m:r>
                  </m:oMath>
                </a14:m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  <a:p>
                <a:pPr marL="285750" indent="-285750" algn="ctr">
                  <a:buFont typeface="Wingdings" panose="05000000000000000000" pitchFamily="2" charset="2"/>
                  <a:buChar char="à"/>
                </a:pPr>
                <a:endParaRPr lang="en-US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  <a:p>
                <a:pPr marL="285750" indent="-285750" algn="ctr">
                  <a:buFont typeface="Wingdings" panose="05000000000000000000" pitchFamily="2" charset="2"/>
                  <a:buChar char="à"/>
                </a:pPr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As long as </a:t>
                </a:r>
                <a14:m>
                  <m:oMath xmlns:m="http://schemas.openxmlformats.org/officeDocument/2006/math">
                    <m:r>
                      <a:rPr lang="en-US" sz="14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𝑥</m:t>
                    </m:r>
                    <m:r>
                      <a:rPr lang="en-US" sz="14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+</m:t>
                    </m:r>
                    <m:r>
                      <a:rPr lang="en-US" sz="14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𝑦</m:t>
                    </m:r>
                    <m:r>
                      <a:rPr lang="en-US" sz="14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=1</m:t>
                    </m:r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, there will also be a value of </a:t>
                </a:r>
                <a14:m>
                  <m:oMath xmlns:m="http://schemas.openxmlformats.org/officeDocument/2006/math">
                    <m:r>
                      <a:rPr lang="en-GB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𝑧</m:t>
                    </m:r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to go with this (which will vary depending on </a:t>
                </a:r>
                <a14:m>
                  <m:oMath xmlns:m="http://schemas.openxmlformats.org/officeDocument/2006/math">
                    <m:r>
                      <a:rPr lang="en-GB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)</a:t>
                </a:r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84633" y="4669920"/>
                <a:ext cx="5559367" cy="1815882"/>
              </a:xfrm>
              <a:prstGeom prst="rect">
                <a:avLst/>
              </a:prstGeom>
              <a:blipFill>
                <a:blip r:embed="rId10"/>
                <a:stretch>
                  <a:fillRect t="-671" r="-1096" b="-268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5696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22" grpId="0"/>
      <p:bldP spid="23" grpId="0"/>
      <p:bldP spid="24" grpId="0"/>
      <p:bldP spid="25" grpId="0"/>
      <p:bldP spid="2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9941" y="363549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Matrices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5" y="1400175"/>
                <a:ext cx="3630135" cy="5122545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You need to be able to determine whether a system of three linear equations is consistent or inconsistent</a:t>
                </a: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algn="ctr">
                  <a:buFont typeface="Wingdings" panose="05000000000000000000" pitchFamily="2" charset="2"/>
                  <a:buChar char="à"/>
                </a:pPr>
                <a:r>
                  <a:rPr lang="en-US" sz="1400" dirty="0">
                    <a:latin typeface="Comic Sans MS" panose="030F0702030302020204" pitchFamily="66" charset="0"/>
                  </a:rPr>
                  <a:t>A system of linear equations is consistent if there is at least one set of values for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𝑧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 that solve all 3 simultaneously</a:t>
                </a: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algn="ctr">
                  <a:buFont typeface="Wingdings" panose="05000000000000000000" pitchFamily="2" charset="2"/>
                  <a:buChar char="à"/>
                </a:pPr>
                <a:r>
                  <a:rPr lang="en-US" sz="14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If the matrix formed by the coefficients is non-singular, then the system of equations has one unique solution and is consistent</a:t>
                </a:r>
              </a:p>
              <a:p>
                <a:pPr algn="ctr">
                  <a:buFont typeface="Wingdings" panose="05000000000000000000" pitchFamily="2" charset="2"/>
                  <a:buChar char="à"/>
                </a:pPr>
                <a:endParaRPr lang="en-US" sz="14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algn="ctr">
                  <a:buFont typeface="Wingdings" panose="05000000000000000000" pitchFamily="2" charset="2"/>
                  <a:buChar char="à"/>
                </a:pPr>
                <a:r>
                  <a:rPr lang="en-US" sz="14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If it is singular, then the system of equations will either be consistent and have infinitely many solutions, or be inconsistent and have no solutions…</a:t>
                </a: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5" y="1400175"/>
                <a:ext cx="3630135" cy="5122545"/>
              </a:xfrm>
              <a:blipFill>
                <a:blip r:embed="rId2"/>
                <a:stretch>
                  <a:fillRect t="-714" r="-218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651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6F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0" y="0"/>
                <a:ext cx="1171026" cy="6086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1200" dirty="0">
                    <a:latin typeface="Comic Sans MS" panose="030F0702030302020204" pitchFamily="66" charset="0"/>
                  </a:rPr>
                  <a:t>If: </a:t>
                </a:r>
                <a14:m>
                  <m:oMath xmlns:m="http://schemas.openxmlformats.org/officeDocument/2006/math"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𝑨</m:t>
                    </m:r>
                    <m:d>
                      <m:d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mr>
                          <m:m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</m:mr>
                          <m:m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</m:mr>
                        </m:m>
                      </m:e>
                    </m:d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𝒗</m:t>
                    </m:r>
                  </m:oMath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171026" cy="608693"/>
              </a:xfrm>
              <a:prstGeom prst="rect">
                <a:avLst/>
              </a:prstGeom>
              <a:blipFill>
                <a:blip r:embed="rId3"/>
                <a:stretch>
                  <a:fillRect l="-781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1402081" y="0"/>
                <a:ext cx="1536511" cy="6086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1200" dirty="0">
                    <a:latin typeface="Comic Sans MS" panose="030F0702030302020204" pitchFamily="66" charset="0"/>
                  </a:rPr>
                  <a:t>Then: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mr>
                          <m:m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</m:mr>
                          <m:m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</m:mr>
                        </m:m>
                      </m:e>
                    </m:d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1" i="1" smtClean="0">
                            <a:latin typeface="Cambria Math" panose="02040503050406030204" pitchFamily="18" charset="0"/>
                          </a:rPr>
                          <m:t>𝑨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𝒗</m:t>
                    </m:r>
                  </m:oMath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02081" y="0"/>
                <a:ext cx="1536511" cy="608693"/>
              </a:xfrm>
              <a:prstGeom prst="rect">
                <a:avLst/>
              </a:prstGeom>
              <a:blipFill>
                <a:blip r:embed="rId4"/>
                <a:stretch>
                  <a:fillRect l="-595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4206239" y="1267098"/>
                <a:ext cx="167084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−6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06239" y="1267098"/>
                <a:ext cx="1670842" cy="276999"/>
              </a:xfrm>
              <a:prstGeom prst="rect">
                <a:avLst/>
              </a:prstGeom>
              <a:blipFill>
                <a:blip r:embed="rId5"/>
                <a:stretch>
                  <a:fillRect l="-2555" r="-2920" b="-2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4201885" y="1698171"/>
                <a:ext cx="167084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+3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+3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=2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01885" y="1698171"/>
                <a:ext cx="1670842" cy="276999"/>
              </a:xfrm>
              <a:prstGeom prst="rect">
                <a:avLst/>
              </a:prstGeom>
              <a:blipFill>
                <a:blip r:embed="rId6"/>
                <a:stretch>
                  <a:fillRect l="-1460" r="-3285" b="-33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4032068" y="2120537"/>
                <a:ext cx="201709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−3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+3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=−2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2068" y="2120537"/>
                <a:ext cx="2017091" cy="276999"/>
              </a:xfrm>
              <a:prstGeom prst="rect">
                <a:avLst/>
              </a:prstGeom>
              <a:blipFill>
                <a:blip r:embed="rId7"/>
                <a:stretch>
                  <a:fillRect r="-2417" b="-2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4284617" y="2451463"/>
                <a:ext cx="4214949" cy="954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For example, let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=2</m:t>
                    </m:r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=−1</m:t>
                    </m:r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(as this means they add up to 1)</a:t>
                </a:r>
              </a:p>
              <a:p>
                <a:pPr algn="ctr"/>
                <a:endParaRPr lang="en-US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 Let us see what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𝑧</m:t>
                    </m:r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 will be if this is the case…</a:t>
                </a:r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84617" y="2451463"/>
                <a:ext cx="4214949" cy="954107"/>
              </a:xfrm>
              <a:prstGeom prst="rect">
                <a:avLst/>
              </a:prstGeom>
              <a:blipFill>
                <a:blip r:embed="rId8"/>
                <a:stretch>
                  <a:fillRect l="-289" t="-1274" r="-1592" b="-573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TextBox 19"/>
          <p:cNvSpPr txBox="1"/>
          <p:nvPr/>
        </p:nvSpPr>
        <p:spPr>
          <a:xfrm>
            <a:off x="3766456" y="1254035"/>
            <a:ext cx="258084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dirty="0"/>
              <a:t>(1)</a:t>
            </a:r>
            <a:endParaRPr lang="en-GB" dirty="0"/>
          </a:p>
        </p:txBody>
      </p:sp>
      <p:sp>
        <p:nvSpPr>
          <p:cNvPr id="21" name="TextBox 20"/>
          <p:cNvSpPr txBox="1"/>
          <p:nvPr/>
        </p:nvSpPr>
        <p:spPr>
          <a:xfrm>
            <a:off x="3766455" y="1680755"/>
            <a:ext cx="258084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dirty="0"/>
              <a:t>(2)</a:t>
            </a:r>
            <a:endParaRPr lang="en-GB" dirty="0"/>
          </a:p>
        </p:txBody>
      </p:sp>
      <p:sp>
        <p:nvSpPr>
          <p:cNvPr id="22" name="TextBox 21"/>
          <p:cNvSpPr txBox="1"/>
          <p:nvPr/>
        </p:nvSpPr>
        <p:spPr>
          <a:xfrm>
            <a:off x="3766455" y="2116184"/>
            <a:ext cx="258084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dirty="0"/>
              <a:t>(3)</a:t>
            </a:r>
            <a:endParaRPr lang="en-GB" dirty="0"/>
          </a:p>
        </p:txBody>
      </p:sp>
      <p:sp>
        <p:nvSpPr>
          <p:cNvPr id="23" name="TextBox 22"/>
          <p:cNvSpPr txBox="1"/>
          <p:nvPr/>
        </p:nvSpPr>
        <p:spPr>
          <a:xfrm>
            <a:off x="6505303" y="1441269"/>
            <a:ext cx="854401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dirty="0"/>
              <a:t>(1) + 2(2)</a:t>
            </a:r>
            <a:endParaRPr lang="en-GB" dirty="0"/>
          </a:p>
        </p:txBody>
      </p:sp>
      <p:sp>
        <p:nvSpPr>
          <p:cNvPr id="24" name="TextBox 23"/>
          <p:cNvSpPr txBox="1"/>
          <p:nvPr/>
        </p:nvSpPr>
        <p:spPr>
          <a:xfrm>
            <a:off x="6579325" y="1811384"/>
            <a:ext cx="692497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dirty="0"/>
              <a:t>(2) - (3)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7672251" y="1458686"/>
                <a:ext cx="127894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+5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=5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72251" y="1458686"/>
                <a:ext cx="1278940" cy="276999"/>
              </a:xfrm>
              <a:prstGeom prst="rect">
                <a:avLst/>
              </a:prstGeom>
              <a:blipFill>
                <a:blip r:embed="rId9"/>
                <a:stretch>
                  <a:fillRect l="-4306" t="-2174" r="-4785" b="-3260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7667896" y="1828801"/>
                <a:ext cx="127894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+4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=4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67896" y="1828801"/>
                <a:ext cx="1278940" cy="276999"/>
              </a:xfrm>
              <a:prstGeom prst="rect">
                <a:avLst/>
              </a:prstGeom>
              <a:blipFill>
                <a:blip r:embed="rId10"/>
                <a:stretch>
                  <a:fillRect l="-4286" r="-3810" b="-33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4532809" y="3509554"/>
                <a:ext cx="167084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−6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32809" y="3509554"/>
                <a:ext cx="1670842" cy="276999"/>
              </a:xfrm>
              <a:prstGeom prst="rect">
                <a:avLst/>
              </a:prstGeom>
              <a:blipFill>
                <a:blip r:embed="rId11"/>
                <a:stretch>
                  <a:fillRect l="-2920" r="-2920" b="-2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7088777" y="3513909"/>
                <a:ext cx="167084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+3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+3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=2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88777" y="3513909"/>
                <a:ext cx="1670842" cy="276999"/>
              </a:xfrm>
              <a:prstGeom prst="rect">
                <a:avLst/>
              </a:prstGeom>
              <a:blipFill>
                <a:blip r:embed="rId12"/>
                <a:stretch>
                  <a:fillRect l="-1460" r="-2920" b="-3260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4376056" y="5181600"/>
                <a:ext cx="201709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−3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+3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=−2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76056" y="5181600"/>
                <a:ext cx="2017091" cy="276999"/>
              </a:xfrm>
              <a:prstGeom prst="rect">
                <a:avLst/>
              </a:prstGeom>
              <a:blipFill>
                <a:blip r:embed="rId13"/>
                <a:stretch>
                  <a:fillRect l="-302" r="-2115" b="-2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3984168" y="3927566"/>
                <a:ext cx="222092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3(2)−(−1)−6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84168" y="3927566"/>
                <a:ext cx="2220929" cy="276999"/>
              </a:xfrm>
              <a:prstGeom prst="rect">
                <a:avLst/>
              </a:prstGeom>
              <a:blipFill>
                <a:blip r:embed="rId14"/>
                <a:stretch>
                  <a:fillRect l="-2198" t="-2174" r="-1923" b="-3260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5603962" y="4345575"/>
                <a:ext cx="59869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03962" y="4345575"/>
                <a:ext cx="598690" cy="276999"/>
              </a:xfrm>
              <a:prstGeom prst="rect">
                <a:avLst/>
              </a:prstGeom>
              <a:blipFill>
                <a:blip r:embed="rId15"/>
                <a:stretch>
                  <a:fillRect l="-5102" r="-10204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6548844" y="3914503"/>
                <a:ext cx="222092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(2)+3(−1)+3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=2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48844" y="3914503"/>
                <a:ext cx="2220929" cy="276999"/>
              </a:xfrm>
              <a:prstGeom prst="rect">
                <a:avLst/>
              </a:prstGeom>
              <a:blipFill>
                <a:blip r:embed="rId16"/>
                <a:stretch>
                  <a:fillRect l="-3288" t="-2174" r="-1918" b="-3260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8159930" y="4332514"/>
                <a:ext cx="59869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59930" y="4332514"/>
                <a:ext cx="598690" cy="276999"/>
              </a:xfrm>
              <a:prstGeom prst="rect">
                <a:avLst/>
              </a:prstGeom>
              <a:blipFill>
                <a:blip r:embed="rId17"/>
                <a:stretch>
                  <a:fillRect l="-5102" r="-9184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3836125" y="5556069"/>
                <a:ext cx="256717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−3(2)−(−1)+3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=−2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36125" y="5556069"/>
                <a:ext cx="2567178" cy="276999"/>
              </a:xfrm>
              <a:prstGeom prst="rect">
                <a:avLst/>
              </a:prstGeom>
              <a:blipFill>
                <a:blip r:embed="rId18"/>
                <a:stretch>
                  <a:fillRect t="-2174" r="-1900" b="-3260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5621383" y="5930538"/>
                <a:ext cx="59868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21383" y="5930538"/>
                <a:ext cx="598689" cy="276999"/>
              </a:xfrm>
              <a:prstGeom prst="rect">
                <a:avLst/>
              </a:prstGeom>
              <a:blipFill>
                <a:blip r:embed="rId19"/>
                <a:stretch>
                  <a:fillRect l="-5102" r="-10204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6531428" y="4672149"/>
                <a:ext cx="2473235" cy="18158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As long as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, the equations are solvable. Hence there are an infinite number of solutions</a:t>
                </a:r>
              </a:p>
              <a:p>
                <a:pPr algn="ctr"/>
                <a:endParaRPr lang="en-US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  <a:p>
                <a:pPr algn="ctr"/>
                <a:r>
                  <a:rPr lang="en-US" sz="1400" b="1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Note that ‘infinite number of solutions’ does not mean ‘anything will work’!</a:t>
                </a:r>
                <a:endParaRPr lang="en-GB" sz="1400" b="1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31428" y="4672149"/>
                <a:ext cx="2473235" cy="1815882"/>
              </a:xfrm>
              <a:prstGeom prst="rect">
                <a:avLst/>
              </a:prstGeom>
              <a:blipFill>
                <a:blip r:embed="rId20"/>
                <a:stretch>
                  <a:fillRect l="-493" t="-336" r="-3941" b="-268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38777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0" grpId="0"/>
      <p:bldP spid="32" grpId="0"/>
      <p:bldP spid="33" grpId="0"/>
      <p:bldP spid="35" grpId="0"/>
      <p:bldP spid="36" grpId="0"/>
      <p:bldP spid="37" grpId="0"/>
      <p:bldP spid="38" grpId="0"/>
      <p:bldP spid="3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9941" y="363549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Matrices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5" y="1400175"/>
                <a:ext cx="3630135" cy="5122545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You need to be able to determine whether a system of three linear equations is consistent or inconsistent</a:t>
                </a: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algn="ctr">
                  <a:buFont typeface="Wingdings" panose="05000000000000000000" pitchFamily="2" charset="2"/>
                  <a:buChar char="à"/>
                </a:pPr>
                <a:r>
                  <a:rPr lang="en-US" sz="1400" dirty="0">
                    <a:latin typeface="Comic Sans MS" panose="030F0702030302020204" pitchFamily="66" charset="0"/>
                  </a:rPr>
                  <a:t>A system of linear equations is consistent if there is at least one set of values for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𝑧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 that solve all 3 simultaneously</a:t>
                </a: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algn="ctr">
                  <a:buFont typeface="Wingdings" panose="05000000000000000000" pitchFamily="2" charset="2"/>
                  <a:buChar char="à"/>
                </a:pPr>
                <a:r>
                  <a:rPr lang="en-US" sz="14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If the matrix formed by the coefficients is non-singular, then the system of equations has one unique solution and is consistent</a:t>
                </a:r>
              </a:p>
              <a:p>
                <a:pPr algn="ctr">
                  <a:buFont typeface="Wingdings" panose="05000000000000000000" pitchFamily="2" charset="2"/>
                  <a:buChar char="à"/>
                </a:pPr>
                <a:endParaRPr lang="en-US" sz="14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algn="ctr">
                  <a:buFont typeface="Wingdings" panose="05000000000000000000" pitchFamily="2" charset="2"/>
                  <a:buChar char="à"/>
                </a:pPr>
                <a:r>
                  <a:rPr lang="en-US" sz="14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If it is singular, then the system of equations will either be consistent and have infinitely many solutions, or be inconsistent and have no solutions…</a:t>
                </a: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5" y="1400175"/>
                <a:ext cx="3630135" cy="5122545"/>
              </a:xfrm>
              <a:blipFill>
                <a:blip r:embed="rId2"/>
                <a:stretch>
                  <a:fillRect t="-714" r="-218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651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6F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0" y="0"/>
                <a:ext cx="1171026" cy="6086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1200" dirty="0">
                    <a:latin typeface="Comic Sans MS" panose="030F0702030302020204" pitchFamily="66" charset="0"/>
                  </a:rPr>
                  <a:t>If: </a:t>
                </a:r>
                <a14:m>
                  <m:oMath xmlns:m="http://schemas.openxmlformats.org/officeDocument/2006/math"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𝑨</m:t>
                    </m:r>
                    <m:d>
                      <m:d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mr>
                          <m:m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</m:mr>
                          <m:m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</m:mr>
                        </m:m>
                      </m:e>
                    </m:d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𝒗</m:t>
                    </m:r>
                  </m:oMath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171026" cy="608693"/>
              </a:xfrm>
              <a:prstGeom prst="rect">
                <a:avLst/>
              </a:prstGeom>
              <a:blipFill>
                <a:blip r:embed="rId3"/>
                <a:stretch>
                  <a:fillRect l="-781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1402081" y="0"/>
                <a:ext cx="1536511" cy="6086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1200" dirty="0">
                    <a:latin typeface="Comic Sans MS" panose="030F0702030302020204" pitchFamily="66" charset="0"/>
                  </a:rPr>
                  <a:t>Then: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mr>
                          <m:m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</m:mr>
                          <m:m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</m:mr>
                        </m:m>
                      </m:e>
                    </m:d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1" i="1" smtClean="0">
                            <a:latin typeface="Cambria Math" panose="02040503050406030204" pitchFamily="18" charset="0"/>
                          </a:rPr>
                          <m:t>𝑨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𝒗</m:t>
                    </m:r>
                  </m:oMath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02081" y="0"/>
                <a:ext cx="1536511" cy="608693"/>
              </a:xfrm>
              <a:prstGeom prst="rect">
                <a:avLst/>
              </a:prstGeom>
              <a:blipFill>
                <a:blip r:embed="rId4"/>
                <a:stretch>
                  <a:fillRect l="-595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4206239" y="1267098"/>
                <a:ext cx="167084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−6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06239" y="1267098"/>
                <a:ext cx="1670842" cy="276999"/>
              </a:xfrm>
              <a:prstGeom prst="rect">
                <a:avLst/>
              </a:prstGeom>
              <a:blipFill>
                <a:blip r:embed="rId5"/>
                <a:stretch>
                  <a:fillRect l="-2555" r="-2920" b="-2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4201885" y="1698171"/>
                <a:ext cx="167084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+3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+3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=2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01885" y="1698171"/>
                <a:ext cx="1670842" cy="276999"/>
              </a:xfrm>
              <a:prstGeom prst="rect">
                <a:avLst/>
              </a:prstGeom>
              <a:blipFill>
                <a:blip r:embed="rId6"/>
                <a:stretch>
                  <a:fillRect l="-1460" r="-3285" b="-33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4032068" y="2120537"/>
                <a:ext cx="201709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−3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+3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=−2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2068" y="2120537"/>
                <a:ext cx="2017091" cy="276999"/>
              </a:xfrm>
              <a:prstGeom prst="rect">
                <a:avLst/>
              </a:prstGeom>
              <a:blipFill>
                <a:blip r:embed="rId7"/>
                <a:stretch>
                  <a:fillRect r="-2417" b="-2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Box 14">
            <a:hlinkClick r:id="rId8" action="ppaction://hlinkfile"/>
          </p:cNvPr>
          <p:cNvSpPr txBox="1"/>
          <p:nvPr/>
        </p:nvSpPr>
        <p:spPr>
          <a:xfrm>
            <a:off x="6357257" y="1393371"/>
            <a:ext cx="2560320" cy="830997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0000FF"/>
                </a:solidFill>
                <a:latin typeface="Comic Sans MS" panose="030F0702030302020204" pitchFamily="66" charset="0"/>
              </a:rPr>
              <a:t>LINK to Autograph file</a:t>
            </a:r>
            <a:endParaRPr lang="en-GB" sz="2400" dirty="0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122718" y="580769"/>
            <a:ext cx="30212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  <a:latin typeface="Comic Sans MS" panose="030F0702030302020204" pitchFamily="66" charset="0"/>
              </a:rPr>
              <a:t>Singular – infinitely many solutions</a:t>
            </a:r>
            <a:endParaRPr lang="en-GB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9"/>
          <a:srcRect l="31460" t="17460" r="24908" b="11735"/>
          <a:stretch/>
        </p:blipFill>
        <p:spPr>
          <a:xfrm>
            <a:off x="4056758" y="2573848"/>
            <a:ext cx="4573437" cy="4174711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3344684" y="6104709"/>
            <a:ext cx="30212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  <a:latin typeface="Comic Sans MS" panose="030F0702030302020204" pitchFamily="66" charset="0"/>
              </a:rPr>
              <a:t>This pattern is called a ‘sheaf’</a:t>
            </a:r>
            <a:endParaRPr lang="en-GB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6788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9" grpId="0"/>
      <p:bldP spid="1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9941" y="363549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Matrices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5" y="1400175"/>
                <a:ext cx="3630135" cy="5122545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You need to be able to determine whether a system of three linear equations is consistent or inconsistent</a:t>
                </a: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algn="ctr">
                  <a:buFont typeface="Wingdings" panose="05000000000000000000" pitchFamily="2" charset="2"/>
                  <a:buChar char="à"/>
                </a:pPr>
                <a:r>
                  <a:rPr lang="en-US" sz="1400" dirty="0">
                    <a:latin typeface="Comic Sans MS" panose="030F0702030302020204" pitchFamily="66" charset="0"/>
                  </a:rPr>
                  <a:t>A system of linear equations is consistent if there is at least one set of values for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𝑧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 that solve all 3 simultaneously</a:t>
                </a: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algn="ctr">
                  <a:buFont typeface="Wingdings" panose="05000000000000000000" pitchFamily="2" charset="2"/>
                  <a:buChar char="à"/>
                </a:pPr>
                <a:r>
                  <a:rPr lang="en-US" sz="14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If the matrix formed by the coefficients is non-singular, then the system of equations has one unique solution and is consistent</a:t>
                </a:r>
              </a:p>
              <a:p>
                <a:pPr algn="ctr">
                  <a:buFont typeface="Wingdings" panose="05000000000000000000" pitchFamily="2" charset="2"/>
                  <a:buChar char="à"/>
                </a:pPr>
                <a:endParaRPr lang="en-US" sz="14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algn="ctr">
                  <a:buFont typeface="Wingdings" panose="05000000000000000000" pitchFamily="2" charset="2"/>
                  <a:buChar char="à"/>
                </a:pPr>
                <a:r>
                  <a:rPr lang="en-US" sz="14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If it is singular, then the system of equations will either be consistent and have infinitely many solutions, or be inconsistent and have no solutions…</a:t>
                </a: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5" y="1400175"/>
                <a:ext cx="3630135" cy="5122545"/>
              </a:xfrm>
              <a:blipFill>
                <a:blip r:embed="rId2"/>
                <a:stretch>
                  <a:fillRect t="-714" r="-218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651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6F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0" y="0"/>
                <a:ext cx="1171026" cy="6086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1200" dirty="0">
                    <a:latin typeface="Comic Sans MS" panose="030F0702030302020204" pitchFamily="66" charset="0"/>
                  </a:rPr>
                  <a:t>If: </a:t>
                </a:r>
                <a14:m>
                  <m:oMath xmlns:m="http://schemas.openxmlformats.org/officeDocument/2006/math"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𝑨</m:t>
                    </m:r>
                    <m:d>
                      <m:d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mr>
                          <m:m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</m:mr>
                          <m:m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</m:mr>
                        </m:m>
                      </m:e>
                    </m:d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𝒗</m:t>
                    </m:r>
                  </m:oMath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171026" cy="608693"/>
              </a:xfrm>
              <a:prstGeom prst="rect">
                <a:avLst/>
              </a:prstGeom>
              <a:blipFill>
                <a:blip r:embed="rId3"/>
                <a:stretch>
                  <a:fillRect l="-781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1402081" y="0"/>
                <a:ext cx="1536511" cy="6086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1200" dirty="0">
                    <a:latin typeface="Comic Sans MS" panose="030F0702030302020204" pitchFamily="66" charset="0"/>
                  </a:rPr>
                  <a:t>Then: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mr>
                          <m:m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</m:mr>
                          <m:m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</m:mr>
                        </m:m>
                      </m:e>
                    </m:d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1" i="1" smtClean="0">
                            <a:latin typeface="Cambria Math" panose="02040503050406030204" pitchFamily="18" charset="0"/>
                          </a:rPr>
                          <m:t>𝑨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𝒗</m:t>
                    </m:r>
                  </m:oMath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02081" y="0"/>
                <a:ext cx="1536511" cy="608693"/>
              </a:xfrm>
              <a:prstGeom prst="rect">
                <a:avLst/>
              </a:prstGeom>
              <a:blipFill>
                <a:blip r:embed="rId4"/>
                <a:stretch>
                  <a:fillRect l="-595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4206239" y="1267098"/>
                <a:ext cx="197220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+6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−6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=−6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06239" y="1267098"/>
                <a:ext cx="1972207" cy="276999"/>
              </a:xfrm>
              <a:prstGeom prst="rect">
                <a:avLst/>
              </a:prstGeom>
              <a:blipFill>
                <a:blip r:embed="rId5"/>
                <a:stretch>
                  <a:fillRect l="-2160" r="-2160" b="-33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4036422" y="1672045"/>
                <a:ext cx="197220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−6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+3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+3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=2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6422" y="1672045"/>
                <a:ext cx="1972207" cy="276999"/>
              </a:xfrm>
              <a:prstGeom prst="rect">
                <a:avLst/>
              </a:prstGeom>
              <a:blipFill>
                <a:blip r:embed="rId6"/>
                <a:stretch>
                  <a:fillRect r="-2469" b="-3260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4162696" y="2094412"/>
                <a:ext cx="201709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−3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+3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=−2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62696" y="2094412"/>
                <a:ext cx="2017091" cy="276999"/>
              </a:xfrm>
              <a:prstGeom prst="rect">
                <a:avLst/>
              </a:prstGeom>
              <a:blipFill>
                <a:blip r:embed="rId7"/>
                <a:stretch>
                  <a:fillRect l="-302" r="-2115" b="-2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5416731" y="2921726"/>
                <a:ext cx="1602811" cy="73257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−6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−6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−3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16731" y="2921726"/>
                <a:ext cx="1602811" cy="732573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5429794" y="3814354"/>
                <a:ext cx="1571777" cy="73257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</m:e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−6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−6</m:t>
                                </m:r>
                              </m:e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−3</m:t>
                                </m:r>
                              </m:e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29794" y="3814354"/>
                <a:ext cx="1571777" cy="732573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5451565" y="4776651"/>
                <a:ext cx="41838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51565" y="4776651"/>
                <a:ext cx="418384" cy="276999"/>
              </a:xfrm>
              <a:prstGeom prst="rect">
                <a:avLst/>
              </a:prstGeom>
              <a:blipFill>
                <a:blip r:embed="rId10"/>
                <a:stretch>
                  <a:fillRect l="-4348" r="-13043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/>
          <p:cNvSpPr txBox="1"/>
          <p:nvPr/>
        </p:nvSpPr>
        <p:spPr>
          <a:xfrm>
            <a:off x="3910149" y="5172891"/>
            <a:ext cx="470119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So this matrix is </a:t>
            </a:r>
            <a:r>
              <a:rPr lang="en-US" sz="1600" u="sng" dirty="0">
                <a:solidFill>
                  <a:srgbClr val="FF0000"/>
                </a:solidFill>
                <a:latin typeface="Comic Sans MS" panose="030F0702030302020204" pitchFamily="66" charset="0"/>
              </a:rPr>
              <a:t>singular</a:t>
            </a:r>
          </a:p>
          <a:p>
            <a:endParaRPr lang="en-US" sz="1600" u="sng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 This means that there will either be an infinite number of solutions, or no solutions</a:t>
            </a:r>
            <a:endParaRPr lang="en-GB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194663" y="2486296"/>
            <a:ext cx="189667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Write as a matrix</a:t>
            </a:r>
            <a:endParaRPr lang="en-GB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5" name="Arc 14">
            <a:extLst>
              <a:ext uri="{FF2B5EF4-FFF2-40B4-BE49-F238E27FC236}">
                <a16:creationId xmlns:a16="http://schemas.microsoft.com/office/drawing/2014/main" id="{7F230900-2FAA-4B4F-8CB5-AEFDBE2C8A90}"/>
              </a:ext>
            </a:extLst>
          </p:cNvPr>
          <p:cNvSpPr/>
          <p:nvPr/>
        </p:nvSpPr>
        <p:spPr>
          <a:xfrm>
            <a:off x="6916635" y="3174656"/>
            <a:ext cx="305646" cy="1149531"/>
          </a:xfrm>
          <a:prstGeom prst="arc">
            <a:avLst>
              <a:gd name="adj1" fmla="val 16200000"/>
              <a:gd name="adj2" fmla="val 537036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TextBox 21">
            <a:extLst>
              <a:ext uri="{FF2B5EF4-FFF2-40B4-BE49-F238E27FC236}">
                <a16:creationId xmlns:a16="http://schemas.microsoft.com/office/drawing/2014/main" id="{527392A3-16A0-4663-ADBC-542DE5AA5E95}"/>
              </a:ext>
            </a:extLst>
          </p:cNvPr>
          <p:cNvSpPr txBox="1"/>
          <p:nvPr/>
        </p:nvSpPr>
        <p:spPr>
          <a:xfrm>
            <a:off x="7187448" y="3251089"/>
            <a:ext cx="184334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We need to find the determinant of this (use your calculator)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9" name="Arc 18">
            <a:extLst>
              <a:ext uri="{FF2B5EF4-FFF2-40B4-BE49-F238E27FC236}">
                <a16:creationId xmlns:a16="http://schemas.microsoft.com/office/drawing/2014/main" id="{7F230900-2FAA-4B4F-8CB5-AEFDBE2C8A90}"/>
              </a:ext>
            </a:extLst>
          </p:cNvPr>
          <p:cNvSpPr/>
          <p:nvPr/>
        </p:nvSpPr>
        <p:spPr>
          <a:xfrm>
            <a:off x="6807777" y="4337250"/>
            <a:ext cx="289709" cy="617927"/>
          </a:xfrm>
          <a:prstGeom prst="arc">
            <a:avLst>
              <a:gd name="adj1" fmla="val 16200000"/>
              <a:gd name="adj2" fmla="val 537036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TextBox 21">
            <a:extLst>
              <a:ext uri="{FF2B5EF4-FFF2-40B4-BE49-F238E27FC236}">
                <a16:creationId xmlns:a16="http://schemas.microsoft.com/office/drawing/2014/main" id="{527392A3-16A0-4663-ADBC-542DE5AA5E95}"/>
              </a:ext>
            </a:extLst>
          </p:cNvPr>
          <p:cNvSpPr txBox="1"/>
          <p:nvPr/>
        </p:nvSpPr>
        <p:spPr>
          <a:xfrm>
            <a:off x="7056821" y="4487707"/>
            <a:ext cx="10073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Calculate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1395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  <p:bldP spid="14" grpId="0"/>
      <p:bldP spid="15" grpId="0" animBg="1"/>
      <p:bldP spid="18" grpId="0"/>
      <p:bldP spid="19" grpId="0" animBg="1"/>
      <p:bldP spid="2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9941" y="363549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Matrices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5" y="1400175"/>
                <a:ext cx="3630135" cy="5122545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You need to be able to determine whether a system of three linear equations is consistent or inconsistent</a:t>
                </a: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algn="ctr">
                  <a:buFont typeface="Wingdings" panose="05000000000000000000" pitchFamily="2" charset="2"/>
                  <a:buChar char="à"/>
                </a:pPr>
                <a:r>
                  <a:rPr lang="en-US" sz="1400" dirty="0">
                    <a:latin typeface="Comic Sans MS" panose="030F0702030302020204" pitchFamily="66" charset="0"/>
                  </a:rPr>
                  <a:t>A system of linear equations is consistent if there is at least one set of values for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𝑧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 that solve all 3 simultaneously</a:t>
                </a: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algn="ctr">
                  <a:buFont typeface="Wingdings" panose="05000000000000000000" pitchFamily="2" charset="2"/>
                  <a:buChar char="à"/>
                </a:pPr>
                <a:r>
                  <a:rPr lang="en-US" sz="14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If the matrix formed by the coefficients is non-singular, then the system of equations has one unique solution and is consistent</a:t>
                </a:r>
              </a:p>
              <a:p>
                <a:pPr algn="ctr">
                  <a:buFont typeface="Wingdings" panose="05000000000000000000" pitchFamily="2" charset="2"/>
                  <a:buChar char="à"/>
                </a:pPr>
                <a:endParaRPr lang="en-US" sz="14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algn="ctr">
                  <a:buFont typeface="Wingdings" panose="05000000000000000000" pitchFamily="2" charset="2"/>
                  <a:buChar char="à"/>
                </a:pPr>
                <a:r>
                  <a:rPr lang="en-US" sz="14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If it is singular, then the system of equations will either be consistent and have infinitely many solutions, or be inconsistent and have no solutions…</a:t>
                </a: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5" y="1400175"/>
                <a:ext cx="3630135" cy="5122545"/>
              </a:xfrm>
              <a:blipFill>
                <a:blip r:embed="rId2"/>
                <a:stretch>
                  <a:fillRect t="-714" r="-218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651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6F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0" y="0"/>
                <a:ext cx="1171026" cy="6086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1200" dirty="0">
                    <a:latin typeface="Comic Sans MS" panose="030F0702030302020204" pitchFamily="66" charset="0"/>
                  </a:rPr>
                  <a:t>If: </a:t>
                </a:r>
                <a14:m>
                  <m:oMath xmlns:m="http://schemas.openxmlformats.org/officeDocument/2006/math"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𝑨</m:t>
                    </m:r>
                    <m:d>
                      <m:d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mr>
                          <m:m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</m:mr>
                          <m:m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</m:mr>
                        </m:m>
                      </m:e>
                    </m:d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𝒗</m:t>
                    </m:r>
                  </m:oMath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171026" cy="608693"/>
              </a:xfrm>
              <a:prstGeom prst="rect">
                <a:avLst/>
              </a:prstGeom>
              <a:blipFill>
                <a:blip r:embed="rId3"/>
                <a:stretch>
                  <a:fillRect l="-781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1402081" y="0"/>
                <a:ext cx="1536511" cy="6086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1200" dirty="0">
                    <a:latin typeface="Comic Sans MS" panose="030F0702030302020204" pitchFamily="66" charset="0"/>
                  </a:rPr>
                  <a:t>Then: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mr>
                          <m:m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</m:mr>
                          <m:m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</m:mr>
                        </m:m>
                      </m:e>
                    </m:d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1" i="1" smtClean="0">
                            <a:latin typeface="Cambria Math" panose="02040503050406030204" pitchFamily="18" charset="0"/>
                          </a:rPr>
                          <m:t>𝑨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𝒗</m:t>
                    </m:r>
                  </m:oMath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02081" y="0"/>
                <a:ext cx="1536511" cy="608693"/>
              </a:xfrm>
              <a:prstGeom prst="rect">
                <a:avLst/>
              </a:prstGeom>
              <a:blipFill>
                <a:blip r:embed="rId4"/>
                <a:stretch>
                  <a:fillRect l="-595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TextBox 23"/>
          <p:cNvSpPr txBox="1"/>
          <p:nvPr/>
        </p:nvSpPr>
        <p:spPr>
          <a:xfrm>
            <a:off x="4075611" y="2486296"/>
            <a:ext cx="478430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Determining whether there are an infinite number of solutions, or no solutions…</a:t>
            </a:r>
          </a:p>
          <a:p>
            <a:pPr algn="ctr"/>
            <a:endParaRPr lang="en-US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 Eliminate one of the variables. If the resulting equations are consistent, then the overall system is consistent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766456" y="1254035"/>
            <a:ext cx="258084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dirty="0"/>
              <a:t>(1)</a:t>
            </a:r>
            <a:endParaRPr lang="en-GB" dirty="0"/>
          </a:p>
        </p:txBody>
      </p:sp>
      <p:sp>
        <p:nvSpPr>
          <p:cNvPr id="26" name="TextBox 25"/>
          <p:cNvSpPr txBox="1"/>
          <p:nvPr/>
        </p:nvSpPr>
        <p:spPr>
          <a:xfrm>
            <a:off x="3766455" y="1680755"/>
            <a:ext cx="258084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dirty="0"/>
              <a:t>(2)</a:t>
            </a:r>
            <a:endParaRPr lang="en-GB" dirty="0"/>
          </a:p>
        </p:txBody>
      </p:sp>
      <p:sp>
        <p:nvSpPr>
          <p:cNvPr id="27" name="TextBox 26"/>
          <p:cNvSpPr txBox="1"/>
          <p:nvPr/>
        </p:nvSpPr>
        <p:spPr>
          <a:xfrm>
            <a:off x="3766455" y="2116184"/>
            <a:ext cx="258084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dirty="0"/>
              <a:t>(3)</a:t>
            </a:r>
            <a:endParaRPr lang="en-GB" dirty="0"/>
          </a:p>
        </p:txBody>
      </p:sp>
      <p:sp>
        <p:nvSpPr>
          <p:cNvPr id="28" name="TextBox 27"/>
          <p:cNvSpPr txBox="1"/>
          <p:nvPr/>
        </p:nvSpPr>
        <p:spPr>
          <a:xfrm>
            <a:off x="4040777" y="3897086"/>
            <a:ext cx="737381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dirty="0"/>
              <a:t>(1) + (3)</a:t>
            </a:r>
            <a:endParaRPr lang="en-GB" dirty="0"/>
          </a:p>
        </p:txBody>
      </p:sp>
      <p:sp>
        <p:nvSpPr>
          <p:cNvPr id="29" name="TextBox 28"/>
          <p:cNvSpPr txBox="1"/>
          <p:nvPr/>
        </p:nvSpPr>
        <p:spPr>
          <a:xfrm>
            <a:off x="3931919" y="4267201"/>
            <a:ext cx="854401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dirty="0"/>
              <a:t>2(1) + (2)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5338353" y="3914503"/>
                <a:ext cx="143443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−3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=−8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8353" y="3914503"/>
                <a:ext cx="1434432" cy="276999"/>
              </a:xfrm>
              <a:prstGeom prst="rect">
                <a:avLst/>
              </a:prstGeom>
              <a:blipFill>
                <a:blip r:embed="rId5"/>
                <a:stretch>
                  <a:fillRect l="-5532" t="-2174" r="-3404" b="-3260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5203370" y="4284618"/>
                <a:ext cx="169431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−9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=−10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03370" y="4284618"/>
                <a:ext cx="1694310" cy="276999"/>
              </a:xfrm>
              <a:prstGeom prst="rect">
                <a:avLst/>
              </a:prstGeom>
              <a:blipFill>
                <a:blip r:embed="rId6"/>
                <a:stretch>
                  <a:fillRect l="-2878" t="-2222" r="-2878" b="-355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TextBox 31"/>
          <p:cNvSpPr txBox="1"/>
          <p:nvPr/>
        </p:nvSpPr>
        <p:spPr>
          <a:xfrm>
            <a:off x="3584633" y="4896343"/>
            <a:ext cx="555936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ctr">
              <a:buFont typeface="Wingdings" panose="05000000000000000000" pitchFamily="2" charset="2"/>
              <a:buChar char="à"/>
            </a:pPr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As this pair of equations cannot be solved, this means that the overall system cannot be solved</a:t>
            </a:r>
          </a:p>
          <a:p>
            <a:pPr marL="285750" indent="-285750" algn="ctr">
              <a:buFont typeface="Wingdings" panose="05000000000000000000" pitchFamily="2" charset="2"/>
              <a:buChar char="à"/>
            </a:pPr>
            <a:endParaRPr lang="en-US" sz="1400" dirty="0">
              <a:solidFill>
                <a:srgbClr val="FF0000"/>
              </a:solidFill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marL="285750" indent="-285750" algn="ctr">
              <a:buFont typeface="Wingdings" panose="05000000000000000000" pitchFamily="2" charset="2"/>
              <a:buChar char="à"/>
            </a:pPr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Hence there are no solutions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4206239" y="1267098"/>
                <a:ext cx="197220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+6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−6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=−6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06239" y="1267098"/>
                <a:ext cx="1972207" cy="276999"/>
              </a:xfrm>
              <a:prstGeom prst="rect">
                <a:avLst/>
              </a:prstGeom>
              <a:blipFill>
                <a:blip r:embed="rId7"/>
                <a:stretch>
                  <a:fillRect l="-2160" r="-2160" b="-33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4036422" y="1672045"/>
                <a:ext cx="197220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−6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+3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+3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=2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6422" y="1672045"/>
                <a:ext cx="1972207" cy="276999"/>
              </a:xfrm>
              <a:prstGeom prst="rect">
                <a:avLst/>
              </a:prstGeom>
              <a:blipFill>
                <a:blip r:embed="rId8"/>
                <a:stretch>
                  <a:fillRect r="-2469" b="-3260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4162696" y="2094412"/>
                <a:ext cx="201709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−3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+3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=−2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62696" y="2094412"/>
                <a:ext cx="2017091" cy="276999"/>
              </a:xfrm>
              <a:prstGeom prst="rect">
                <a:avLst/>
              </a:prstGeom>
              <a:blipFill>
                <a:blip r:embed="rId9"/>
                <a:stretch>
                  <a:fillRect l="-302" r="-2115" b="-2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4805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/>
      <p:bldP spid="27" grpId="0"/>
      <p:bldP spid="28" grpId="0"/>
      <p:bldP spid="29" grpId="0"/>
      <p:bldP spid="30" grpId="0"/>
      <p:bldP spid="31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AD23808-AF29-4E01-8898-100F0A84EDB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95FBBC1-6F85-4BCB-9235-F262D87A11C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04235E0-FB4B-4875-B626-2587ADE11A74}">
  <ds:schemaRefs>
    <ds:schemaRef ds:uri="http://schemas.microsoft.com/office/2006/metadata/properties"/>
    <ds:schemaRef ds:uri="http://purl.org/dc/elements/1.1/"/>
    <ds:schemaRef ds:uri="00eee050-7eda-4a68-8825-514e694f5f09"/>
    <ds:schemaRef ds:uri="http://schemas.openxmlformats.org/package/2006/metadata/core-properties"/>
    <ds:schemaRef ds:uri="http://purl.org/dc/terms/"/>
    <ds:schemaRef ds:uri="http://schemas.microsoft.com/office/infopath/2007/PartnerControls"/>
    <ds:schemaRef ds:uri="http://schemas.microsoft.com/office/2006/documentManagement/types"/>
    <ds:schemaRef ds:uri="78db98b4-7c56-4667-9532-fea666d1edab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812</TotalTime>
  <Words>2520</Words>
  <Application>Microsoft Office PowerPoint</Application>
  <PresentationFormat>On-screen Show (4:3)</PresentationFormat>
  <Paragraphs>254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0" baseType="lpstr">
      <vt:lpstr>游ゴシック</vt:lpstr>
      <vt:lpstr>游ゴシック Light</vt:lpstr>
      <vt:lpstr>Arial</vt:lpstr>
      <vt:lpstr>Calibri</vt:lpstr>
      <vt:lpstr>Calibri Light</vt:lpstr>
      <vt:lpstr>Cambria Math</vt:lpstr>
      <vt:lpstr>Comic Sans MS</vt:lpstr>
      <vt:lpstr>Wingdings</vt:lpstr>
      <vt:lpstr>Office テーマ</vt:lpstr>
      <vt:lpstr>Matrices</vt:lpstr>
      <vt:lpstr>Matrices</vt:lpstr>
      <vt:lpstr>Matrices</vt:lpstr>
      <vt:lpstr>Matrices</vt:lpstr>
      <vt:lpstr>Matrices</vt:lpstr>
      <vt:lpstr>Matrices</vt:lpstr>
      <vt:lpstr>Matrices</vt:lpstr>
      <vt:lpstr>Matrices</vt:lpstr>
      <vt:lpstr>Matrices</vt:lpstr>
      <vt:lpstr>Matrices</vt:lpstr>
      <vt:lpstr>Matrices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Mike Pye</dc:creator>
  <cp:lastModifiedBy>Mr G Westwater (Staff)</cp:lastModifiedBy>
  <cp:revision>180</cp:revision>
  <dcterms:created xsi:type="dcterms:W3CDTF">2017-08-14T15:35:38Z</dcterms:created>
  <dcterms:modified xsi:type="dcterms:W3CDTF">2021-08-27T07:01:54Z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