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72753-C8A1-4EBE-963F-559366E40101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CCA4D-365B-423F-B3B1-B977C8249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12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8.png"/><Relationship Id="rId13" Type="http://schemas.openxmlformats.org/officeDocument/2006/relationships/image" Target="../media/image373.png"/><Relationship Id="rId18" Type="http://schemas.openxmlformats.org/officeDocument/2006/relationships/image" Target="../media/image378.png"/><Relationship Id="rId3" Type="http://schemas.openxmlformats.org/officeDocument/2006/relationships/image" Target="../media/image332.png"/><Relationship Id="rId7" Type="http://schemas.openxmlformats.org/officeDocument/2006/relationships/image" Target="../media/image367.png"/><Relationship Id="rId12" Type="http://schemas.openxmlformats.org/officeDocument/2006/relationships/image" Target="../media/image372.png"/><Relationship Id="rId17" Type="http://schemas.openxmlformats.org/officeDocument/2006/relationships/image" Target="../media/image377.png"/><Relationship Id="rId2" Type="http://schemas.openxmlformats.org/officeDocument/2006/relationships/image" Target="../media/image331.png"/><Relationship Id="rId16" Type="http://schemas.openxmlformats.org/officeDocument/2006/relationships/image" Target="../media/image3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6.png"/><Relationship Id="rId11" Type="http://schemas.openxmlformats.org/officeDocument/2006/relationships/image" Target="../media/image371.png"/><Relationship Id="rId5" Type="http://schemas.openxmlformats.org/officeDocument/2006/relationships/image" Target="../media/image365.png"/><Relationship Id="rId15" Type="http://schemas.openxmlformats.org/officeDocument/2006/relationships/image" Target="../media/image375.png"/><Relationship Id="rId10" Type="http://schemas.openxmlformats.org/officeDocument/2006/relationships/image" Target="../media/image370.png"/><Relationship Id="rId19" Type="http://schemas.openxmlformats.org/officeDocument/2006/relationships/hyperlink" Target="6)%20Example%201.agg" TargetMode="External"/><Relationship Id="rId4" Type="http://schemas.openxmlformats.org/officeDocument/2006/relationships/image" Target="../media/image1.png"/><Relationship Id="rId9" Type="http://schemas.openxmlformats.org/officeDocument/2006/relationships/image" Target="../media/image369.png"/><Relationship Id="rId1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0.png"/><Relationship Id="rId3" Type="http://schemas.openxmlformats.org/officeDocument/2006/relationships/image" Target="../media/image331.png"/><Relationship Id="rId7" Type="http://schemas.openxmlformats.org/officeDocument/2006/relationships/image" Target="../media/image409.png"/><Relationship Id="rId2" Type="http://schemas.openxmlformats.org/officeDocument/2006/relationships/image" Target="../media/image3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6)%20Example%204.agg" TargetMode="External"/><Relationship Id="rId4" Type="http://schemas.openxmlformats.org/officeDocument/2006/relationships/image" Target="../media/image332.png"/><Relationship Id="rId9" Type="http://schemas.openxmlformats.org/officeDocument/2006/relationships/image" Target="../media/image4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31.png"/><Relationship Id="rId7" Type="http://schemas.openxmlformats.org/officeDocument/2006/relationships/image" Target="../media/image419.png"/><Relationship Id="rId2" Type="http://schemas.openxmlformats.org/officeDocument/2006/relationships/image" Target="../media/image3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8.png"/><Relationship Id="rId5" Type="http://schemas.openxmlformats.org/officeDocument/2006/relationships/image" Target="../media/image417.png"/><Relationship Id="rId4" Type="http://schemas.openxmlformats.org/officeDocument/2006/relationships/image" Target="../media/image332.png"/><Relationship Id="rId9" Type="http://schemas.openxmlformats.org/officeDocument/2006/relationships/hyperlink" Target="6)%20Example%205.ag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4.png"/><Relationship Id="rId3" Type="http://schemas.openxmlformats.org/officeDocument/2006/relationships/image" Target="../media/image331.png"/><Relationship Id="rId7" Type="http://schemas.openxmlformats.org/officeDocument/2006/relationships/image" Target="../media/image382.png"/><Relationship Id="rId2" Type="http://schemas.openxmlformats.org/officeDocument/2006/relationships/image" Target="../media/image3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1.png"/><Relationship Id="rId5" Type="http://schemas.openxmlformats.org/officeDocument/2006/relationships/image" Target="../media/image380.png"/><Relationship Id="rId10" Type="http://schemas.openxmlformats.org/officeDocument/2006/relationships/image" Target="../media/image384.png"/><Relationship Id="rId4" Type="http://schemas.openxmlformats.org/officeDocument/2006/relationships/image" Target="../media/image332.png"/><Relationship Id="rId9" Type="http://schemas.openxmlformats.org/officeDocument/2006/relationships/image" Target="../media/image38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6)%20Example%202.agg" TargetMode="External"/><Relationship Id="rId3" Type="http://schemas.openxmlformats.org/officeDocument/2006/relationships/image" Target="../media/image331.png"/><Relationship Id="rId7" Type="http://schemas.openxmlformats.org/officeDocument/2006/relationships/image" Target="../media/image382.png"/><Relationship Id="rId2" Type="http://schemas.openxmlformats.org/officeDocument/2006/relationships/image" Target="../media/image3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1.png"/><Relationship Id="rId5" Type="http://schemas.openxmlformats.org/officeDocument/2006/relationships/image" Target="../media/image380.png"/><Relationship Id="rId4" Type="http://schemas.openxmlformats.org/officeDocument/2006/relationships/image" Target="../media/image332.png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9.png"/><Relationship Id="rId3" Type="http://schemas.openxmlformats.org/officeDocument/2006/relationships/image" Target="../media/image331.png"/><Relationship Id="rId7" Type="http://schemas.openxmlformats.org/officeDocument/2006/relationships/image" Target="../media/image388.png"/><Relationship Id="rId2" Type="http://schemas.openxmlformats.org/officeDocument/2006/relationships/image" Target="../media/image3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7.png"/><Relationship Id="rId5" Type="http://schemas.openxmlformats.org/officeDocument/2006/relationships/image" Target="../media/image386.png"/><Relationship Id="rId10" Type="http://schemas.openxmlformats.org/officeDocument/2006/relationships/image" Target="../media/image391.png"/><Relationship Id="rId4" Type="http://schemas.openxmlformats.org/officeDocument/2006/relationships/image" Target="../media/image332.png"/><Relationship Id="rId9" Type="http://schemas.openxmlformats.org/officeDocument/2006/relationships/image" Target="../media/image39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2.png"/><Relationship Id="rId3" Type="http://schemas.openxmlformats.org/officeDocument/2006/relationships/image" Target="../media/image331.png"/><Relationship Id="rId7" Type="http://schemas.openxmlformats.org/officeDocument/2006/relationships/image" Target="../media/image388.png"/><Relationship Id="rId2" Type="http://schemas.openxmlformats.org/officeDocument/2006/relationships/image" Target="../media/image3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7.png"/><Relationship Id="rId5" Type="http://schemas.openxmlformats.org/officeDocument/2006/relationships/image" Target="../media/image386.png"/><Relationship Id="rId10" Type="http://schemas.openxmlformats.org/officeDocument/2006/relationships/image" Target="../media/image394.png"/><Relationship Id="rId4" Type="http://schemas.openxmlformats.org/officeDocument/2006/relationships/image" Target="../media/image332.png"/><Relationship Id="rId9" Type="http://schemas.openxmlformats.org/officeDocument/2006/relationships/image" Target="../media/image39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5.png"/><Relationship Id="rId13" Type="http://schemas.openxmlformats.org/officeDocument/2006/relationships/image" Target="../media/image400.png"/><Relationship Id="rId18" Type="http://schemas.openxmlformats.org/officeDocument/2006/relationships/image" Target="../media/image405.png"/><Relationship Id="rId3" Type="http://schemas.openxmlformats.org/officeDocument/2006/relationships/image" Target="../media/image331.png"/><Relationship Id="rId7" Type="http://schemas.openxmlformats.org/officeDocument/2006/relationships/image" Target="../media/image388.png"/><Relationship Id="rId12" Type="http://schemas.openxmlformats.org/officeDocument/2006/relationships/image" Target="../media/image399.png"/><Relationship Id="rId17" Type="http://schemas.openxmlformats.org/officeDocument/2006/relationships/image" Target="../media/image404.png"/><Relationship Id="rId2" Type="http://schemas.openxmlformats.org/officeDocument/2006/relationships/image" Target="../media/image379.png"/><Relationship Id="rId16" Type="http://schemas.openxmlformats.org/officeDocument/2006/relationships/image" Target="../media/image403.png"/><Relationship Id="rId20" Type="http://schemas.openxmlformats.org/officeDocument/2006/relationships/image" Target="../media/image4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7.png"/><Relationship Id="rId11" Type="http://schemas.openxmlformats.org/officeDocument/2006/relationships/image" Target="../media/image398.png"/><Relationship Id="rId5" Type="http://schemas.openxmlformats.org/officeDocument/2006/relationships/image" Target="../media/image386.png"/><Relationship Id="rId15" Type="http://schemas.openxmlformats.org/officeDocument/2006/relationships/image" Target="../media/image402.png"/><Relationship Id="rId10" Type="http://schemas.openxmlformats.org/officeDocument/2006/relationships/image" Target="../media/image397.png"/><Relationship Id="rId19" Type="http://schemas.openxmlformats.org/officeDocument/2006/relationships/image" Target="../media/image406.png"/><Relationship Id="rId4" Type="http://schemas.openxmlformats.org/officeDocument/2006/relationships/image" Target="../media/image332.png"/><Relationship Id="rId9" Type="http://schemas.openxmlformats.org/officeDocument/2006/relationships/image" Target="../media/image396.png"/><Relationship Id="rId14" Type="http://schemas.openxmlformats.org/officeDocument/2006/relationships/image" Target="../media/image40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6)%20Example%203.agg" TargetMode="External"/><Relationship Id="rId3" Type="http://schemas.openxmlformats.org/officeDocument/2006/relationships/image" Target="../media/image331.png"/><Relationship Id="rId7" Type="http://schemas.openxmlformats.org/officeDocument/2006/relationships/image" Target="../media/image388.png"/><Relationship Id="rId2" Type="http://schemas.openxmlformats.org/officeDocument/2006/relationships/image" Target="../media/image3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50.png"/><Relationship Id="rId5" Type="http://schemas.openxmlformats.org/officeDocument/2006/relationships/image" Target="../media/image3840.png"/><Relationship Id="rId4" Type="http://schemas.openxmlformats.org/officeDocument/2006/relationships/image" Target="../media/image332.png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2.png"/><Relationship Id="rId3" Type="http://schemas.openxmlformats.org/officeDocument/2006/relationships/image" Target="../media/image331.png"/><Relationship Id="rId7" Type="http://schemas.openxmlformats.org/officeDocument/2006/relationships/image" Target="../media/image411.png"/><Relationship Id="rId2" Type="http://schemas.openxmlformats.org/officeDocument/2006/relationships/image" Target="../media/image3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0.png"/><Relationship Id="rId5" Type="http://schemas.openxmlformats.org/officeDocument/2006/relationships/image" Target="../media/image409.png"/><Relationship Id="rId10" Type="http://schemas.openxmlformats.org/officeDocument/2006/relationships/image" Target="../media/image391.png"/><Relationship Id="rId4" Type="http://schemas.openxmlformats.org/officeDocument/2006/relationships/image" Target="../media/image332.png"/><Relationship Id="rId9" Type="http://schemas.openxmlformats.org/officeDocument/2006/relationships/image" Target="../media/image4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0.png"/><Relationship Id="rId3" Type="http://schemas.openxmlformats.org/officeDocument/2006/relationships/image" Target="../media/image331.png"/><Relationship Id="rId7" Type="http://schemas.openxmlformats.org/officeDocument/2006/relationships/image" Target="../media/image409.png"/><Relationship Id="rId2" Type="http://schemas.openxmlformats.org/officeDocument/2006/relationships/image" Target="../media/image3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5.png"/><Relationship Id="rId5" Type="http://schemas.openxmlformats.org/officeDocument/2006/relationships/image" Target="../media/image414.png"/><Relationship Id="rId4" Type="http://schemas.openxmlformats.org/officeDocument/2006/relationships/image" Target="../media/image332.png"/><Relationship Id="rId9" Type="http://schemas.openxmlformats.org/officeDocument/2006/relationships/image" Target="../media/image4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122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simultaneous equations using matrices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When you have 2 simultaneous equations, you will have seen that the solutions can be modelled as the location on a set of axes where the graphs of each equation intersect.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With 3 equations and 3 unknowns, the situation can be more complicated, and will be modelled in 3D.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When an equation in 3 unknowns is plotted, it forms a plane, rather than just a line.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For example…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blipFill>
                <a:blip r:embed="rId2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blipFill>
                <a:blip r:embed="rId3"/>
                <a:stretch>
                  <a:fillRect l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4564157" y="778275"/>
            <a:ext cx="4156521" cy="3048881"/>
            <a:chOff x="4564157" y="778275"/>
            <a:chExt cx="4156521" cy="3048881"/>
          </a:xfrm>
        </p:grpSpPr>
        <p:grpSp>
          <p:nvGrpSpPr>
            <p:cNvPr id="9" name="Group 8"/>
            <p:cNvGrpSpPr/>
            <p:nvPr/>
          </p:nvGrpSpPr>
          <p:grpSpPr>
            <a:xfrm>
              <a:off x="4564157" y="980830"/>
              <a:ext cx="4156521" cy="2846326"/>
              <a:chOff x="4564157" y="1155002"/>
              <a:chExt cx="4156521" cy="2846326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 rotWithShape="1">
              <a:blip r:embed="rId4"/>
              <a:srcRect l="24604" t="14430" r="23967" b="13732"/>
              <a:stretch/>
            </p:blipFill>
            <p:spPr>
              <a:xfrm>
                <a:off x="4781006" y="1306285"/>
                <a:ext cx="3309258" cy="2600131"/>
              </a:xfrm>
              <a:prstGeom prst="rect">
                <a:avLst/>
              </a:prstGeom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Rectangle 6"/>
                  <p:cNvSpPr/>
                  <p:nvPr/>
                </p:nvSpPr>
                <p:spPr>
                  <a:xfrm>
                    <a:off x="7128832" y="1860397"/>
                    <a:ext cx="159184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=10</m:t>
                          </m:r>
                        </m:oMath>
                      </m:oMathPara>
                    </a14:m>
                    <a:endParaRPr lang="en-GB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" name="Rectangle 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28832" y="1860397"/>
                    <a:ext cx="1591846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3333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Rectangle 25"/>
                  <p:cNvSpPr/>
                  <p:nvPr/>
                </p:nvSpPr>
                <p:spPr>
                  <a:xfrm>
                    <a:off x="6218787" y="1795082"/>
                    <a:ext cx="32412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oMath>
                      </m:oMathPara>
                    </a14:m>
                    <a:endParaRPr lang="en-GB" sz="1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6" name="Rectangle 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18787" y="1795082"/>
                    <a:ext cx="324128" cy="30777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Rectangle 26"/>
                  <p:cNvSpPr/>
                  <p:nvPr/>
                </p:nvSpPr>
                <p:spPr>
                  <a:xfrm>
                    <a:off x="7860352" y="2530957"/>
                    <a:ext cx="324128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oMath>
                      </m:oMathPara>
                    </a14:m>
                    <a:endParaRPr lang="en-GB" sz="1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7" name="Rectangle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60352" y="2530957"/>
                    <a:ext cx="324128" cy="307777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Rectangle 28"/>
                  <p:cNvSpPr/>
                  <p:nvPr/>
                </p:nvSpPr>
                <p:spPr>
                  <a:xfrm>
                    <a:off x="4564157" y="2526603"/>
                    <a:ext cx="458780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−5</m:t>
                          </m:r>
                        </m:oMath>
                      </m:oMathPara>
                    </a14:m>
                    <a:endParaRPr lang="en-GB" sz="1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9" name="Rectangle 2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564157" y="2526603"/>
                    <a:ext cx="458780" cy="307777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Rectangle 29"/>
                  <p:cNvSpPr/>
                  <p:nvPr/>
                </p:nvSpPr>
                <p:spPr>
                  <a:xfrm>
                    <a:off x="6083803" y="3088306"/>
                    <a:ext cx="458780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oMath>
                      </m:oMathPara>
                    </a14:m>
                    <a:endParaRPr lang="en-GB" sz="1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0" name="Rectangle 2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83803" y="3088306"/>
                    <a:ext cx="458780" cy="307777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Rectangle 36"/>
                  <p:cNvSpPr/>
                  <p:nvPr/>
                </p:nvSpPr>
                <p:spPr>
                  <a:xfrm>
                    <a:off x="6079449" y="3693551"/>
                    <a:ext cx="458780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oMath>
                      </m:oMathPara>
                    </a14:m>
                    <a:endParaRPr lang="en-GB" sz="1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7" name="Rectangle 3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79449" y="3693551"/>
                    <a:ext cx="458780" cy="307777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Rectangle 37"/>
                  <p:cNvSpPr/>
                  <p:nvPr/>
                </p:nvSpPr>
                <p:spPr>
                  <a:xfrm>
                    <a:off x="6214432" y="1155002"/>
                    <a:ext cx="324127" cy="30777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oMath>
                      </m:oMathPara>
                    </a14:m>
                    <a:endParaRPr lang="en-GB" sz="1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8" name="Rectangle 3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14432" y="1155002"/>
                    <a:ext cx="324127" cy="307777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8123068" y="2286000"/>
                  <a:ext cx="18332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23068" y="2286000"/>
                  <a:ext cx="183320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20000" r="-1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6366770" y="778275"/>
                  <a:ext cx="18671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66770" y="778275"/>
                  <a:ext cx="186718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32258" r="-25806" b="-2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oup 11"/>
          <p:cNvGrpSpPr/>
          <p:nvPr/>
        </p:nvGrpSpPr>
        <p:grpSpPr>
          <a:xfrm>
            <a:off x="4785064" y="3842551"/>
            <a:ext cx="3507325" cy="2661311"/>
            <a:chOff x="4785064" y="3842551"/>
            <a:chExt cx="3507325" cy="2661311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14"/>
            <a:srcRect l="28909" t="23820" r="26747" b="13305"/>
            <a:stretch/>
          </p:blipFill>
          <p:spPr>
            <a:xfrm>
              <a:off x="4785064" y="3884024"/>
              <a:ext cx="3284739" cy="2619838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7290047" y="4835371"/>
                  <a:ext cx="27372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90047" y="4835371"/>
                  <a:ext cx="273728" cy="276999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6386005" y="3842551"/>
                  <a:ext cx="278802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86005" y="3842551"/>
                  <a:ext cx="278802" cy="276999"/>
                </a:xfrm>
                <a:prstGeom prst="rect">
                  <a:avLst/>
                </a:prstGeom>
                <a:blipFill>
                  <a:blip r:embed="rId16"/>
                  <a:stretch>
                    <a:fillRect l="-4444" r="-4444" b="-2391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6360852" y="5299969"/>
                  <a:ext cx="278802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60852" y="5299969"/>
                  <a:ext cx="278802" cy="276999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Rectangle 43"/>
                <p:cNvSpPr/>
                <p:nvPr/>
              </p:nvSpPr>
              <p:spPr>
                <a:xfrm>
                  <a:off x="6180401" y="6002252"/>
                  <a:ext cx="211198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US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+6</m:t>
                        </m:r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=10</m:t>
                        </m:r>
                      </m:oMath>
                    </m:oMathPara>
                  </a14:m>
                  <a:endParaRPr lang="en-GB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44" name="Rectangle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80401" y="6002252"/>
                  <a:ext cx="2111988" cy="369332"/>
                </a:xfrm>
                <a:prstGeom prst="rect">
                  <a:avLst/>
                </a:prstGeom>
                <a:blipFill>
                  <a:blip r:embed="rId18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5" name="TextBox 24">
            <a:hlinkClick r:id="rId19" action="ppaction://hlinkfile"/>
          </p:cNvPr>
          <p:cNvSpPr txBox="1"/>
          <p:nvPr/>
        </p:nvSpPr>
        <p:spPr>
          <a:xfrm>
            <a:off x="2804160" y="5460274"/>
            <a:ext cx="1698172" cy="120032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Comic Sans MS" panose="030F0702030302020204" pitchFamily="66" charset="0"/>
              </a:rPr>
              <a:t>LINK to Autograph file</a:t>
            </a:r>
            <a:endParaRPr lang="en-GB" sz="2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79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a system of three linear equations is consistent or inconsistent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A system of linear equations is consistent if there is at least one set of values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that solve all 3 simultaneously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matrix formed by the coefficients is non-singular, then the system of equations has one unique solution and is consistent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it is singular, then the system of equations will either be consistent and have infinitely many solutions, or be inconsistent and have no solutions…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  <a:blipFill>
                <a:blip r:embed="rId2"/>
                <a:stretch>
                  <a:fillRect t="-714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blipFill>
                <a:blip r:embed="rId3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blipFill>
                <a:blip r:embed="rId4"/>
                <a:stretch>
                  <a:fillRect l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hlinkClick r:id="rId5" action="ppaction://hlinkfile"/>
          </p:cNvPr>
          <p:cNvSpPr txBox="1"/>
          <p:nvPr/>
        </p:nvSpPr>
        <p:spPr>
          <a:xfrm>
            <a:off x="6357257" y="1393371"/>
            <a:ext cx="2560320" cy="830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Comic Sans MS" panose="030F0702030302020204" pitchFamily="66" charset="0"/>
              </a:rPr>
              <a:t>LINK to Autograph file</a:t>
            </a:r>
            <a:endParaRPr lang="en-GB" sz="2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22718" y="580769"/>
            <a:ext cx="3021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Singular – no solutions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6"/>
          <a:srcRect l="26436" t="13025" r="32411" b="18293"/>
          <a:stretch/>
        </p:blipFill>
        <p:spPr>
          <a:xfrm>
            <a:off x="4171406" y="2438400"/>
            <a:ext cx="4267200" cy="400594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308364" y="6069875"/>
            <a:ext cx="3021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In this case the planes form a prism!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06239" y="1267098"/>
                <a:ext cx="1972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239" y="1267098"/>
                <a:ext cx="1972207" cy="276999"/>
              </a:xfrm>
              <a:prstGeom prst="rect">
                <a:avLst/>
              </a:prstGeom>
              <a:blipFill>
                <a:blip r:embed="rId7"/>
                <a:stretch>
                  <a:fillRect l="-2160" r="-216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36422" y="1672045"/>
                <a:ext cx="1972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6422" y="1672045"/>
                <a:ext cx="1972207" cy="276999"/>
              </a:xfrm>
              <a:prstGeom prst="rect">
                <a:avLst/>
              </a:prstGeom>
              <a:blipFill>
                <a:blip r:embed="rId8"/>
                <a:stretch>
                  <a:fillRect r="-246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62696" y="2094412"/>
                <a:ext cx="20170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696" y="2094412"/>
                <a:ext cx="2017091" cy="276999"/>
              </a:xfrm>
              <a:prstGeom prst="rect">
                <a:avLst/>
              </a:prstGeom>
              <a:blipFill>
                <a:blip r:embed="rId9"/>
                <a:stretch>
                  <a:fillRect l="-302" r="-2115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747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a system of three linear equations is consistent or inconsistent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A system of linear equations is consistent if there is at least one set of values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that solve all 3 simultaneously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matrix formed by the coefficients is non-singular, then the system of equations has one unique solution and is consistent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it is singular, then the system of equations will either be consistent and have infinitely many solutions, or be inconsistent and have no solutions…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  <a:blipFill>
                <a:blip r:embed="rId2"/>
                <a:stretch>
                  <a:fillRect t="-714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blipFill>
                <a:blip r:embed="rId3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blipFill>
                <a:blip r:embed="rId4"/>
                <a:stretch>
                  <a:fillRect l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91761" y="1205630"/>
                <a:ext cx="14143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761" y="1205630"/>
                <a:ext cx="1414362" cy="276999"/>
              </a:xfrm>
              <a:prstGeom prst="rect">
                <a:avLst/>
              </a:prstGeom>
              <a:blipFill>
                <a:blip r:embed="rId5"/>
                <a:stretch>
                  <a:fillRect l="-2155" r="-3448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21647" y="1593160"/>
                <a:ext cx="19273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1647" y="1593160"/>
                <a:ext cx="1927322" cy="276999"/>
              </a:xfrm>
              <a:prstGeom prst="rect">
                <a:avLst/>
              </a:prstGeom>
              <a:blipFill>
                <a:blip r:embed="rId6"/>
                <a:stretch>
                  <a:fillRect l="-2215" r="-2848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69841" y="1980692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841" y="1980692"/>
                <a:ext cx="1670842" cy="276999"/>
              </a:xfrm>
              <a:prstGeom prst="rect">
                <a:avLst/>
              </a:prstGeom>
              <a:blipFill>
                <a:blip r:embed="rId7"/>
                <a:stretch>
                  <a:fillRect l="-2920" r="-292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8"/>
          <a:srcRect l="34370" t="21766" r="29189" b="11873"/>
          <a:stretch/>
        </p:blipFill>
        <p:spPr>
          <a:xfrm>
            <a:off x="4171404" y="2377438"/>
            <a:ext cx="4162699" cy="426395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483054" y="1201276"/>
            <a:ext cx="1036320" cy="33092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4130356" y="1571390"/>
            <a:ext cx="1371600" cy="33092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841507" y="68993"/>
            <a:ext cx="31515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If one is a linear multiple of the other (with a different answer), the planes will be parallel, and hence there will be no solutions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>
            <a:hlinkClick r:id="rId9" action="ppaction://hlinkfile"/>
          </p:cNvPr>
          <p:cNvSpPr txBox="1"/>
          <p:nvPr/>
        </p:nvSpPr>
        <p:spPr>
          <a:xfrm>
            <a:off x="6357257" y="1393371"/>
            <a:ext cx="2560320" cy="830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Comic Sans MS" panose="030F0702030302020204" pitchFamily="66" charset="0"/>
              </a:rPr>
              <a:t>LINK to Autograph file</a:t>
            </a:r>
            <a:endParaRPr lang="en-GB" sz="2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663953" y="887767"/>
            <a:ext cx="310719" cy="230819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50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3" grpId="0"/>
      <p:bldP spid="24" grpId="0"/>
      <p:bldP spid="7" grpId="0" animBg="1"/>
      <p:bldP spid="25" grpId="0" animBg="1"/>
      <p:bldP spid="8" grpId="0"/>
      <p:bldP spid="26" grpId="0" animBg="1"/>
      <p:bldP spid="2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a system of three linear equations is consistent or inconsistent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A system of linear equations is consistent if there is at least one set of values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that solve all 3 simultaneously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matrix formed by the coefficients is non-singular, then the system of equations has one unique solution and is consistent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it is singular, then the system of equations will either be consistent and have infinitely many solutions, or be inconsistent and have no solutions…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  <a:blipFill>
                <a:blip r:embed="rId2"/>
                <a:stretch>
                  <a:fillRect t="-714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blipFill>
                <a:blip r:embed="rId3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blipFill>
                <a:blip r:embed="rId4"/>
                <a:stretch>
                  <a:fillRect l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62993" y="1249680"/>
                <a:ext cx="14143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993" y="1249680"/>
                <a:ext cx="1414362" cy="276999"/>
              </a:xfrm>
              <a:prstGeom prst="rect">
                <a:avLst/>
              </a:prstGeom>
              <a:blipFill>
                <a:blip r:embed="rId5"/>
                <a:stretch>
                  <a:fillRect l="-2155" r="-3448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06090" y="1689462"/>
                <a:ext cx="17990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090" y="1689462"/>
                <a:ext cx="1799082" cy="276999"/>
              </a:xfrm>
              <a:prstGeom prst="rect">
                <a:avLst/>
              </a:prstGeom>
              <a:blipFill>
                <a:blip r:embed="rId6"/>
                <a:stretch>
                  <a:fillRect l="-2712" r="-2712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10444" y="2129245"/>
                <a:ext cx="1972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444" y="2129245"/>
                <a:ext cx="1972207" cy="276999"/>
              </a:xfrm>
              <a:prstGeom prst="rect">
                <a:avLst/>
              </a:prstGeom>
              <a:blipFill>
                <a:blip r:embed="rId7"/>
                <a:stretch>
                  <a:fillRect l="-1235" r="-246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16731" y="2921726"/>
                <a:ext cx="1429687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731" y="2921726"/>
                <a:ext cx="1429687" cy="730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429794" y="3814354"/>
                <a:ext cx="1398653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794" y="3814354"/>
                <a:ext cx="1398653" cy="7325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51565" y="4776651"/>
                <a:ext cx="5915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565" y="4776651"/>
                <a:ext cx="591509" cy="276999"/>
              </a:xfrm>
              <a:prstGeom prst="rect">
                <a:avLst/>
              </a:prstGeom>
              <a:blipFill>
                <a:blip r:embed="rId10"/>
                <a:stretch>
                  <a:fillRect l="-3093" r="-927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910149" y="5172891"/>
            <a:ext cx="50978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this matrix is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non-singular</a:t>
            </a:r>
          </a:p>
          <a:p>
            <a:endParaRPr lang="en-US" sz="16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means that there will be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one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unique solution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94663" y="2486296"/>
            <a:ext cx="18966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Write as a matrix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6916635" y="3174656"/>
            <a:ext cx="305646" cy="1149531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7187448" y="3251089"/>
            <a:ext cx="18433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need to find the determinant of this (use your calculator)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6807777" y="4337250"/>
            <a:ext cx="289709" cy="61792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7056821" y="4487707"/>
            <a:ext cx="10073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07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8" grpId="0"/>
      <p:bldP spid="31" grpId="0"/>
      <p:bldP spid="5" grpId="0"/>
      <p:bldP spid="14" grpId="0"/>
      <p:bldP spid="20" grpId="0"/>
      <p:bldP spid="21" grpId="0"/>
      <p:bldP spid="22" grpId="0" animBg="1"/>
      <p:bldP spid="23" grpId="0"/>
      <p:bldP spid="24" grpId="0" animBg="1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a system of three linear equations is consistent or inconsistent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A system of linear equations is consistent if there is at least one set of values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that solve all 3 simultaneously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matrix formed by the coefficients is non-singular, then the system of equations has one unique solution and is consistent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it is singular, then the system of equations will either be consistent and have infinitely many solutions, or be inconsistent and have no solutions…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  <a:blipFill>
                <a:blip r:embed="rId2"/>
                <a:stretch>
                  <a:fillRect t="-714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blipFill>
                <a:blip r:embed="rId3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blipFill>
                <a:blip r:embed="rId4"/>
                <a:stretch>
                  <a:fillRect l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62993" y="1249680"/>
                <a:ext cx="14143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993" y="1249680"/>
                <a:ext cx="1414362" cy="276999"/>
              </a:xfrm>
              <a:prstGeom prst="rect">
                <a:avLst/>
              </a:prstGeom>
              <a:blipFill>
                <a:blip r:embed="rId5"/>
                <a:stretch>
                  <a:fillRect l="-2155" r="-3448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06090" y="1689462"/>
                <a:ext cx="17990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090" y="1689462"/>
                <a:ext cx="1799082" cy="276999"/>
              </a:xfrm>
              <a:prstGeom prst="rect">
                <a:avLst/>
              </a:prstGeom>
              <a:blipFill>
                <a:blip r:embed="rId6"/>
                <a:stretch>
                  <a:fillRect l="-2712" r="-2712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10444" y="2129245"/>
                <a:ext cx="1972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444" y="2129245"/>
                <a:ext cx="1972207" cy="276999"/>
              </a:xfrm>
              <a:prstGeom prst="rect">
                <a:avLst/>
              </a:prstGeom>
              <a:blipFill>
                <a:blip r:embed="rId7"/>
                <a:stretch>
                  <a:fillRect l="-1235" r="-246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hlinkClick r:id="rId8" action="ppaction://hlinkfile"/>
          </p:cNvPr>
          <p:cNvSpPr txBox="1"/>
          <p:nvPr/>
        </p:nvSpPr>
        <p:spPr>
          <a:xfrm>
            <a:off x="6357257" y="1393371"/>
            <a:ext cx="2560320" cy="830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Comic Sans MS" panose="030F0702030302020204" pitchFamily="66" charset="0"/>
              </a:rPr>
              <a:t>LINK to Autograph file</a:t>
            </a:r>
            <a:endParaRPr lang="en-GB" sz="2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9"/>
          <a:srcRect l="32003" t="21114" r="31136" b="14436"/>
          <a:stretch/>
        </p:blipFill>
        <p:spPr>
          <a:xfrm>
            <a:off x="4090782" y="2455817"/>
            <a:ext cx="4321698" cy="4250517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122718" y="580769"/>
            <a:ext cx="3021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Non-singular - One solution for x, y and z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56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a system of three linear equations is consistent or inconsistent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A system of linear equations is consistent if there is at least one set of values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that solve all 3 simultaneously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matrix formed by the coefficients is non-singular, then the system of equations has one unique solution and is consistent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it is singular, then the system of equations will either be consistent and have infinitely many solutions, or be inconsistent and have no solutions…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  <a:blipFill>
                <a:blip r:embed="rId2"/>
                <a:stretch>
                  <a:fillRect t="-714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blipFill>
                <a:blip r:embed="rId3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blipFill>
                <a:blip r:embed="rId4"/>
                <a:stretch>
                  <a:fillRect l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06239" y="1267098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239" y="1267098"/>
                <a:ext cx="1670842" cy="276999"/>
              </a:xfrm>
              <a:prstGeom prst="rect">
                <a:avLst/>
              </a:prstGeom>
              <a:blipFill>
                <a:blip r:embed="rId5"/>
                <a:stretch>
                  <a:fillRect l="-2555" r="-292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01885" y="1698171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885" y="1698171"/>
                <a:ext cx="1670842" cy="276999"/>
              </a:xfrm>
              <a:prstGeom prst="rect">
                <a:avLst/>
              </a:prstGeom>
              <a:blipFill>
                <a:blip r:embed="rId6"/>
                <a:stretch>
                  <a:fillRect l="-1460" r="-3285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32068" y="2120537"/>
                <a:ext cx="20170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068" y="2120537"/>
                <a:ext cx="2017091" cy="276999"/>
              </a:xfrm>
              <a:prstGeom prst="rect">
                <a:avLst/>
              </a:prstGeom>
              <a:blipFill>
                <a:blip r:embed="rId7"/>
                <a:stretch>
                  <a:fillRect r="-241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416731" y="2921726"/>
                <a:ext cx="1602811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731" y="2921726"/>
                <a:ext cx="1602811" cy="73257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429794" y="3814354"/>
                <a:ext cx="1571777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794" y="3814354"/>
                <a:ext cx="1571777" cy="7325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451565" y="4776651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565" y="4776651"/>
                <a:ext cx="418384" cy="276999"/>
              </a:xfrm>
              <a:prstGeom prst="rect">
                <a:avLst/>
              </a:prstGeom>
              <a:blipFill>
                <a:blip r:embed="rId10"/>
                <a:stretch>
                  <a:fillRect l="-4348" r="-1304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910149" y="5172891"/>
            <a:ext cx="47011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this matrix is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singular</a:t>
            </a:r>
          </a:p>
          <a:p>
            <a:endParaRPr lang="en-US" sz="16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means that there will either be an infinite number of solutions, or no solutions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94663" y="2486296"/>
            <a:ext cx="18966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Write as a matrix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6916635" y="3174656"/>
            <a:ext cx="305646" cy="1149531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7187448" y="3251089"/>
            <a:ext cx="18433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need to find the determinant of this (use your calculator)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6807777" y="4337250"/>
            <a:ext cx="289709" cy="61792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7056821" y="4487707"/>
            <a:ext cx="10073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80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  <p:bldP spid="27" grpId="0"/>
      <p:bldP spid="29" grpId="0"/>
      <p:bldP spid="30" grpId="0"/>
      <p:bldP spid="32" grpId="0"/>
      <p:bldP spid="34" grpId="0"/>
      <p:bldP spid="35" grpId="0" animBg="1"/>
      <p:bldP spid="36" grpId="0"/>
      <p:bldP spid="37" grpId="0" animBg="1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a system of three linear equations is consistent or inconsistent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A system of linear equations is consistent if there is at least one set of values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that solve all 3 simultaneously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matrix formed by the coefficients is non-singular, then the system of equations has one unique solution and is consistent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it is singular, then the system of equations will either be consistent and have infinitely many solutions, or be inconsistent and have no solutions…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  <a:blipFill>
                <a:blip r:embed="rId2"/>
                <a:stretch>
                  <a:fillRect t="-714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blipFill>
                <a:blip r:embed="rId3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blipFill>
                <a:blip r:embed="rId4"/>
                <a:stretch>
                  <a:fillRect l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06239" y="1267098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239" y="1267098"/>
                <a:ext cx="1670842" cy="276999"/>
              </a:xfrm>
              <a:prstGeom prst="rect">
                <a:avLst/>
              </a:prstGeom>
              <a:blipFill>
                <a:blip r:embed="rId5"/>
                <a:stretch>
                  <a:fillRect l="-2555" r="-292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01885" y="1698171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885" y="1698171"/>
                <a:ext cx="1670842" cy="276999"/>
              </a:xfrm>
              <a:prstGeom prst="rect">
                <a:avLst/>
              </a:prstGeom>
              <a:blipFill>
                <a:blip r:embed="rId6"/>
                <a:stretch>
                  <a:fillRect l="-1460" r="-3285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32068" y="2120537"/>
                <a:ext cx="20170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068" y="2120537"/>
                <a:ext cx="2017091" cy="276999"/>
              </a:xfrm>
              <a:prstGeom prst="rect">
                <a:avLst/>
              </a:prstGeom>
              <a:blipFill>
                <a:blip r:embed="rId7"/>
                <a:stretch>
                  <a:fillRect r="-241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075611" y="2486296"/>
            <a:ext cx="4784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Determining whether there are an infinite number of solutions, or no solutions…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Eliminate one of the variables. If the resulting equations are consistent, then the overall system is consistent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66456" y="1254035"/>
            <a:ext cx="25808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(1)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3766455" y="1680755"/>
            <a:ext cx="25808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(2)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766455" y="2116184"/>
            <a:ext cx="25808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(3)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4040777" y="3897086"/>
            <a:ext cx="8544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(1) + 2(2)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114799" y="4267201"/>
            <a:ext cx="69249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(2) - (3)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207725" y="3914503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725" y="3914503"/>
                <a:ext cx="1278940" cy="276999"/>
              </a:xfrm>
              <a:prstGeom prst="rect">
                <a:avLst/>
              </a:prstGeom>
              <a:blipFill>
                <a:blip r:embed="rId8"/>
                <a:stretch>
                  <a:fillRect l="-4286" t="-2174" r="-428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03370" y="4284618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370" y="4284618"/>
                <a:ext cx="1278940" cy="276999"/>
              </a:xfrm>
              <a:prstGeom prst="rect">
                <a:avLst/>
              </a:prstGeom>
              <a:blipFill>
                <a:blip r:embed="rId9"/>
                <a:stretch>
                  <a:fillRect l="-4306" r="-4306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584633" y="4669920"/>
                <a:ext cx="5559367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As one of these is a multiple of the other, the overall system will be consistent and have an infinite number of solutions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is because in the 2 equations above, they will always work 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long as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there will also be a value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go with this (which will vary depending on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4633" y="4669920"/>
                <a:ext cx="5559367" cy="1815882"/>
              </a:xfrm>
              <a:prstGeom prst="rect">
                <a:avLst/>
              </a:prstGeom>
              <a:blipFill>
                <a:blip r:embed="rId10"/>
                <a:stretch>
                  <a:fillRect t="-671" r="-1096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69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a system of three linear equations is consistent or inconsistent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A system of linear equations is consistent if there is at least one set of values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that solve all 3 simultaneously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matrix formed by the coefficients is non-singular, then the system of equations has one unique solution and is consistent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it is singular, then the system of equations will either be consistent and have infinitely many solutions, or be inconsistent and have no solutions…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  <a:blipFill>
                <a:blip r:embed="rId2"/>
                <a:stretch>
                  <a:fillRect t="-714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blipFill>
                <a:blip r:embed="rId3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blipFill>
                <a:blip r:embed="rId4"/>
                <a:stretch>
                  <a:fillRect l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06239" y="1267098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239" y="1267098"/>
                <a:ext cx="1670842" cy="276999"/>
              </a:xfrm>
              <a:prstGeom prst="rect">
                <a:avLst/>
              </a:prstGeom>
              <a:blipFill>
                <a:blip r:embed="rId5"/>
                <a:stretch>
                  <a:fillRect l="-2555" r="-292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01885" y="1698171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885" y="1698171"/>
                <a:ext cx="1670842" cy="276999"/>
              </a:xfrm>
              <a:prstGeom prst="rect">
                <a:avLst/>
              </a:prstGeom>
              <a:blipFill>
                <a:blip r:embed="rId6"/>
                <a:stretch>
                  <a:fillRect l="-1460" r="-3285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32068" y="2120537"/>
                <a:ext cx="20170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068" y="2120537"/>
                <a:ext cx="2017091" cy="276999"/>
              </a:xfrm>
              <a:prstGeom prst="rect">
                <a:avLst/>
              </a:prstGeom>
              <a:blipFill>
                <a:blip r:embed="rId7"/>
                <a:stretch>
                  <a:fillRect r="-241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84617" y="2451463"/>
                <a:ext cx="4214949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example, let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(as this means they add up to 1)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Let us see what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𝑧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will be if this is the case…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617" y="2451463"/>
                <a:ext cx="4214949" cy="954107"/>
              </a:xfrm>
              <a:prstGeom prst="rect">
                <a:avLst/>
              </a:prstGeom>
              <a:blipFill>
                <a:blip r:embed="rId8"/>
                <a:stretch>
                  <a:fillRect l="-289" t="-1274" r="-1592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766456" y="1254035"/>
            <a:ext cx="25808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(1)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3766455" y="1680755"/>
            <a:ext cx="25808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(2)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766455" y="2116184"/>
            <a:ext cx="25808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(3)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6505303" y="1441269"/>
            <a:ext cx="8544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(1) + 2(2)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6579325" y="1811384"/>
            <a:ext cx="69249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(2) - (3)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672251" y="1458686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2251" y="1458686"/>
                <a:ext cx="1278940" cy="276999"/>
              </a:xfrm>
              <a:prstGeom prst="rect">
                <a:avLst/>
              </a:prstGeom>
              <a:blipFill>
                <a:blip r:embed="rId9"/>
                <a:stretch>
                  <a:fillRect l="-4306" t="-2174" r="-478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667896" y="1828801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7896" y="1828801"/>
                <a:ext cx="1278940" cy="276999"/>
              </a:xfrm>
              <a:prstGeom prst="rect">
                <a:avLst/>
              </a:prstGeom>
              <a:blipFill>
                <a:blip r:embed="rId10"/>
                <a:stretch>
                  <a:fillRect l="-4286" r="-381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532809" y="3509554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2809" y="3509554"/>
                <a:ext cx="1670842" cy="276999"/>
              </a:xfrm>
              <a:prstGeom prst="rect">
                <a:avLst/>
              </a:prstGeom>
              <a:blipFill>
                <a:blip r:embed="rId11"/>
                <a:stretch>
                  <a:fillRect l="-2920" r="-292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088777" y="3513909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8777" y="3513909"/>
                <a:ext cx="1670842" cy="276999"/>
              </a:xfrm>
              <a:prstGeom prst="rect">
                <a:avLst/>
              </a:prstGeom>
              <a:blipFill>
                <a:blip r:embed="rId12"/>
                <a:stretch>
                  <a:fillRect l="-1460" r="-2920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76056" y="5181600"/>
                <a:ext cx="20170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056" y="5181600"/>
                <a:ext cx="2017091" cy="276999"/>
              </a:xfrm>
              <a:prstGeom prst="rect">
                <a:avLst/>
              </a:prstGeom>
              <a:blipFill>
                <a:blip r:embed="rId13"/>
                <a:stretch>
                  <a:fillRect l="-302" r="-2115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84168" y="3927566"/>
                <a:ext cx="22209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3(2)−(−1)−6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4168" y="3927566"/>
                <a:ext cx="2220929" cy="276999"/>
              </a:xfrm>
              <a:prstGeom prst="rect">
                <a:avLst/>
              </a:prstGeom>
              <a:blipFill>
                <a:blip r:embed="rId14"/>
                <a:stretch>
                  <a:fillRect l="-2198" t="-2174" r="-192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603962" y="4345575"/>
                <a:ext cx="5986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3962" y="4345575"/>
                <a:ext cx="598690" cy="276999"/>
              </a:xfrm>
              <a:prstGeom prst="rect">
                <a:avLst/>
              </a:prstGeom>
              <a:blipFill>
                <a:blip r:embed="rId15"/>
                <a:stretch>
                  <a:fillRect l="-5102" r="-1020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548844" y="3914503"/>
                <a:ext cx="22209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(2)+3(−1)+3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8844" y="3914503"/>
                <a:ext cx="2220929" cy="276999"/>
              </a:xfrm>
              <a:prstGeom prst="rect">
                <a:avLst/>
              </a:prstGeom>
              <a:blipFill>
                <a:blip r:embed="rId16"/>
                <a:stretch>
                  <a:fillRect l="-3288" t="-2174" r="-191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159930" y="4332514"/>
                <a:ext cx="5986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930" y="4332514"/>
                <a:ext cx="598690" cy="276999"/>
              </a:xfrm>
              <a:prstGeom prst="rect">
                <a:avLst/>
              </a:prstGeom>
              <a:blipFill>
                <a:blip r:embed="rId17"/>
                <a:stretch>
                  <a:fillRect l="-5102" r="-918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36125" y="5556069"/>
                <a:ext cx="25671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−3(2)−(−1)+3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125" y="5556069"/>
                <a:ext cx="2567178" cy="276999"/>
              </a:xfrm>
              <a:prstGeom prst="rect">
                <a:avLst/>
              </a:prstGeom>
              <a:blipFill>
                <a:blip r:embed="rId18"/>
                <a:stretch>
                  <a:fillRect t="-2174" r="-1900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621383" y="5930538"/>
                <a:ext cx="5986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1383" y="5930538"/>
                <a:ext cx="598689" cy="276999"/>
              </a:xfrm>
              <a:prstGeom prst="rect">
                <a:avLst/>
              </a:prstGeom>
              <a:blipFill>
                <a:blip r:embed="rId19"/>
                <a:stretch>
                  <a:fillRect l="-5102" r="-1020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531428" y="4672149"/>
                <a:ext cx="2473235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long as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equations are solvable. Hence there are an infinite number of solutions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Note that ‘infinite number of solutions’ does not mean ‘anything will work’!</a:t>
                </a:r>
                <a:endParaRPr lang="en-GB" sz="14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428" y="4672149"/>
                <a:ext cx="2473235" cy="1815882"/>
              </a:xfrm>
              <a:prstGeom prst="rect">
                <a:avLst/>
              </a:prstGeom>
              <a:blipFill>
                <a:blip r:embed="rId20"/>
                <a:stretch>
                  <a:fillRect l="-493" t="-336" r="-3941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877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2" grpId="0"/>
      <p:bldP spid="33" grpId="0"/>
      <p:bldP spid="35" grpId="0"/>
      <p:bldP spid="36" grpId="0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a system of three linear equations is consistent or inconsistent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A system of linear equations is consistent if there is at least one set of values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that solve all 3 simultaneously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matrix formed by the coefficients is non-singular, then the system of equations has one unique solution and is consistent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it is singular, then the system of equations will either be consistent and have infinitely many solutions, or be inconsistent and have no solutions…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  <a:blipFill>
                <a:blip r:embed="rId2"/>
                <a:stretch>
                  <a:fillRect t="-714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blipFill>
                <a:blip r:embed="rId3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blipFill>
                <a:blip r:embed="rId4"/>
                <a:stretch>
                  <a:fillRect l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06239" y="1267098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239" y="1267098"/>
                <a:ext cx="1670842" cy="276999"/>
              </a:xfrm>
              <a:prstGeom prst="rect">
                <a:avLst/>
              </a:prstGeom>
              <a:blipFill>
                <a:blip r:embed="rId5"/>
                <a:stretch>
                  <a:fillRect l="-2555" r="-292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01885" y="1698171"/>
                <a:ext cx="1670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885" y="1698171"/>
                <a:ext cx="1670842" cy="276999"/>
              </a:xfrm>
              <a:prstGeom prst="rect">
                <a:avLst/>
              </a:prstGeom>
              <a:blipFill>
                <a:blip r:embed="rId6"/>
                <a:stretch>
                  <a:fillRect l="-1460" r="-3285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032068" y="2120537"/>
                <a:ext cx="20170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068" y="2120537"/>
                <a:ext cx="2017091" cy="276999"/>
              </a:xfrm>
              <a:prstGeom prst="rect">
                <a:avLst/>
              </a:prstGeom>
              <a:blipFill>
                <a:blip r:embed="rId7"/>
                <a:stretch>
                  <a:fillRect r="-241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hlinkClick r:id="rId8" action="ppaction://hlinkfile"/>
          </p:cNvPr>
          <p:cNvSpPr txBox="1"/>
          <p:nvPr/>
        </p:nvSpPr>
        <p:spPr>
          <a:xfrm>
            <a:off x="6357257" y="1393371"/>
            <a:ext cx="2560320" cy="830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Comic Sans MS" panose="030F0702030302020204" pitchFamily="66" charset="0"/>
              </a:rPr>
              <a:t>LINK to Autograph file</a:t>
            </a:r>
            <a:endParaRPr lang="en-GB" sz="2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22718" y="580769"/>
            <a:ext cx="3021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Singular – infinitely many solutions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9"/>
          <a:srcRect l="31460" t="17460" r="24908" b="11735"/>
          <a:stretch/>
        </p:blipFill>
        <p:spPr>
          <a:xfrm>
            <a:off x="4056758" y="2573848"/>
            <a:ext cx="4573437" cy="417471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344684" y="6104709"/>
            <a:ext cx="3021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This pattern is called a ‘sheaf’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78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a system of three linear equations is consistent or inconsistent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A system of linear equations is consistent if there is at least one set of values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that solve all 3 simultaneously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matrix formed by the coefficients is non-singular, then the system of equations has one unique solution and is consistent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it is singular, then the system of equations will either be consistent and have infinitely many solutions, or be inconsistent and have no solutions…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  <a:blipFill>
                <a:blip r:embed="rId2"/>
                <a:stretch>
                  <a:fillRect t="-714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blipFill>
                <a:blip r:embed="rId3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blipFill>
                <a:blip r:embed="rId4"/>
                <a:stretch>
                  <a:fillRect l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06239" y="1267098"/>
                <a:ext cx="1972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239" y="1267098"/>
                <a:ext cx="1972207" cy="276999"/>
              </a:xfrm>
              <a:prstGeom prst="rect">
                <a:avLst/>
              </a:prstGeom>
              <a:blipFill>
                <a:blip r:embed="rId5"/>
                <a:stretch>
                  <a:fillRect l="-2160" r="-216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36422" y="1672045"/>
                <a:ext cx="1972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6422" y="1672045"/>
                <a:ext cx="1972207" cy="276999"/>
              </a:xfrm>
              <a:prstGeom prst="rect">
                <a:avLst/>
              </a:prstGeom>
              <a:blipFill>
                <a:blip r:embed="rId6"/>
                <a:stretch>
                  <a:fillRect r="-246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62696" y="2094412"/>
                <a:ext cx="20170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696" y="2094412"/>
                <a:ext cx="2017091" cy="276999"/>
              </a:xfrm>
              <a:prstGeom prst="rect">
                <a:avLst/>
              </a:prstGeom>
              <a:blipFill>
                <a:blip r:embed="rId7"/>
                <a:stretch>
                  <a:fillRect l="-302" r="-2115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416731" y="2921726"/>
                <a:ext cx="1602811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731" y="2921726"/>
                <a:ext cx="1602811" cy="73257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29794" y="3814354"/>
                <a:ext cx="1571777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794" y="3814354"/>
                <a:ext cx="1571777" cy="7325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51565" y="4776651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565" y="4776651"/>
                <a:ext cx="418384" cy="276999"/>
              </a:xfrm>
              <a:prstGeom prst="rect">
                <a:avLst/>
              </a:prstGeom>
              <a:blipFill>
                <a:blip r:embed="rId10"/>
                <a:stretch>
                  <a:fillRect l="-4348" r="-1304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910149" y="5172891"/>
            <a:ext cx="47011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this matrix is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singular</a:t>
            </a:r>
          </a:p>
          <a:p>
            <a:endParaRPr lang="en-US" sz="16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means that there will either be an infinite number of solutions, or no solutions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94663" y="2486296"/>
            <a:ext cx="18966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Write as a matrix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6916635" y="3174656"/>
            <a:ext cx="305646" cy="1149531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7187448" y="3251089"/>
            <a:ext cx="18433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need to find the determinant of this (use your calculator)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6807777" y="4337250"/>
            <a:ext cx="289709" cy="61792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7056821" y="4487707"/>
            <a:ext cx="10073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39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 animBg="1"/>
      <p:bldP spid="18" grpId="0"/>
      <p:bldP spid="19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determine whether a system of three linear equations is consistent or inconsistent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</a:rPr>
                  <a:t>A system of linear equations is consistent if there is at least one set of values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that solve all 3 simultaneously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matrix formed by the coefficients is non-singular, then the system of equations has one unique solution and is consistent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it is singular, then the system of equations will either be consistent and have infinitely many solutions, or be inconsistent and have no solutions…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122545"/>
              </a:xfrm>
              <a:blipFill>
                <a:blip r:embed="rId2"/>
                <a:stretch>
                  <a:fillRect t="-714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6F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𝑨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171026" cy="608693"/>
              </a:xfrm>
              <a:prstGeom prst="rect">
                <a:avLst/>
              </a:prstGeom>
              <a:blipFill>
                <a:blip r:embed="rId3"/>
                <a:stretch>
                  <a:fillRect l="-78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20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081" y="0"/>
                <a:ext cx="1536511" cy="608693"/>
              </a:xfrm>
              <a:prstGeom prst="rect">
                <a:avLst/>
              </a:prstGeom>
              <a:blipFill>
                <a:blip r:embed="rId4"/>
                <a:stretch>
                  <a:fillRect l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4075611" y="2486296"/>
            <a:ext cx="4784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Determining whether there are an infinite number of solutions, or no solutions…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Eliminate one of the variables. If the resulting equations are consistent, then the overall system is consistent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66456" y="1254035"/>
            <a:ext cx="25808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(1)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3766455" y="1680755"/>
            <a:ext cx="25808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(2)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3766455" y="2116184"/>
            <a:ext cx="25808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(3)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4040777" y="3897086"/>
            <a:ext cx="73738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(1) + (3)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3931919" y="4267201"/>
            <a:ext cx="85440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2(1) + (2)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338353" y="3914503"/>
                <a:ext cx="14344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353" y="3914503"/>
                <a:ext cx="1434432" cy="276999"/>
              </a:xfrm>
              <a:prstGeom prst="rect">
                <a:avLst/>
              </a:prstGeom>
              <a:blipFill>
                <a:blip r:embed="rId5"/>
                <a:stretch>
                  <a:fillRect l="-5532" t="-2174" r="-340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03370" y="4284618"/>
                <a:ext cx="16943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370" y="4284618"/>
                <a:ext cx="1694310" cy="276999"/>
              </a:xfrm>
              <a:prstGeom prst="rect">
                <a:avLst/>
              </a:prstGeom>
              <a:blipFill>
                <a:blip r:embed="rId6"/>
                <a:stretch>
                  <a:fillRect l="-2878" t="-2222" r="-2878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3584633" y="4896343"/>
            <a:ext cx="55593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this pair of equations cannot be solved, this means that the overall system cannot be solved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Hence there are no solutions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206239" y="1267098"/>
                <a:ext cx="1972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239" y="1267098"/>
                <a:ext cx="1972207" cy="276999"/>
              </a:xfrm>
              <a:prstGeom prst="rect">
                <a:avLst/>
              </a:prstGeom>
              <a:blipFill>
                <a:blip r:embed="rId7"/>
                <a:stretch>
                  <a:fillRect l="-2160" r="-216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36422" y="1672045"/>
                <a:ext cx="1972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6422" y="1672045"/>
                <a:ext cx="1972207" cy="276999"/>
              </a:xfrm>
              <a:prstGeom prst="rect">
                <a:avLst/>
              </a:prstGeom>
              <a:blipFill>
                <a:blip r:embed="rId8"/>
                <a:stretch>
                  <a:fillRect r="-2469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62696" y="2094412"/>
                <a:ext cx="20170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696" y="2094412"/>
                <a:ext cx="2017091" cy="276999"/>
              </a:xfrm>
              <a:prstGeom prst="rect">
                <a:avLst/>
              </a:prstGeom>
              <a:blipFill>
                <a:blip r:embed="rId9"/>
                <a:stretch>
                  <a:fillRect l="-302" r="-2115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80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D23808-AF29-4E01-8898-100F0A84E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5FBBC1-6F85-4BCB-9235-F262D87A11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4235E0-FB4B-4875-B626-2587ADE11A74}">
  <ds:schemaRefs>
    <ds:schemaRef ds:uri="http://schemas.microsoft.com/office/2006/metadata/properties"/>
    <ds:schemaRef ds:uri="http://purl.org/dc/elements/1.1/"/>
    <ds:schemaRef ds:uri="00eee050-7eda-4a68-8825-514e694f5f09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812</TotalTime>
  <Words>2520</Words>
  <Application>Microsoft Office PowerPoint</Application>
  <PresentationFormat>On-screen Show (4:3)</PresentationFormat>
  <Paragraphs>254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Wingdings</vt:lpstr>
      <vt:lpstr>Office テーマ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180</cp:revision>
  <dcterms:created xsi:type="dcterms:W3CDTF">2017-08-14T15:35:38Z</dcterms:created>
  <dcterms:modified xsi:type="dcterms:W3CDTF">2021-08-27T07:01:54Z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