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48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72753-C8A1-4EBE-963F-559366E40101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7CCA4D-365B-423F-B3B1-B977C8249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124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9.png"/><Relationship Id="rId2" Type="http://schemas.openxmlformats.org/officeDocument/2006/relationships/image" Target="../media/image3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7.png"/><Relationship Id="rId3" Type="http://schemas.openxmlformats.org/officeDocument/2006/relationships/image" Target="../media/image332.png"/><Relationship Id="rId7" Type="http://schemas.openxmlformats.org/officeDocument/2006/relationships/image" Target="../media/image336.png"/><Relationship Id="rId2" Type="http://schemas.openxmlformats.org/officeDocument/2006/relationships/image" Target="../media/image3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5.png"/><Relationship Id="rId5" Type="http://schemas.openxmlformats.org/officeDocument/2006/relationships/image" Target="../media/image334.png"/><Relationship Id="rId4" Type="http://schemas.openxmlformats.org/officeDocument/2006/relationships/image" Target="../media/image333.png"/><Relationship Id="rId9" Type="http://schemas.openxmlformats.org/officeDocument/2006/relationships/image" Target="../media/image33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7.png"/><Relationship Id="rId3" Type="http://schemas.openxmlformats.org/officeDocument/2006/relationships/image" Target="../media/image332.png"/><Relationship Id="rId7" Type="http://schemas.openxmlformats.org/officeDocument/2006/relationships/image" Target="../media/image336.png"/><Relationship Id="rId12" Type="http://schemas.openxmlformats.org/officeDocument/2006/relationships/image" Target="../media/image341.png"/><Relationship Id="rId2" Type="http://schemas.openxmlformats.org/officeDocument/2006/relationships/image" Target="../media/image3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5.png"/><Relationship Id="rId11" Type="http://schemas.openxmlformats.org/officeDocument/2006/relationships/image" Target="../media/image340.png"/><Relationship Id="rId5" Type="http://schemas.openxmlformats.org/officeDocument/2006/relationships/image" Target="../media/image334.png"/><Relationship Id="rId10" Type="http://schemas.openxmlformats.org/officeDocument/2006/relationships/image" Target="../media/image339.png"/><Relationship Id="rId4" Type="http://schemas.openxmlformats.org/officeDocument/2006/relationships/image" Target="../media/image333.png"/><Relationship Id="rId9" Type="http://schemas.openxmlformats.org/officeDocument/2006/relationships/image" Target="../media/image33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6.png"/><Relationship Id="rId13" Type="http://schemas.openxmlformats.org/officeDocument/2006/relationships/image" Target="../media/image345.png"/><Relationship Id="rId3" Type="http://schemas.openxmlformats.org/officeDocument/2006/relationships/image" Target="../media/image331.png"/><Relationship Id="rId7" Type="http://schemas.openxmlformats.org/officeDocument/2006/relationships/image" Target="../media/image335.png"/><Relationship Id="rId12" Type="http://schemas.openxmlformats.org/officeDocument/2006/relationships/image" Target="../media/image344.png"/><Relationship Id="rId2" Type="http://schemas.openxmlformats.org/officeDocument/2006/relationships/image" Target="../media/image3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4.png"/><Relationship Id="rId11" Type="http://schemas.openxmlformats.org/officeDocument/2006/relationships/image" Target="../media/image343.png"/><Relationship Id="rId5" Type="http://schemas.openxmlformats.org/officeDocument/2006/relationships/image" Target="../media/image333.png"/><Relationship Id="rId15" Type="http://schemas.openxmlformats.org/officeDocument/2006/relationships/image" Target="../media/image347.png"/><Relationship Id="rId10" Type="http://schemas.openxmlformats.org/officeDocument/2006/relationships/image" Target="../media/image338.png"/><Relationship Id="rId4" Type="http://schemas.openxmlformats.org/officeDocument/2006/relationships/image" Target="../media/image332.png"/><Relationship Id="rId9" Type="http://schemas.openxmlformats.org/officeDocument/2006/relationships/image" Target="../media/image337.png"/><Relationship Id="rId14" Type="http://schemas.openxmlformats.org/officeDocument/2006/relationships/image" Target="../media/image34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2.png"/><Relationship Id="rId3" Type="http://schemas.openxmlformats.org/officeDocument/2006/relationships/image" Target="../media/image332.png"/><Relationship Id="rId7" Type="http://schemas.openxmlformats.org/officeDocument/2006/relationships/image" Target="../media/image351.png"/><Relationship Id="rId12" Type="http://schemas.openxmlformats.org/officeDocument/2006/relationships/image" Target="../media/image356.png"/><Relationship Id="rId2" Type="http://schemas.openxmlformats.org/officeDocument/2006/relationships/image" Target="../media/image3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0.png"/><Relationship Id="rId11" Type="http://schemas.openxmlformats.org/officeDocument/2006/relationships/image" Target="../media/image355.png"/><Relationship Id="rId5" Type="http://schemas.openxmlformats.org/officeDocument/2006/relationships/image" Target="../media/image349.png"/><Relationship Id="rId10" Type="http://schemas.openxmlformats.org/officeDocument/2006/relationships/image" Target="../media/image354.png"/><Relationship Id="rId4" Type="http://schemas.openxmlformats.org/officeDocument/2006/relationships/image" Target="../media/image348.png"/><Relationship Id="rId9" Type="http://schemas.openxmlformats.org/officeDocument/2006/relationships/image" Target="../media/image35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1.png"/><Relationship Id="rId3" Type="http://schemas.openxmlformats.org/officeDocument/2006/relationships/image" Target="../media/image332.png"/><Relationship Id="rId7" Type="http://schemas.openxmlformats.org/officeDocument/2006/relationships/image" Target="../media/image360.png"/><Relationship Id="rId2" Type="http://schemas.openxmlformats.org/officeDocument/2006/relationships/image" Target="../media/image3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9.png"/><Relationship Id="rId5" Type="http://schemas.openxmlformats.org/officeDocument/2006/relationships/image" Target="../media/image358.png"/><Relationship Id="rId10" Type="http://schemas.openxmlformats.org/officeDocument/2006/relationships/image" Target="../media/image363.png"/><Relationship Id="rId4" Type="http://schemas.openxmlformats.org/officeDocument/2006/relationships/image" Target="../media/image357.png"/><Relationship Id="rId9" Type="http://schemas.openxmlformats.org/officeDocument/2006/relationships/image" Target="../media/image36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534ED17-D63C-4126-B40A-2040C05E6301}"/>
              </a:ext>
            </a:extLst>
          </p:cNvPr>
          <p:cNvSpPr/>
          <p:nvPr/>
        </p:nvSpPr>
        <p:spPr>
          <a:xfrm>
            <a:off x="1493882" y="2319273"/>
            <a:ext cx="6138540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6F</a:t>
            </a:r>
            <a:endParaRPr lang="ja-JP" altLang="en-US" sz="66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726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simultaneous equations using matrices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You can use the inverse of a 3 x 3 matrix to solve a system of three simultaneous equations in three unknowns…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If A is non singular, then a unique solution can be found for any vector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endParaRPr lang="en-GB" sz="14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13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314995" y="3239589"/>
                <a:ext cx="1313308" cy="6847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𝑨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endParaRPr lang="en-GB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4995" y="3239589"/>
                <a:ext cx="1313308" cy="684739"/>
              </a:xfrm>
              <a:prstGeom prst="rect">
                <a:avLst/>
              </a:prstGeom>
              <a:blipFill>
                <a:blip r:embed="rId3"/>
                <a:stretch>
                  <a:fillRect l="-83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101635" y="4079966"/>
                <a:ext cx="1734834" cy="6847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endParaRPr lang="en-GB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635" y="4079966"/>
                <a:ext cx="1734834" cy="684739"/>
              </a:xfrm>
              <a:prstGeom prst="rect">
                <a:avLst/>
              </a:prstGeom>
              <a:blipFill>
                <a:blip r:embed="rId4"/>
                <a:stretch>
                  <a:fillRect l="-63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9439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simultaneous equations using matrices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Use an inverse matrix to solve the simultaneous equations:</a:t>
            </a: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You need to start by writing this information as a matrix calculation…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0" y="0"/>
                <a:ext cx="1171026" cy="6086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𝑨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171026" cy="608693"/>
              </a:xfrm>
              <a:prstGeom prst="rect">
                <a:avLst/>
              </a:prstGeom>
              <a:blipFill>
                <a:blip r:embed="rId2"/>
                <a:stretch>
                  <a:fillRect l="-78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402081" y="0"/>
                <a:ext cx="1536511" cy="6086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081" y="0"/>
                <a:ext cx="1536511" cy="608693"/>
              </a:xfrm>
              <a:prstGeom prst="rect">
                <a:avLst/>
              </a:prstGeom>
              <a:blipFill>
                <a:blip r:embed="rId3"/>
                <a:stretch>
                  <a:fillRect l="-59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23108" y="3061063"/>
                <a:ext cx="19722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108" y="3061063"/>
                <a:ext cx="1972207" cy="276999"/>
              </a:xfrm>
              <a:prstGeom prst="rect">
                <a:avLst/>
              </a:prstGeom>
              <a:blipFill>
                <a:blip r:embed="rId4"/>
                <a:stretch>
                  <a:fillRect r="-2469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92925" y="3570514"/>
                <a:ext cx="19722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=−16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2925" y="3570514"/>
                <a:ext cx="1972207" cy="276999"/>
              </a:xfrm>
              <a:prstGeom prst="rect">
                <a:avLst/>
              </a:prstGeom>
              <a:blipFill>
                <a:blip r:embed="rId5"/>
                <a:stretch>
                  <a:fillRect l="-2160" r="-2469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88125" y="4049486"/>
                <a:ext cx="21004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125" y="4049486"/>
                <a:ext cx="2100447" cy="276999"/>
              </a:xfrm>
              <a:prstGeom prst="rect">
                <a:avLst/>
              </a:prstGeom>
              <a:blipFill>
                <a:blip r:embed="rId6"/>
                <a:stretch>
                  <a:fillRect r="-2319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846955" y="1511275"/>
                <a:ext cx="1602811" cy="730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6955" y="1511275"/>
                <a:ext cx="1602811" cy="730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410143" y="1489505"/>
                <a:ext cx="403187" cy="7607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0143" y="1489505"/>
                <a:ext cx="403187" cy="76072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780257" y="1511277"/>
                <a:ext cx="903902" cy="730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0257" y="1511277"/>
                <a:ext cx="903902" cy="730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2534194" y="3030583"/>
            <a:ext cx="566057" cy="1314994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7028451" y="1459024"/>
            <a:ext cx="640081" cy="788125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766353" y="3039292"/>
            <a:ext cx="1593670" cy="1297577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4851308" y="1459024"/>
            <a:ext cx="1571898" cy="814251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820319" y="1463379"/>
            <a:ext cx="1576253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3362861" y="2809994"/>
            <a:ext cx="215904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Write the coefficients as a grid (ensure the unknowns are in the same order on each equation first!)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86103" y="2811474"/>
            <a:ext cx="203328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Write the 3 unknowns as a column matrix (following the same order they are in the equations)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414037" y="2821832"/>
            <a:ext cx="17299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Write the 3 answers as a column matrix as well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4563122" y="2388093"/>
            <a:ext cx="470517" cy="38174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7733930" y="2398450"/>
            <a:ext cx="470517" cy="38174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6439271" y="2388093"/>
            <a:ext cx="139082" cy="39357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6428699" y="1442918"/>
            <a:ext cx="352700" cy="84037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6551721" y="372861"/>
            <a:ext cx="2592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Note that multiplying the first row by the column will give the first equation…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6599069" y="932156"/>
            <a:ext cx="432046" cy="295921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871236" y="3053961"/>
            <a:ext cx="1472469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651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5" grpId="0"/>
      <p:bldP spid="9" grpId="0" animBg="1"/>
      <p:bldP spid="9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12" grpId="0"/>
      <p:bldP spid="23" grpId="0"/>
      <p:bldP spid="24" grpId="0"/>
      <p:bldP spid="30" grpId="0" animBg="1"/>
      <p:bldP spid="30" grpId="1" animBg="1"/>
      <p:bldP spid="31" grpId="0"/>
      <p:bldP spid="31" grpId="1"/>
      <p:bldP spid="35" grpId="0" animBg="1"/>
      <p:bldP spid="3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simultaneous equations using matrices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Use an inverse matrix to solve the simultaneous equations:</a:t>
            </a: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0" y="0"/>
                <a:ext cx="1171026" cy="6086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𝑨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171026" cy="608693"/>
              </a:xfrm>
              <a:prstGeom prst="rect">
                <a:avLst/>
              </a:prstGeom>
              <a:blipFill>
                <a:blip r:embed="rId2"/>
                <a:stretch>
                  <a:fillRect l="-78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402081" y="0"/>
                <a:ext cx="1536511" cy="6086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081" y="0"/>
                <a:ext cx="1536511" cy="608693"/>
              </a:xfrm>
              <a:prstGeom prst="rect">
                <a:avLst/>
              </a:prstGeom>
              <a:blipFill>
                <a:blip r:embed="rId3"/>
                <a:stretch>
                  <a:fillRect l="-59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23108" y="3061063"/>
                <a:ext cx="19722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108" y="3061063"/>
                <a:ext cx="1972207" cy="276999"/>
              </a:xfrm>
              <a:prstGeom prst="rect">
                <a:avLst/>
              </a:prstGeom>
              <a:blipFill>
                <a:blip r:embed="rId4"/>
                <a:stretch>
                  <a:fillRect r="-2469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92925" y="3570514"/>
                <a:ext cx="19722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=−16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2925" y="3570514"/>
                <a:ext cx="1972207" cy="276999"/>
              </a:xfrm>
              <a:prstGeom prst="rect">
                <a:avLst/>
              </a:prstGeom>
              <a:blipFill>
                <a:blip r:embed="rId5"/>
                <a:stretch>
                  <a:fillRect l="-2160" r="-2469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88125" y="4049486"/>
                <a:ext cx="21004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125" y="4049486"/>
                <a:ext cx="2100447" cy="276999"/>
              </a:xfrm>
              <a:prstGeom prst="rect">
                <a:avLst/>
              </a:prstGeom>
              <a:blipFill>
                <a:blip r:embed="rId6"/>
                <a:stretch>
                  <a:fillRect r="-2319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846955" y="1511275"/>
                <a:ext cx="1602811" cy="730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6955" y="1511275"/>
                <a:ext cx="1602811" cy="730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410143" y="1489505"/>
                <a:ext cx="403187" cy="7607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0143" y="1489505"/>
                <a:ext cx="403187" cy="76072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780257" y="1511277"/>
                <a:ext cx="903902" cy="730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0257" y="1511277"/>
                <a:ext cx="903902" cy="730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177162" y="2718048"/>
                <a:ext cx="1171026" cy="6086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𝑨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7162" y="2718048"/>
                <a:ext cx="1171026" cy="608693"/>
              </a:xfrm>
              <a:prstGeom prst="rect">
                <a:avLst/>
              </a:prstGeom>
              <a:blipFill>
                <a:blip r:embed="rId10"/>
                <a:stretch>
                  <a:fillRect l="-78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148459" y="3604335"/>
                <a:ext cx="1536511" cy="6086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459" y="3604335"/>
                <a:ext cx="1536511" cy="608693"/>
              </a:xfrm>
              <a:prstGeom prst="rect">
                <a:avLst/>
              </a:prstGeom>
              <a:blipFill>
                <a:blip r:embed="rId11"/>
                <a:stretch>
                  <a:fillRect l="-63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4856085" y="1455938"/>
            <a:ext cx="1553593" cy="852256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5390225" y="2886722"/>
            <a:ext cx="211586" cy="264851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6457024" y="1458897"/>
            <a:ext cx="307759" cy="85817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5646198" y="2721006"/>
            <a:ext cx="275209" cy="59036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7041472" y="1452979"/>
            <a:ext cx="611079" cy="864093"/>
          </a:xfrm>
          <a:prstGeom prst="rect">
            <a:avLst/>
          </a:prstGeom>
          <a:noFill/>
          <a:ln w="317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6172940" y="2919274"/>
            <a:ext cx="210105" cy="214543"/>
          </a:xfrm>
          <a:prstGeom prst="rect">
            <a:avLst/>
          </a:prstGeom>
          <a:noFill/>
          <a:ln w="317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5629922" y="3592497"/>
            <a:ext cx="300361" cy="64215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6529527" y="3808521"/>
            <a:ext cx="210105" cy="214543"/>
          </a:xfrm>
          <a:prstGeom prst="rect">
            <a:avLst/>
          </a:prstGeom>
          <a:noFill/>
          <a:ln w="317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6155184" y="3775968"/>
            <a:ext cx="211586" cy="264851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112052" y="4446867"/>
                <a:ext cx="454536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we need to find the inverse of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then multiply that by the answer matrix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052" y="4446867"/>
                <a:ext cx="4545367" cy="584775"/>
              </a:xfrm>
              <a:prstGeom prst="rect">
                <a:avLst/>
              </a:prstGeom>
              <a:blipFill>
                <a:blip r:embed="rId12"/>
                <a:stretch>
                  <a:fillRect l="-134" t="-2083" r="-1342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165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3" grpId="0"/>
      <p:bldP spid="5" grpId="0" animBg="1"/>
      <p:bldP spid="34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simultaneous equations using matrices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Use an inverse matrix to solve the simultaneous equations:</a:t>
                </a:r>
              </a:p>
              <a:p>
                <a:pPr marL="0" indent="0" algn="ctr">
                  <a:buNone/>
                </a:pPr>
                <a:endParaRPr lang="en-US" sz="14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Finding the inverse of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endParaRPr lang="en-US" sz="14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0" y="0"/>
                <a:ext cx="1171026" cy="6086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𝑨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171026" cy="608693"/>
              </a:xfrm>
              <a:prstGeom prst="rect">
                <a:avLst/>
              </a:prstGeom>
              <a:blipFill>
                <a:blip r:embed="rId3"/>
                <a:stretch>
                  <a:fillRect l="-78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402081" y="0"/>
                <a:ext cx="1536511" cy="6086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081" y="0"/>
                <a:ext cx="1536511" cy="608693"/>
              </a:xfrm>
              <a:prstGeom prst="rect">
                <a:avLst/>
              </a:prstGeom>
              <a:blipFill>
                <a:blip r:embed="rId4"/>
                <a:stretch>
                  <a:fillRect l="-59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23108" y="3061063"/>
                <a:ext cx="19722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108" y="3061063"/>
                <a:ext cx="1972207" cy="276999"/>
              </a:xfrm>
              <a:prstGeom prst="rect">
                <a:avLst/>
              </a:prstGeom>
              <a:blipFill>
                <a:blip r:embed="rId5"/>
                <a:stretch>
                  <a:fillRect r="-2469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92925" y="3570514"/>
                <a:ext cx="19722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=−16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2925" y="3570514"/>
                <a:ext cx="1972207" cy="276999"/>
              </a:xfrm>
              <a:prstGeom prst="rect">
                <a:avLst/>
              </a:prstGeom>
              <a:blipFill>
                <a:blip r:embed="rId6"/>
                <a:stretch>
                  <a:fillRect l="-2160" r="-2469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88125" y="4049486"/>
                <a:ext cx="21004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125" y="4049486"/>
                <a:ext cx="2100447" cy="276999"/>
              </a:xfrm>
              <a:prstGeom prst="rect">
                <a:avLst/>
              </a:prstGeom>
              <a:blipFill>
                <a:blip r:embed="rId7"/>
                <a:stretch>
                  <a:fillRect r="-2319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846955" y="1511275"/>
                <a:ext cx="1602811" cy="730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6955" y="1511275"/>
                <a:ext cx="1602811" cy="730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410143" y="1489505"/>
                <a:ext cx="403187" cy="7607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0143" y="1489505"/>
                <a:ext cx="403187" cy="76072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780257" y="1511277"/>
                <a:ext cx="903902" cy="730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0257" y="1511277"/>
                <a:ext cx="903902" cy="730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 flipV="1">
            <a:off x="3065417" y="3100251"/>
            <a:ext cx="1576252" cy="160237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405052" y="2786742"/>
            <a:ext cx="11321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Using your calculator will give…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729389" y="2743537"/>
                <a:ext cx="2064476" cy="7326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189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36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28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−14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9389" y="2743537"/>
                <a:ext cx="2064476" cy="73263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725034" y="3906131"/>
                <a:ext cx="2064476" cy="7326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189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36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28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−14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5034" y="3906131"/>
                <a:ext cx="2064476" cy="73263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741069" y="3901780"/>
                <a:ext cx="666657" cy="730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1069" y="3901780"/>
                <a:ext cx="666657" cy="730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738096" y="4842302"/>
                <a:ext cx="775662" cy="730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8096" y="4842302"/>
                <a:ext cx="775662" cy="730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7270811" y="3100252"/>
            <a:ext cx="305646" cy="1149531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21">
            <a:extLst>
              <a:ext uri="{FF2B5EF4-FFF2-40B4-BE49-F238E27FC236}">
                <a16:creationId xmlns:a16="http://schemas.microsoft.com/office/drawing/2014/main" id="{527392A3-16A0-4663-ADBC-542DE5AA5E95}"/>
              </a:ext>
            </a:extLst>
          </p:cNvPr>
          <p:cNvSpPr txBox="1"/>
          <p:nvPr/>
        </p:nvSpPr>
        <p:spPr>
          <a:xfrm>
            <a:off x="7506789" y="3072182"/>
            <a:ext cx="132370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We need to multiply this by the answer matrix 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6" name="Arc 45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7266457" y="4297681"/>
            <a:ext cx="292583" cy="1066800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21">
            <a:extLst>
              <a:ext uri="{FF2B5EF4-FFF2-40B4-BE49-F238E27FC236}">
                <a16:creationId xmlns:a16="http://schemas.microsoft.com/office/drawing/2014/main" id="{527392A3-16A0-4663-ADBC-542DE5AA5E95}"/>
              </a:ext>
            </a:extLst>
          </p:cNvPr>
          <p:cNvSpPr txBox="1"/>
          <p:nvPr/>
        </p:nvSpPr>
        <p:spPr>
          <a:xfrm>
            <a:off x="7498081" y="4256548"/>
            <a:ext cx="164591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You can use your calculator again (just make it clear what steps you are taking…)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21">
                <a:extLst>
                  <a:ext uri="{FF2B5EF4-FFF2-40B4-BE49-F238E27FC236}">
                    <a16:creationId xmlns:a16="http://schemas.microsoft.com/office/drawing/2014/main" id="{527392A3-16A0-4663-ADBC-542DE5AA5E95}"/>
                  </a:ext>
                </a:extLst>
              </p:cNvPr>
              <p:cNvSpPr txBox="1"/>
              <p:nvPr/>
            </p:nvSpPr>
            <p:spPr>
              <a:xfrm>
                <a:off x="4541521" y="5837153"/>
                <a:ext cx="30262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FF0000"/>
                    </a:solidFill>
                    <a:latin typeface="Comic Sans MS" pitchFamily="66" charset="0"/>
                  </a:rPr>
                  <a:t>So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8" name="TextBox 21">
                <a:extLst>
                  <a:ext uri="{FF2B5EF4-FFF2-40B4-BE49-F238E27FC236}">
                    <a16:creationId xmlns:a16="http://schemas.microsoft.com/office/drawing/2014/main" id="{527392A3-16A0-4663-ADBC-542DE5AA5E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1521" y="5837153"/>
                <a:ext cx="3026228" cy="369332"/>
              </a:xfrm>
              <a:prstGeom prst="rect">
                <a:avLst/>
              </a:prstGeom>
              <a:blipFill>
                <a:blip r:embed="rId15"/>
                <a:stretch>
                  <a:fillRect l="-1210" t="-8333" b="-2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3068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1" grpId="0"/>
      <p:bldP spid="32" grpId="0"/>
      <p:bldP spid="35" grpId="0"/>
      <p:bldP spid="43" grpId="0"/>
      <p:bldP spid="44" grpId="0" animBg="1"/>
      <p:bldP spid="45" grpId="0"/>
      <p:bldP spid="46" grpId="0" animBg="1"/>
      <p:bldP spid="47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simultaneous equations using matrices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 colony of 1000 mole rats is made up of adult males, adult females, and youngsters. Originally there were 100 more adult females than adult males. 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After one year, the number of adult males had increased by 2%, the number of adult females had increased by 3%, the number of youngsters had decreased by 4%, and the total number of mole rats had decreased by 20.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out how many of each type of mole rat were originally in the colony.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0" y="0"/>
                <a:ext cx="1171026" cy="6086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𝑨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171026" cy="608693"/>
              </a:xfrm>
              <a:prstGeom prst="rect">
                <a:avLst/>
              </a:prstGeom>
              <a:blipFill>
                <a:blip r:embed="rId2"/>
                <a:stretch>
                  <a:fillRect l="-78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402081" y="0"/>
                <a:ext cx="1536511" cy="6086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081" y="0"/>
                <a:ext cx="1536511" cy="608693"/>
              </a:xfrm>
              <a:prstGeom prst="rect">
                <a:avLst/>
              </a:prstGeom>
              <a:blipFill>
                <a:blip r:embed="rId3"/>
                <a:stretch>
                  <a:fillRect l="-59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563292" y="1323704"/>
            <a:ext cx="38779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Start by setting up simultaneous equations…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223657" y="1737360"/>
                <a:ext cx="194688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original adult males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3657" y="1737360"/>
                <a:ext cx="1946880" cy="215444"/>
              </a:xfrm>
              <a:prstGeom prst="rect">
                <a:avLst/>
              </a:prstGeom>
              <a:blipFill>
                <a:blip r:embed="rId4"/>
                <a:stretch>
                  <a:fillRect l="-2508" t="-25714" r="-4702" b="-5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223655" y="1994264"/>
                <a:ext cx="2185853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original adult females</a:t>
                </a: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3655" y="1994264"/>
                <a:ext cx="2185853" cy="215444"/>
              </a:xfrm>
              <a:prstGeom prst="rect">
                <a:avLst/>
              </a:prstGeom>
              <a:blipFill>
                <a:blip r:embed="rId5"/>
                <a:stretch>
                  <a:fillRect l="-3073" t="-25714" r="-2235" b="-5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241072" y="2255521"/>
                <a:ext cx="1985555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original youngsters</a:t>
                </a: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072" y="2255521"/>
                <a:ext cx="1985555" cy="215444"/>
              </a:xfrm>
              <a:prstGeom prst="rect">
                <a:avLst/>
              </a:prstGeom>
              <a:blipFill>
                <a:blip r:embed="rId6"/>
                <a:stretch>
                  <a:fillRect l="-2462" t="-25714" r="-308" b="-5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451566" y="2616926"/>
                <a:ext cx="17990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=1000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1566" y="2616926"/>
                <a:ext cx="1799082" cy="276999"/>
              </a:xfrm>
              <a:prstGeom prst="rect">
                <a:avLst/>
              </a:prstGeom>
              <a:blipFill>
                <a:blip r:embed="rId7"/>
                <a:stretch>
                  <a:fillRect l="-1356" r="-3051" b="-23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839097" y="2969623"/>
                <a:ext cx="14520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=−100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9097" y="2969623"/>
                <a:ext cx="1452064" cy="276999"/>
              </a:xfrm>
              <a:prstGeom prst="rect">
                <a:avLst/>
              </a:prstGeom>
              <a:blipFill>
                <a:blip r:embed="rId8"/>
                <a:stretch>
                  <a:fillRect l="-2101" r="-3361" b="-23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162697" y="3339738"/>
                <a:ext cx="29692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1.02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+1.03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+0.96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=980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2697" y="3339738"/>
                <a:ext cx="2969274" cy="276999"/>
              </a:xfrm>
              <a:prstGeom prst="rect">
                <a:avLst/>
              </a:prstGeom>
              <a:blipFill>
                <a:blip r:embed="rId9"/>
                <a:stretch>
                  <a:fillRect l="-1437" r="-1437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176395" y="4237058"/>
                <a:ext cx="1997150" cy="732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1.02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1.03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0.96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6395" y="4237058"/>
                <a:ext cx="1997150" cy="73257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131469" y="4215288"/>
                <a:ext cx="403187" cy="7607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1469" y="4215288"/>
                <a:ext cx="403187" cy="76072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501583" y="4237060"/>
                <a:ext cx="1032142" cy="730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1000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−100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980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1583" y="4237060"/>
                <a:ext cx="1032142" cy="730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4907281" y="3757750"/>
            <a:ext cx="29129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convert these to matrices…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204423" y="5269490"/>
            <a:ext cx="44424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As before, we now need to find the inverse of the original matrix, and multiply it by the answers…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98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26" grpId="0"/>
      <p:bldP spid="27" grpId="0"/>
      <p:bldP spid="9" grpId="0"/>
      <p:bldP spid="29" grpId="0"/>
      <p:bldP spid="30" grpId="0"/>
      <p:bldP spid="33" grpId="0"/>
      <p:bldP spid="34" grpId="0"/>
      <p:bldP spid="36" grpId="0"/>
      <p:bldP spid="37" grpId="0"/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simultaneous equations using matrices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 colony of 1000 mole rats is made up of adult males, adult females, and youngsters. Originally there were 100 more adult females than adult males. 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After one year, the number of adult males had increased by 2%, the number of adult females had increased by 3%, the number of youngsters had decreased by 4%, and the total number of mole rats had decreased by 20.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out how many of each type of mole rat were originally in the colony.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0" y="0"/>
                <a:ext cx="1171026" cy="6086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𝑨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171026" cy="608693"/>
              </a:xfrm>
              <a:prstGeom prst="rect">
                <a:avLst/>
              </a:prstGeom>
              <a:blipFill>
                <a:blip r:embed="rId2"/>
                <a:stretch>
                  <a:fillRect l="-78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402081" y="0"/>
                <a:ext cx="1536511" cy="6086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081" y="0"/>
                <a:ext cx="1536511" cy="608693"/>
              </a:xfrm>
              <a:prstGeom prst="rect">
                <a:avLst/>
              </a:prstGeom>
              <a:blipFill>
                <a:blip r:embed="rId3"/>
                <a:stretch>
                  <a:fillRect l="-59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691300" y="1449470"/>
                <a:ext cx="1997150" cy="732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1.02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1.03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0.96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1300" y="1449470"/>
                <a:ext cx="1997150" cy="73257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646374" y="1427700"/>
                <a:ext cx="403187" cy="7607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6374" y="1427700"/>
                <a:ext cx="403187" cy="76072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016488" y="1449472"/>
                <a:ext cx="1032142" cy="730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1000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−100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980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6488" y="1449472"/>
                <a:ext cx="1032142" cy="730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4949765" y="2298470"/>
            <a:ext cx="34751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inverse of the original matrix can be found using your calculator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173273" y="2929969"/>
                <a:ext cx="2282484" cy="7326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−96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100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−96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100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205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−200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3273" y="2929969"/>
                <a:ext cx="2282484" cy="73263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432071" y="4154706"/>
                <a:ext cx="2282484" cy="7326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−96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100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−96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100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205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−200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2071" y="4154706"/>
                <a:ext cx="2282484" cy="73263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643415" y="4150355"/>
                <a:ext cx="794898" cy="732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1000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−100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980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3415" y="4150355"/>
                <a:ext cx="794898" cy="73257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640442" y="5090877"/>
                <a:ext cx="859018" cy="730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100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200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700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0442" y="5090877"/>
                <a:ext cx="859018" cy="730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24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7421732" y="3348827"/>
            <a:ext cx="305646" cy="1149531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1">
            <a:extLst>
              <a:ext uri="{FF2B5EF4-FFF2-40B4-BE49-F238E27FC236}">
                <a16:creationId xmlns:a16="http://schemas.microsoft.com/office/drawing/2014/main" id="{527392A3-16A0-4663-ADBC-542DE5AA5E95}"/>
              </a:ext>
            </a:extLst>
          </p:cNvPr>
          <p:cNvSpPr txBox="1"/>
          <p:nvPr/>
        </p:nvSpPr>
        <p:spPr>
          <a:xfrm>
            <a:off x="7657710" y="3320757"/>
            <a:ext cx="132370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We need to multiply this by the answer matrix 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1" name="Arc 30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7266457" y="4546256"/>
            <a:ext cx="292583" cy="1066800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21">
            <a:extLst>
              <a:ext uri="{FF2B5EF4-FFF2-40B4-BE49-F238E27FC236}">
                <a16:creationId xmlns:a16="http://schemas.microsoft.com/office/drawing/2014/main" id="{527392A3-16A0-4663-ADBC-542DE5AA5E95}"/>
              </a:ext>
            </a:extLst>
          </p:cNvPr>
          <p:cNvSpPr txBox="1"/>
          <p:nvPr/>
        </p:nvSpPr>
        <p:spPr>
          <a:xfrm>
            <a:off x="7498081" y="4505123"/>
            <a:ext cx="164591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You can use your calculator again (just make it clear what steps you are taking…)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TextBox 21">
            <a:extLst>
              <a:ext uri="{FF2B5EF4-FFF2-40B4-BE49-F238E27FC236}">
                <a16:creationId xmlns:a16="http://schemas.microsoft.com/office/drawing/2014/main" id="{527392A3-16A0-4663-ADBC-542DE5AA5E95}"/>
              </a:ext>
            </a:extLst>
          </p:cNvPr>
          <p:cNvSpPr txBox="1"/>
          <p:nvPr/>
        </p:nvSpPr>
        <p:spPr>
          <a:xfrm>
            <a:off x="4443867" y="6005829"/>
            <a:ext cx="4460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So originally there were 100 adult males, 200 adult females, and 700 youngsters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326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5" grpId="0" animBg="1"/>
      <p:bldP spid="28" grpId="0"/>
      <p:bldP spid="31" grpId="0" animBg="1"/>
      <p:bldP spid="32" grpId="0"/>
      <p:bldP spid="3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AD23808-AF29-4E01-8898-100F0A84ED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95FBBC1-6F85-4BCB-9235-F262D87A11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4235E0-FB4B-4875-B626-2587ADE11A74}">
  <ds:schemaRefs>
    <ds:schemaRef ds:uri="http://purl.org/dc/terms/"/>
    <ds:schemaRef ds:uri="00eee050-7eda-4a68-8825-514e694f5f09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78db98b4-7c56-4667-9532-fea666d1edab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810</TotalTime>
  <Words>1308</Words>
  <Application>Microsoft Office PowerPoint</Application>
  <PresentationFormat>On-screen Show (4:3)</PresentationFormat>
  <Paragraphs>130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Kristen ITC</vt:lpstr>
      <vt:lpstr>Segoe UI Black</vt:lpstr>
      <vt:lpstr>Office テーマ</vt:lpstr>
      <vt:lpstr>PowerPoint Presentation</vt:lpstr>
      <vt:lpstr>Matrices</vt:lpstr>
      <vt:lpstr>Matrices</vt:lpstr>
      <vt:lpstr>Matrices</vt:lpstr>
      <vt:lpstr>Matrices</vt:lpstr>
      <vt:lpstr>Matrices</vt:lpstr>
      <vt:lpstr>Matrices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179</cp:revision>
  <dcterms:created xsi:type="dcterms:W3CDTF">2017-08-14T15:35:38Z</dcterms:created>
  <dcterms:modified xsi:type="dcterms:W3CDTF">2021-08-27T06:59:55Z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