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CCA4D-365B-423F-B3B1-B977C82496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69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3.png"/><Relationship Id="rId3" Type="http://schemas.openxmlformats.org/officeDocument/2006/relationships/image" Target="../media/image1810.png"/><Relationship Id="rId7" Type="http://schemas.openxmlformats.org/officeDocument/2006/relationships/image" Target="../media/image322.png"/><Relationship Id="rId12" Type="http://schemas.openxmlformats.org/officeDocument/2006/relationships/image" Target="../media/image327.png"/><Relationship Id="rId2" Type="http://schemas.openxmlformats.org/officeDocument/2006/relationships/image" Target="../media/image2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1.png"/><Relationship Id="rId11" Type="http://schemas.openxmlformats.org/officeDocument/2006/relationships/image" Target="../media/image326.png"/><Relationship Id="rId5" Type="http://schemas.openxmlformats.org/officeDocument/2006/relationships/image" Target="../media/image286.png"/><Relationship Id="rId10" Type="http://schemas.openxmlformats.org/officeDocument/2006/relationships/image" Target="../media/image325.png"/><Relationship Id="rId4" Type="http://schemas.openxmlformats.org/officeDocument/2006/relationships/image" Target="../media/image2131.png"/><Relationship Id="rId9" Type="http://schemas.openxmlformats.org/officeDocument/2006/relationships/image" Target="../media/image3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31.png"/><Relationship Id="rId2" Type="http://schemas.openxmlformats.org/officeDocument/2006/relationships/image" Target="../media/image18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0.png"/><Relationship Id="rId2" Type="http://schemas.openxmlformats.org/officeDocument/2006/relationships/image" Target="../media/image2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10.png"/><Relationship Id="rId4" Type="http://schemas.openxmlformats.org/officeDocument/2006/relationships/image" Target="../media/image2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0.png"/><Relationship Id="rId13" Type="http://schemas.openxmlformats.org/officeDocument/2006/relationships/image" Target="../media/image223.png"/><Relationship Id="rId3" Type="http://schemas.openxmlformats.org/officeDocument/2006/relationships/image" Target="../media/image2140.png"/><Relationship Id="rId7" Type="http://schemas.openxmlformats.org/officeDocument/2006/relationships/image" Target="../media/image218.png"/><Relationship Id="rId12" Type="http://schemas.openxmlformats.org/officeDocument/2006/relationships/image" Target="../media/image222.png"/><Relationship Id="rId2" Type="http://schemas.openxmlformats.org/officeDocument/2006/relationships/image" Target="../media/image2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21.png"/><Relationship Id="rId5" Type="http://schemas.openxmlformats.org/officeDocument/2006/relationships/image" Target="../media/image216.png"/><Relationship Id="rId10" Type="http://schemas.openxmlformats.org/officeDocument/2006/relationships/image" Target="../media/image220.png"/><Relationship Id="rId4" Type="http://schemas.openxmlformats.org/officeDocument/2006/relationships/image" Target="../media/image215.png"/><Relationship Id="rId9" Type="http://schemas.openxmlformats.org/officeDocument/2006/relationships/image" Target="../media/image2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0.png"/><Relationship Id="rId13" Type="http://schemas.openxmlformats.org/officeDocument/2006/relationships/image" Target="../media/image227.png"/><Relationship Id="rId18" Type="http://schemas.openxmlformats.org/officeDocument/2006/relationships/image" Target="../media/image232.png"/><Relationship Id="rId3" Type="http://schemas.openxmlformats.org/officeDocument/2006/relationships/image" Target="../media/image2140.png"/><Relationship Id="rId21" Type="http://schemas.openxmlformats.org/officeDocument/2006/relationships/image" Target="../media/image235.png"/><Relationship Id="rId7" Type="http://schemas.openxmlformats.org/officeDocument/2006/relationships/image" Target="../media/image218.png"/><Relationship Id="rId12" Type="http://schemas.openxmlformats.org/officeDocument/2006/relationships/image" Target="../media/image226.png"/><Relationship Id="rId17" Type="http://schemas.openxmlformats.org/officeDocument/2006/relationships/image" Target="../media/image231.png"/><Relationship Id="rId2" Type="http://schemas.openxmlformats.org/officeDocument/2006/relationships/image" Target="../media/image2130.png"/><Relationship Id="rId16" Type="http://schemas.openxmlformats.org/officeDocument/2006/relationships/image" Target="../media/image230.png"/><Relationship Id="rId20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25.png"/><Relationship Id="rId5" Type="http://schemas.openxmlformats.org/officeDocument/2006/relationships/image" Target="../media/image216.png"/><Relationship Id="rId15" Type="http://schemas.openxmlformats.org/officeDocument/2006/relationships/image" Target="../media/image229.png"/><Relationship Id="rId10" Type="http://schemas.openxmlformats.org/officeDocument/2006/relationships/image" Target="../media/image224.png"/><Relationship Id="rId19" Type="http://schemas.openxmlformats.org/officeDocument/2006/relationships/image" Target="../media/image233.png"/><Relationship Id="rId4" Type="http://schemas.openxmlformats.org/officeDocument/2006/relationships/image" Target="../media/image215.png"/><Relationship Id="rId9" Type="http://schemas.openxmlformats.org/officeDocument/2006/relationships/image" Target="../media/image222.png"/><Relationship Id="rId14" Type="http://schemas.openxmlformats.org/officeDocument/2006/relationships/image" Target="../media/image2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13" Type="http://schemas.openxmlformats.org/officeDocument/2006/relationships/image" Target="../media/image238.png"/><Relationship Id="rId3" Type="http://schemas.openxmlformats.org/officeDocument/2006/relationships/image" Target="../media/image2130.png"/><Relationship Id="rId7" Type="http://schemas.openxmlformats.org/officeDocument/2006/relationships/image" Target="../media/image217.png"/><Relationship Id="rId12" Type="http://schemas.openxmlformats.org/officeDocument/2006/relationships/image" Target="../media/image237.png"/><Relationship Id="rId17" Type="http://schemas.openxmlformats.org/officeDocument/2006/relationships/image" Target="../media/image24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11" Type="http://schemas.openxmlformats.org/officeDocument/2006/relationships/image" Target="../media/image236.png"/><Relationship Id="rId5" Type="http://schemas.openxmlformats.org/officeDocument/2006/relationships/image" Target="../media/image215.png"/><Relationship Id="rId15" Type="http://schemas.openxmlformats.org/officeDocument/2006/relationships/image" Target="../media/image240.png"/><Relationship Id="rId10" Type="http://schemas.openxmlformats.org/officeDocument/2006/relationships/image" Target="../media/image222.png"/><Relationship Id="rId4" Type="http://schemas.openxmlformats.org/officeDocument/2006/relationships/image" Target="../media/image2140.png"/><Relationship Id="rId9" Type="http://schemas.openxmlformats.org/officeDocument/2006/relationships/image" Target="../media/image1810.png"/><Relationship Id="rId14" Type="http://schemas.openxmlformats.org/officeDocument/2006/relationships/image" Target="../media/image2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13" Type="http://schemas.openxmlformats.org/officeDocument/2006/relationships/image" Target="../media/image243.png"/><Relationship Id="rId7" Type="http://schemas.openxmlformats.org/officeDocument/2006/relationships/image" Target="../media/image217.png"/><Relationship Id="rId12" Type="http://schemas.openxmlformats.org/officeDocument/2006/relationships/image" Target="../media/image2420.png"/><Relationship Id="rId2" Type="http://schemas.openxmlformats.org/officeDocument/2006/relationships/image" Target="../media/image2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6.png"/><Relationship Id="rId11" Type="http://schemas.openxmlformats.org/officeDocument/2006/relationships/image" Target="../media/image2410.png"/><Relationship Id="rId5" Type="http://schemas.openxmlformats.org/officeDocument/2006/relationships/image" Target="../media/image215.png"/><Relationship Id="rId10" Type="http://schemas.openxmlformats.org/officeDocument/2006/relationships/image" Target="../media/image222.png"/><Relationship Id="rId4" Type="http://schemas.openxmlformats.org/officeDocument/2006/relationships/image" Target="../media/image2140.png"/><Relationship Id="rId9" Type="http://schemas.openxmlformats.org/officeDocument/2006/relationships/image" Target="../media/image1810.png"/><Relationship Id="rId14" Type="http://schemas.openxmlformats.org/officeDocument/2006/relationships/image" Target="../media/image2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2.png"/><Relationship Id="rId13" Type="http://schemas.openxmlformats.org/officeDocument/2006/relationships/image" Target="../media/image283.png"/><Relationship Id="rId3" Type="http://schemas.openxmlformats.org/officeDocument/2006/relationships/image" Target="../media/image1810.png"/><Relationship Id="rId7" Type="http://schemas.openxmlformats.org/officeDocument/2006/relationships/image" Target="../media/image251.png"/><Relationship Id="rId12" Type="http://schemas.openxmlformats.org/officeDocument/2006/relationships/image" Target="../media/image256.png"/><Relationship Id="rId2" Type="http://schemas.openxmlformats.org/officeDocument/2006/relationships/image" Target="../media/image2440.png"/><Relationship Id="rId16" Type="http://schemas.openxmlformats.org/officeDocument/2006/relationships/image" Target="../media/image2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6.png"/><Relationship Id="rId11" Type="http://schemas.openxmlformats.org/officeDocument/2006/relationships/image" Target="../media/image255.png"/><Relationship Id="rId5" Type="http://schemas.openxmlformats.org/officeDocument/2006/relationships/image" Target="../media/image245.png"/><Relationship Id="rId15" Type="http://schemas.openxmlformats.org/officeDocument/2006/relationships/image" Target="../media/image285.png"/><Relationship Id="rId10" Type="http://schemas.openxmlformats.org/officeDocument/2006/relationships/image" Target="../media/image254.png"/><Relationship Id="rId4" Type="http://schemas.openxmlformats.org/officeDocument/2006/relationships/image" Target="../media/image2131.png"/><Relationship Id="rId9" Type="http://schemas.openxmlformats.org/officeDocument/2006/relationships/image" Target="../media/image253.png"/><Relationship Id="rId14" Type="http://schemas.openxmlformats.org/officeDocument/2006/relationships/image" Target="../media/image28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13" Type="http://schemas.openxmlformats.org/officeDocument/2006/relationships/image" Target="../media/image286.png"/><Relationship Id="rId3" Type="http://schemas.openxmlformats.org/officeDocument/2006/relationships/image" Target="../media/image1810.png"/><Relationship Id="rId7" Type="http://schemas.openxmlformats.org/officeDocument/2006/relationships/image" Target="../media/image289.png"/><Relationship Id="rId12" Type="http://schemas.openxmlformats.org/officeDocument/2006/relationships/image" Target="../media/image320.png"/><Relationship Id="rId2" Type="http://schemas.openxmlformats.org/officeDocument/2006/relationships/image" Target="../media/image2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8.png"/><Relationship Id="rId11" Type="http://schemas.openxmlformats.org/officeDocument/2006/relationships/image" Target="../media/image319.png"/><Relationship Id="rId5" Type="http://schemas.openxmlformats.org/officeDocument/2006/relationships/image" Target="../media/image287.png"/><Relationship Id="rId10" Type="http://schemas.openxmlformats.org/officeDocument/2006/relationships/image" Target="../media/image292.png"/><Relationship Id="rId4" Type="http://schemas.openxmlformats.org/officeDocument/2006/relationships/image" Target="../media/image2131.png"/><Relationship Id="rId9" Type="http://schemas.openxmlformats.org/officeDocument/2006/relationships/image" Target="../media/image2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6E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3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the matrix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304" t="-766"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4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blipFill>
                <a:blip r:embed="rId5"/>
                <a:stretch>
                  <a:fillRect t="-4444" r="-971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06537" y="1367246"/>
                <a:ext cx="2153154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</a:rPr>
                                <m:t>𝑨𝑩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537" y="1367246"/>
                <a:ext cx="2153154" cy="5697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49930" y="2338252"/>
                <a:ext cx="2227981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30" y="2338252"/>
                <a:ext cx="2227981" cy="5697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54136" y="3174275"/>
                <a:ext cx="2448684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136" y="3174275"/>
                <a:ext cx="2448684" cy="5697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59084" y="3971109"/>
                <a:ext cx="2034083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4" y="3971109"/>
                <a:ext cx="2034083" cy="5697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54730" y="4863737"/>
                <a:ext cx="3119893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730" y="4863737"/>
                <a:ext cx="3119893" cy="569771"/>
              </a:xfrm>
              <a:prstGeom prst="rect">
                <a:avLst/>
              </a:prstGeom>
              <a:blipFill>
                <a:blip r:embed="rId10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569773" y="1741716"/>
            <a:ext cx="240330" cy="870856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775268" y="1778960"/>
            <a:ext cx="22032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use the result above to rewrite the left side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704756" y="2677887"/>
            <a:ext cx="235975" cy="779416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787486" y="3570514"/>
            <a:ext cx="266455" cy="69668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723657" y="4428308"/>
            <a:ext cx="266455" cy="69668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6914605" y="2841405"/>
                <a:ext cx="18026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at the ends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2841405"/>
                <a:ext cx="1802675" cy="523220"/>
              </a:xfrm>
              <a:prstGeom prst="rect">
                <a:avLst/>
              </a:prstGeom>
              <a:blipFill>
                <a:blip r:embed="rId11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901543" y="3646948"/>
            <a:ext cx="180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simplify the left side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889966" y="4504742"/>
            <a:ext cx="1088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in Matrix A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723657" y="5338354"/>
            <a:ext cx="266455" cy="696685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889966" y="5284159"/>
            <a:ext cx="1323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You can do the multiplication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54730" y="5717177"/>
                <a:ext cx="1786130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730" y="5717177"/>
                <a:ext cx="1786130" cy="569771"/>
              </a:xfrm>
              <a:prstGeom prst="rect">
                <a:avLst/>
              </a:prstGeom>
              <a:blipFill>
                <a:blip r:embed="rId12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537166" y="3361509"/>
            <a:ext cx="505097" cy="217715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8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 animBg="1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find the inverse of a 3x3 Matrix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consists of a number of steps. Although your calculator can do this, if the Matrix contains unknowns then you will need to follow the steps…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also need to know some key definitions which we will see as we go through the steps…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8">
                <a:extLst>
                  <a:ext uri="{FF2B5EF4-FFF2-40B4-BE49-F238E27FC236}">
                    <a16:creationId xmlns:a16="http://schemas.microsoft.com/office/drawing/2014/main" id="{6A7DEDBF-87C8-4E19-8B48-C7FC6213D380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" name="TextBox 8">
                <a:extLst>
                  <a:ext uri="{FF2B5EF4-FFF2-40B4-BE49-F238E27FC236}">
                    <a16:creationId xmlns:a16="http://schemas.microsoft.com/office/drawing/2014/main" id="{6A7DEDBF-87C8-4E19-8B48-C7FC6213D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26">
                <a:extLst>
                  <a:ext uri="{FF2B5EF4-FFF2-40B4-BE49-F238E27FC236}">
                    <a16:creationId xmlns:a16="http://schemas.microsoft.com/office/drawing/2014/main" id="{482E3205-5479-4767-810B-9CC47CCB0F4B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26">
                <a:extLst>
                  <a:ext uri="{FF2B5EF4-FFF2-40B4-BE49-F238E27FC236}">
                    <a16:creationId xmlns:a16="http://schemas.microsoft.com/office/drawing/2014/main" id="{482E3205-5479-4767-810B-9CC47CCB0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3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7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the 3x3 Matrix we are finding the inverse of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determinant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Form the matrix of minors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(use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represent this)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From the matrix of minors, form the matrix of cofactors (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 according to the pattern below</a:t>
                </a: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Write down the transpose of the matrix of cofactors,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inverse of A is then given by: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457" t="-766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/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/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CDDEF55F-16D7-4607-B7EF-2C2A58373509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CDDEF55F-16D7-4607-B7EF-2C2A58373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26">
                <a:extLst>
                  <a:ext uri="{FF2B5EF4-FFF2-40B4-BE49-F238E27FC236}">
                    <a16:creationId xmlns:a16="http://schemas.microsoft.com/office/drawing/2014/main" id="{4A5AF5B1-3541-491F-9E6C-EF691CC6B234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26">
                <a:extLst>
                  <a:ext uri="{FF2B5EF4-FFF2-40B4-BE49-F238E27FC236}">
                    <a16:creationId xmlns:a16="http://schemas.microsoft.com/office/drawing/2014/main" id="{4A5AF5B1-3541-491F-9E6C-EF691CC6B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2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07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the 3x3 Matrix we are finding the inverse of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determinant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Form the matrix of minors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(use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represent this)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From the matrix of minors, form the matrix of cofactors (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 according to the pattern below</a:t>
                </a: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Write down the transpose of the matrix of cofactors,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inverse of A is then given by: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457" t="-766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/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/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/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/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Given that the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blipFill>
                <a:blip r:embed="rId6"/>
                <a:stretch>
                  <a:fillRect l="-135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/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blipFill>
                <a:blip r:embed="rId7"/>
                <a:stretch>
                  <a:fillRect l="-339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47928A-0EBD-4E4A-AACA-17C86E904F17}"/>
              </a:ext>
            </a:extLst>
          </p:cNvPr>
          <p:cNvSpPr/>
          <p:nvPr/>
        </p:nvSpPr>
        <p:spPr>
          <a:xfrm>
            <a:off x="807869" y="2805344"/>
            <a:ext cx="2689934" cy="2752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8">
                <a:extLst>
                  <a:ext uri="{FF2B5EF4-FFF2-40B4-BE49-F238E27FC236}">
                    <a16:creationId xmlns:a16="http://schemas.microsoft.com/office/drawing/2014/main" id="{C164B29E-895E-4931-B04E-9E2B7E9B468B}"/>
                  </a:ext>
                </a:extLst>
              </p:cNvPr>
              <p:cNvSpPr txBox="1"/>
              <p:nvPr/>
            </p:nvSpPr>
            <p:spPr>
              <a:xfrm>
                <a:off x="5037768" y="3383110"/>
                <a:ext cx="2791149" cy="35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8">
                <a:extLst>
                  <a:ext uri="{FF2B5EF4-FFF2-40B4-BE49-F238E27FC236}">
                    <a16:creationId xmlns:a16="http://schemas.microsoft.com/office/drawing/2014/main" id="{C164B29E-895E-4931-B04E-9E2B7E9B4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768" y="3383110"/>
                <a:ext cx="2791149" cy="359266"/>
              </a:xfrm>
              <a:prstGeom prst="rect">
                <a:avLst/>
              </a:prstGeom>
              <a:blipFill>
                <a:blip r:embed="rId9"/>
                <a:stretch>
                  <a:fillRect l="-218" b="-16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8">
                <a:extLst>
                  <a:ext uri="{FF2B5EF4-FFF2-40B4-BE49-F238E27FC236}">
                    <a16:creationId xmlns:a16="http://schemas.microsoft.com/office/drawing/2014/main" id="{5FFE9EE9-8E63-43B1-B0E9-D8D1ECFFC4A3}"/>
                  </a:ext>
                </a:extLst>
              </p:cNvPr>
              <p:cNvSpPr txBox="1"/>
              <p:nvPr/>
            </p:nvSpPr>
            <p:spPr>
              <a:xfrm>
                <a:off x="5039248" y="4068171"/>
                <a:ext cx="26366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0+1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0−2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+1(0−8)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8">
                <a:extLst>
                  <a:ext uri="{FF2B5EF4-FFF2-40B4-BE49-F238E27FC236}">
                    <a16:creationId xmlns:a16="http://schemas.microsoft.com/office/drawing/2014/main" id="{5FFE9EE9-8E63-43B1-B0E9-D8D1ECFFC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48" y="4068171"/>
                <a:ext cx="2636684" cy="215444"/>
              </a:xfrm>
              <a:prstGeom prst="rect">
                <a:avLst/>
              </a:prstGeom>
              <a:blipFill>
                <a:blip r:embed="rId10"/>
                <a:stretch>
                  <a:fillRect l="-463" r="-185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A8D3F0B8-50D2-4A69-9A8E-3AB25130E50A}"/>
                  </a:ext>
                </a:extLst>
              </p:cNvPr>
              <p:cNvSpPr txBox="1"/>
              <p:nvPr/>
            </p:nvSpPr>
            <p:spPr>
              <a:xfrm>
                <a:off x="5049605" y="4620066"/>
                <a:ext cx="458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8">
                <a:extLst>
                  <a:ext uri="{FF2B5EF4-FFF2-40B4-BE49-F238E27FC236}">
                    <a16:creationId xmlns:a16="http://schemas.microsoft.com/office/drawing/2014/main" id="{A8D3F0B8-50D2-4A69-9A8E-3AB25130E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605" y="4620066"/>
                <a:ext cx="458652" cy="215444"/>
              </a:xfrm>
              <a:prstGeom prst="rect">
                <a:avLst/>
              </a:prstGeom>
              <a:blipFill>
                <a:blip r:embed="rId11"/>
                <a:stretch>
                  <a:fillRect l="-2632" r="-657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20">
            <a:extLst>
              <a:ext uri="{FF2B5EF4-FFF2-40B4-BE49-F238E27FC236}">
                <a16:creationId xmlns:a16="http://schemas.microsoft.com/office/drawing/2014/main" id="{3A31666F-BCF2-4BF5-862D-93BC9D90B783}"/>
              </a:ext>
            </a:extLst>
          </p:cNvPr>
          <p:cNvSpPr/>
          <p:nvPr/>
        </p:nvSpPr>
        <p:spPr>
          <a:xfrm>
            <a:off x="7655511" y="2814961"/>
            <a:ext cx="378780" cy="736107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365AE806-7F54-42E5-8DF8-5C47CF20E8A4}"/>
              </a:ext>
            </a:extLst>
          </p:cNvPr>
          <p:cNvSpPr txBox="1"/>
          <p:nvPr/>
        </p:nvSpPr>
        <p:spPr>
          <a:xfrm>
            <a:off x="7807911" y="2891161"/>
            <a:ext cx="1194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values</a:t>
            </a:r>
          </a:p>
        </p:txBody>
      </p:sp>
      <p:sp>
        <p:nvSpPr>
          <p:cNvPr id="18" name="Arc 20">
            <a:extLst>
              <a:ext uri="{FF2B5EF4-FFF2-40B4-BE49-F238E27FC236}">
                <a16:creationId xmlns:a16="http://schemas.microsoft.com/office/drawing/2014/main" id="{7E3687AA-B937-4D7C-AF68-FAD187F35039}"/>
              </a:ext>
            </a:extLst>
          </p:cNvPr>
          <p:cNvSpPr/>
          <p:nvPr/>
        </p:nvSpPr>
        <p:spPr>
          <a:xfrm>
            <a:off x="7683623" y="3571043"/>
            <a:ext cx="332913" cy="619218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20">
            <a:extLst>
              <a:ext uri="{FF2B5EF4-FFF2-40B4-BE49-F238E27FC236}">
                <a16:creationId xmlns:a16="http://schemas.microsoft.com/office/drawing/2014/main" id="{9B31113D-2D6E-4020-883D-F29055291D61}"/>
              </a:ext>
            </a:extLst>
          </p:cNvPr>
          <p:cNvSpPr/>
          <p:nvPr/>
        </p:nvSpPr>
        <p:spPr>
          <a:xfrm>
            <a:off x="7560815" y="4176204"/>
            <a:ext cx="340311" cy="555594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2D3538EF-C8BC-4E44-AD6B-D34C91743D43}"/>
              </a:ext>
            </a:extLst>
          </p:cNvPr>
          <p:cNvSpPr txBox="1"/>
          <p:nvPr/>
        </p:nvSpPr>
        <p:spPr>
          <a:xfrm>
            <a:off x="7972147" y="3459332"/>
            <a:ext cx="1269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each determinant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2E8C5941-FF99-4E21-AD00-0B742F1AC570}"/>
              </a:ext>
            </a:extLst>
          </p:cNvPr>
          <p:cNvSpPr txBox="1"/>
          <p:nvPr/>
        </p:nvSpPr>
        <p:spPr>
          <a:xfrm>
            <a:off x="7884851" y="4313068"/>
            <a:ext cx="992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/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blipFill>
                <a:blip r:embed="rId12"/>
                <a:stretch>
                  <a:fillRect l="-4795" r="-411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2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8">
                <a:extLst>
                  <a:ext uri="{FF2B5EF4-FFF2-40B4-BE49-F238E27FC236}">
                    <a16:creationId xmlns:a16="http://schemas.microsoft.com/office/drawing/2014/main" id="{3BFE65F0-4322-46A1-BD23-119B8B119394}"/>
                  </a:ext>
                </a:extLst>
              </p:cNvPr>
              <p:cNvSpPr txBox="1"/>
              <p:nvPr/>
            </p:nvSpPr>
            <p:spPr>
              <a:xfrm>
                <a:off x="4208015" y="2379216"/>
                <a:ext cx="3415422" cy="68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8">
                <a:extLst>
                  <a:ext uri="{FF2B5EF4-FFF2-40B4-BE49-F238E27FC236}">
                    <a16:creationId xmlns:a16="http://schemas.microsoft.com/office/drawing/2014/main" id="{3BFE65F0-4322-46A1-BD23-119B8B119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015" y="2379216"/>
                <a:ext cx="3415422" cy="6847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3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the 3x3 Matrix we are finding the inverse of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determinant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Form the matrix of minors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(use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represent this)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From the matrix of minors, form the matrix of cofactors (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 according to the pattern below</a:t>
                </a: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Write down the transpose of the matrix of cofactors,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inverse of A is then given by: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457" t="-766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/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/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/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/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Given that the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blipFill>
                <a:blip r:embed="rId6"/>
                <a:stretch>
                  <a:fillRect l="-135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/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blipFill>
                <a:blip r:embed="rId7"/>
                <a:stretch>
                  <a:fillRect l="-339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47928A-0EBD-4E4A-AACA-17C86E904F17}"/>
              </a:ext>
            </a:extLst>
          </p:cNvPr>
          <p:cNvSpPr/>
          <p:nvPr/>
        </p:nvSpPr>
        <p:spPr>
          <a:xfrm>
            <a:off x="221941" y="3124940"/>
            <a:ext cx="3897297" cy="4882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/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blipFill>
                <a:blip r:embed="rId9"/>
                <a:stretch>
                  <a:fillRect l="-4795" r="-411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2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1F8D1B9-6316-4798-8480-5847E9FD7B98}"/>
                  </a:ext>
                </a:extLst>
              </p:cNvPr>
              <p:cNvSpPr txBox="1"/>
              <p:nvPr/>
            </p:nvSpPr>
            <p:spPr>
              <a:xfrm>
                <a:off x="5197875" y="2286000"/>
                <a:ext cx="2670218" cy="1509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1F8D1B9-6316-4798-8480-5847E9FD7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875" y="2286000"/>
                <a:ext cx="2670218" cy="15091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38">
            <a:extLst>
              <a:ext uri="{FF2B5EF4-FFF2-40B4-BE49-F238E27FC236}">
                <a16:creationId xmlns:a16="http://schemas.microsoft.com/office/drawing/2014/main" id="{8BE0AD21-CC4A-4A24-B375-B02D507EBE0B}"/>
              </a:ext>
            </a:extLst>
          </p:cNvPr>
          <p:cNvSpPr/>
          <p:nvPr/>
        </p:nvSpPr>
        <p:spPr>
          <a:xfrm>
            <a:off x="7227900" y="1606858"/>
            <a:ext cx="628837" cy="4793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48">
            <a:extLst>
              <a:ext uri="{FF2B5EF4-FFF2-40B4-BE49-F238E27FC236}">
                <a16:creationId xmlns:a16="http://schemas.microsoft.com/office/drawing/2014/main" id="{49314FA7-703C-4790-8D78-852A29F2B4BD}"/>
              </a:ext>
            </a:extLst>
          </p:cNvPr>
          <p:cNvCxnSpPr/>
          <p:nvPr/>
        </p:nvCxnSpPr>
        <p:spPr>
          <a:xfrm>
            <a:off x="6974340" y="1589821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49">
            <a:extLst>
              <a:ext uri="{FF2B5EF4-FFF2-40B4-BE49-F238E27FC236}">
                <a16:creationId xmlns:a16="http://schemas.microsoft.com/office/drawing/2014/main" id="{110DADC6-001A-49F0-825A-6D091DC2341D}"/>
              </a:ext>
            </a:extLst>
          </p:cNvPr>
          <p:cNvCxnSpPr/>
          <p:nvPr/>
        </p:nvCxnSpPr>
        <p:spPr>
          <a:xfrm>
            <a:off x="7221900" y="1504257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9256C55-5F43-4329-B129-1E2355FB94B6}"/>
                  </a:ext>
                </a:extLst>
              </p:cNvPr>
              <p:cNvSpPr txBox="1"/>
              <p:nvPr/>
            </p:nvSpPr>
            <p:spPr>
              <a:xfrm>
                <a:off x="5366551" y="2374777"/>
                <a:ext cx="764888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9256C55-5F43-4329-B129-1E2355FB9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551" y="2374777"/>
                <a:ext cx="764888" cy="410625"/>
              </a:xfrm>
              <a:prstGeom prst="rect">
                <a:avLst/>
              </a:prstGeom>
              <a:blipFill>
                <a:blip r:embed="rId11"/>
                <a:stretch>
                  <a:fillRect t="-149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76124D5-DEFE-46D8-8727-EADC2F807A48}"/>
                  </a:ext>
                </a:extLst>
              </p:cNvPr>
              <p:cNvSpPr txBox="1"/>
              <p:nvPr/>
            </p:nvSpPr>
            <p:spPr>
              <a:xfrm>
                <a:off x="6229164" y="2376257"/>
                <a:ext cx="611001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76124D5-DEFE-46D8-8727-EADC2F80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164" y="2376257"/>
                <a:ext cx="611001" cy="410625"/>
              </a:xfrm>
              <a:prstGeom prst="rect">
                <a:avLst/>
              </a:prstGeom>
              <a:blipFill>
                <a:blip r:embed="rId12"/>
                <a:stretch>
                  <a:fillRect t="-149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8">
            <a:extLst>
              <a:ext uri="{FF2B5EF4-FFF2-40B4-BE49-F238E27FC236}">
                <a16:creationId xmlns:a16="http://schemas.microsoft.com/office/drawing/2014/main" id="{9EB8BC44-989F-4CC7-AA96-0D5E95BAFCC9}"/>
              </a:ext>
            </a:extLst>
          </p:cNvPr>
          <p:cNvSpPr/>
          <p:nvPr/>
        </p:nvSpPr>
        <p:spPr>
          <a:xfrm>
            <a:off x="6856519" y="1590582"/>
            <a:ext cx="227862" cy="4779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48">
            <a:extLst>
              <a:ext uri="{FF2B5EF4-FFF2-40B4-BE49-F238E27FC236}">
                <a16:creationId xmlns:a16="http://schemas.microsoft.com/office/drawing/2014/main" id="{6D8F338B-F9D0-4192-AE1A-E1C0D9CB9E47}"/>
              </a:ext>
            </a:extLst>
          </p:cNvPr>
          <p:cNvCxnSpPr/>
          <p:nvPr/>
        </p:nvCxnSpPr>
        <p:spPr>
          <a:xfrm>
            <a:off x="7348682" y="1591299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49">
            <a:extLst>
              <a:ext uri="{FF2B5EF4-FFF2-40B4-BE49-F238E27FC236}">
                <a16:creationId xmlns:a16="http://schemas.microsoft.com/office/drawing/2014/main" id="{02214343-1202-49D5-9814-9899CAC6301C}"/>
              </a:ext>
            </a:extLst>
          </p:cNvPr>
          <p:cNvCxnSpPr>
            <a:cxnSpLocks/>
          </p:cNvCxnSpPr>
          <p:nvPr/>
        </p:nvCxnSpPr>
        <p:spPr>
          <a:xfrm>
            <a:off x="6843119" y="1453949"/>
            <a:ext cx="25013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9">
            <a:extLst>
              <a:ext uri="{FF2B5EF4-FFF2-40B4-BE49-F238E27FC236}">
                <a16:creationId xmlns:a16="http://schemas.microsoft.com/office/drawing/2014/main" id="{37EEEE6D-F242-4D32-A6A1-5BBC63A3485F}"/>
              </a:ext>
            </a:extLst>
          </p:cNvPr>
          <p:cNvCxnSpPr>
            <a:cxnSpLocks/>
          </p:cNvCxnSpPr>
          <p:nvPr/>
        </p:nvCxnSpPr>
        <p:spPr>
          <a:xfrm>
            <a:off x="7625834" y="1446551"/>
            <a:ext cx="22202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8">
            <a:extLst>
              <a:ext uri="{FF2B5EF4-FFF2-40B4-BE49-F238E27FC236}">
                <a16:creationId xmlns:a16="http://schemas.microsoft.com/office/drawing/2014/main" id="{DA96318C-8757-437E-B9C8-8C8B6A1622C7}"/>
              </a:ext>
            </a:extLst>
          </p:cNvPr>
          <p:cNvSpPr/>
          <p:nvPr/>
        </p:nvSpPr>
        <p:spPr>
          <a:xfrm>
            <a:off x="7612601" y="1583184"/>
            <a:ext cx="227862" cy="4779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32FF46CE-9DD7-470E-9DE6-5B7D4909C7C1}"/>
                  </a:ext>
                </a:extLst>
              </p:cNvPr>
              <p:cNvSpPr txBox="1"/>
              <p:nvPr/>
            </p:nvSpPr>
            <p:spPr>
              <a:xfrm>
                <a:off x="6940858" y="2377736"/>
                <a:ext cx="76488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32FF46CE-9DD7-470E-9DE6-5B7D4909C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858" y="2377736"/>
                <a:ext cx="764889" cy="409023"/>
              </a:xfrm>
              <a:prstGeom prst="rect">
                <a:avLst/>
              </a:prstGeom>
              <a:blipFill>
                <a:blip r:embed="rId13"/>
                <a:stretch>
                  <a:fillRect t="-149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8">
            <a:extLst>
              <a:ext uri="{FF2B5EF4-FFF2-40B4-BE49-F238E27FC236}">
                <a16:creationId xmlns:a16="http://schemas.microsoft.com/office/drawing/2014/main" id="{4AAAB976-DD9A-457B-9C36-EB365067A6D2}"/>
              </a:ext>
            </a:extLst>
          </p:cNvPr>
          <p:cNvSpPr/>
          <p:nvPr/>
        </p:nvSpPr>
        <p:spPr>
          <a:xfrm>
            <a:off x="6883151" y="1581705"/>
            <a:ext cx="628837" cy="4793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8">
            <a:extLst>
              <a:ext uri="{FF2B5EF4-FFF2-40B4-BE49-F238E27FC236}">
                <a16:creationId xmlns:a16="http://schemas.microsoft.com/office/drawing/2014/main" id="{26677356-7F7A-4217-AE67-1290FF1CC28B}"/>
              </a:ext>
            </a:extLst>
          </p:cNvPr>
          <p:cNvCxnSpPr/>
          <p:nvPr/>
        </p:nvCxnSpPr>
        <p:spPr>
          <a:xfrm>
            <a:off x="7757054" y="1573546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9">
            <a:extLst>
              <a:ext uri="{FF2B5EF4-FFF2-40B4-BE49-F238E27FC236}">
                <a16:creationId xmlns:a16="http://schemas.microsoft.com/office/drawing/2014/main" id="{97AB5753-AADB-4390-8D9B-68CE714689B7}"/>
              </a:ext>
            </a:extLst>
          </p:cNvPr>
          <p:cNvCxnSpPr/>
          <p:nvPr/>
        </p:nvCxnSpPr>
        <p:spPr>
          <a:xfrm>
            <a:off x="6832763" y="1461349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8">
            <a:extLst>
              <a:ext uri="{FF2B5EF4-FFF2-40B4-BE49-F238E27FC236}">
                <a16:creationId xmlns:a16="http://schemas.microsoft.com/office/drawing/2014/main" id="{0D642364-99B5-493F-9101-43E4828DE0B9}"/>
              </a:ext>
            </a:extLst>
          </p:cNvPr>
          <p:cNvSpPr/>
          <p:nvPr/>
        </p:nvSpPr>
        <p:spPr>
          <a:xfrm>
            <a:off x="7199792" y="1361242"/>
            <a:ext cx="648070" cy="2633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8">
            <a:extLst>
              <a:ext uri="{FF2B5EF4-FFF2-40B4-BE49-F238E27FC236}">
                <a16:creationId xmlns:a16="http://schemas.microsoft.com/office/drawing/2014/main" id="{1C603F34-6D07-4AE7-A22B-CF1E3E037610}"/>
              </a:ext>
            </a:extLst>
          </p:cNvPr>
          <p:cNvCxnSpPr>
            <a:cxnSpLocks/>
          </p:cNvCxnSpPr>
          <p:nvPr/>
        </p:nvCxnSpPr>
        <p:spPr>
          <a:xfrm>
            <a:off x="6968423" y="1361961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9">
            <a:extLst>
              <a:ext uri="{FF2B5EF4-FFF2-40B4-BE49-F238E27FC236}">
                <a16:creationId xmlns:a16="http://schemas.microsoft.com/office/drawing/2014/main" id="{3B98DAB3-4B6F-4A6C-B2FB-FFFD0B99686F}"/>
              </a:ext>
            </a:extLst>
          </p:cNvPr>
          <p:cNvCxnSpPr/>
          <p:nvPr/>
        </p:nvCxnSpPr>
        <p:spPr>
          <a:xfrm>
            <a:off x="7260372" y="1711403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8">
            <a:extLst>
              <a:ext uri="{FF2B5EF4-FFF2-40B4-BE49-F238E27FC236}">
                <a16:creationId xmlns:a16="http://schemas.microsoft.com/office/drawing/2014/main" id="{7B83C175-D2C3-440D-856B-B92FFC7AEB75}"/>
              </a:ext>
            </a:extLst>
          </p:cNvPr>
          <p:cNvCxnSpPr>
            <a:cxnSpLocks/>
          </p:cNvCxnSpPr>
          <p:nvPr/>
        </p:nvCxnSpPr>
        <p:spPr>
          <a:xfrm>
            <a:off x="6969903" y="1842835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8">
            <a:extLst>
              <a:ext uri="{FF2B5EF4-FFF2-40B4-BE49-F238E27FC236}">
                <a16:creationId xmlns:a16="http://schemas.microsoft.com/office/drawing/2014/main" id="{59A4E454-4064-48BC-A960-7715D74EC45C}"/>
              </a:ext>
            </a:extLst>
          </p:cNvPr>
          <p:cNvSpPr/>
          <p:nvPr/>
        </p:nvSpPr>
        <p:spPr>
          <a:xfrm>
            <a:off x="7199792" y="1797727"/>
            <a:ext cx="658428" cy="2633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AF5B1296-3EE0-47F9-B8D8-4B42A2014929}"/>
                  </a:ext>
                </a:extLst>
              </p:cNvPr>
              <p:cNvSpPr txBox="1"/>
              <p:nvPr/>
            </p:nvSpPr>
            <p:spPr>
              <a:xfrm>
                <a:off x="5369510" y="2848252"/>
                <a:ext cx="764889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AF5B1296-3EE0-47F9-B8D8-4B42A2014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510" y="2848252"/>
                <a:ext cx="764889" cy="410625"/>
              </a:xfrm>
              <a:prstGeom prst="rect">
                <a:avLst/>
              </a:prstGeom>
              <a:blipFill>
                <a:blip r:embed="rId14"/>
                <a:stretch>
                  <a:fillRect t="-1471" b="-1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35C0C67D-C9CF-42F1-9AFA-A3AABFF3CC74}"/>
                  </a:ext>
                </a:extLst>
              </p:cNvPr>
              <p:cNvSpPr txBox="1"/>
              <p:nvPr/>
            </p:nvSpPr>
            <p:spPr>
              <a:xfrm>
                <a:off x="6230644" y="2848253"/>
                <a:ext cx="611001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35C0C67D-C9CF-42F1-9AFA-A3AABFF3C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44" y="2848253"/>
                <a:ext cx="611001" cy="410625"/>
              </a:xfrm>
              <a:prstGeom prst="rect">
                <a:avLst/>
              </a:prstGeom>
              <a:blipFill>
                <a:blip r:embed="rId15"/>
                <a:stretch>
                  <a:fillRect t="-1471" b="-1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CFA0E9FC-8F65-4CAC-B35D-6658DE622771}"/>
                  </a:ext>
                </a:extLst>
              </p:cNvPr>
              <p:cNvSpPr txBox="1"/>
              <p:nvPr/>
            </p:nvSpPr>
            <p:spPr>
              <a:xfrm>
                <a:off x="6940857" y="2848253"/>
                <a:ext cx="76488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CFA0E9FC-8F65-4CAC-B35D-6658DE622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857" y="2848253"/>
                <a:ext cx="764889" cy="409023"/>
              </a:xfrm>
              <a:prstGeom prst="rect">
                <a:avLst/>
              </a:prstGeom>
              <a:blipFill>
                <a:blip r:embed="rId16"/>
                <a:stretch>
                  <a:fillRect t="-1493" b="-164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49">
            <a:extLst>
              <a:ext uri="{FF2B5EF4-FFF2-40B4-BE49-F238E27FC236}">
                <a16:creationId xmlns:a16="http://schemas.microsoft.com/office/drawing/2014/main" id="{2053761A-0CA6-41C5-A258-573881A50FAA}"/>
              </a:ext>
            </a:extLst>
          </p:cNvPr>
          <p:cNvCxnSpPr>
            <a:cxnSpLocks/>
          </p:cNvCxnSpPr>
          <p:nvPr/>
        </p:nvCxnSpPr>
        <p:spPr>
          <a:xfrm>
            <a:off x="6862354" y="1721758"/>
            <a:ext cx="25013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49">
            <a:extLst>
              <a:ext uri="{FF2B5EF4-FFF2-40B4-BE49-F238E27FC236}">
                <a16:creationId xmlns:a16="http://schemas.microsoft.com/office/drawing/2014/main" id="{A8021826-F609-4B51-BC97-74D7994803E7}"/>
              </a:ext>
            </a:extLst>
          </p:cNvPr>
          <p:cNvCxnSpPr>
            <a:cxnSpLocks/>
          </p:cNvCxnSpPr>
          <p:nvPr/>
        </p:nvCxnSpPr>
        <p:spPr>
          <a:xfrm>
            <a:off x="7645069" y="1714360"/>
            <a:ext cx="22202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8">
            <a:extLst>
              <a:ext uri="{FF2B5EF4-FFF2-40B4-BE49-F238E27FC236}">
                <a16:creationId xmlns:a16="http://schemas.microsoft.com/office/drawing/2014/main" id="{771F704F-CBA5-4D1E-9B4F-B6584A939E53}"/>
              </a:ext>
            </a:extLst>
          </p:cNvPr>
          <p:cNvCxnSpPr>
            <a:cxnSpLocks/>
          </p:cNvCxnSpPr>
          <p:nvPr/>
        </p:nvCxnSpPr>
        <p:spPr>
          <a:xfrm>
            <a:off x="7360519" y="1354563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48">
            <a:extLst>
              <a:ext uri="{FF2B5EF4-FFF2-40B4-BE49-F238E27FC236}">
                <a16:creationId xmlns:a16="http://schemas.microsoft.com/office/drawing/2014/main" id="{7A4E39A2-BD66-43B4-B238-CDDBD5B71AFB}"/>
              </a:ext>
            </a:extLst>
          </p:cNvPr>
          <p:cNvCxnSpPr>
            <a:cxnSpLocks/>
          </p:cNvCxnSpPr>
          <p:nvPr/>
        </p:nvCxnSpPr>
        <p:spPr>
          <a:xfrm>
            <a:off x="7361999" y="1835437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38">
            <a:extLst>
              <a:ext uri="{FF2B5EF4-FFF2-40B4-BE49-F238E27FC236}">
                <a16:creationId xmlns:a16="http://schemas.microsoft.com/office/drawing/2014/main" id="{39EC5E61-5EBE-4880-ADA0-CEA2D9E6189E}"/>
              </a:ext>
            </a:extLst>
          </p:cNvPr>
          <p:cNvSpPr/>
          <p:nvPr/>
        </p:nvSpPr>
        <p:spPr>
          <a:xfrm>
            <a:off x="6849121" y="1378997"/>
            <a:ext cx="226382" cy="22786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38">
            <a:extLst>
              <a:ext uri="{FF2B5EF4-FFF2-40B4-BE49-F238E27FC236}">
                <a16:creationId xmlns:a16="http://schemas.microsoft.com/office/drawing/2014/main" id="{593BA1B2-47AA-48D4-AB88-D6E8FF465AA3}"/>
              </a:ext>
            </a:extLst>
          </p:cNvPr>
          <p:cNvSpPr/>
          <p:nvPr/>
        </p:nvSpPr>
        <p:spPr>
          <a:xfrm>
            <a:off x="7614081" y="1380477"/>
            <a:ext cx="226382" cy="22786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38">
            <a:extLst>
              <a:ext uri="{FF2B5EF4-FFF2-40B4-BE49-F238E27FC236}">
                <a16:creationId xmlns:a16="http://schemas.microsoft.com/office/drawing/2014/main" id="{CF657000-E2F8-4888-A2AA-454160DBCDBC}"/>
              </a:ext>
            </a:extLst>
          </p:cNvPr>
          <p:cNvSpPr/>
          <p:nvPr/>
        </p:nvSpPr>
        <p:spPr>
          <a:xfrm>
            <a:off x="7622958" y="1833238"/>
            <a:ext cx="226382" cy="22786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38">
            <a:extLst>
              <a:ext uri="{FF2B5EF4-FFF2-40B4-BE49-F238E27FC236}">
                <a16:creationId xmlns:a16="http://schemas.microsoft.com/office/drawing/2014/main" id="{9CB11796-A166-4498-BA56-78C2126FBA8A}"/>
              </a:ext>
            </a:extLst>
          </p:cNvPr>
          <p:cNvSpPr/>
          <p:nvPr/>
        </p:nvSpPr>
        <p:spPr>
          <a:xfrm>
            <a:off x="6852081" y="1816963"/>
            <a:ext cx="226382" cy="22786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48">
            <a:extLst>
              <a:ext uri="{FF2B5EF4-FFF2-40B4-BE49-F238E27FC236}">
                <a16:creationId xmlns:a16="http://schemas.microsoft.com/office/drawing/2014/main" id="{C29B71A4-9DCA-47E6-AB12-6959DC478C0B}"/>
              </a:ext>
            </a:extLst>
          </p:cNvPr>
          <p:cNvCxnSpPr>
            <a:cxnSpLocks/>
          </p:cNvCxnSpPr>
          <p:nvPr/>
        </p:nvCxnSpPr>
        <p:spPr>
          <a:xfrm>
            <a:off x="7751137" y="1345686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48">
            <a:extLst>
              <a:ext uri="{FF2B5EF4-FFF2-40B4-BE49-F238E27FC236}">
                <a16:creationId xmlns:a16="http://schemas.microsoft.com/office/drawing/2014/main" id="{2467236C-129D-497E-8795-E01869D794FB}"/>
              </a:ext>
            </a:extLst>
          </p:cNvPr>
          <p:cNvCxnSpPr>
            <a:cxnSpLocks/>
          </p:cNvCxnSpPr>
          <p:nvPr/>
        </p:nvCxnSpPr>
        <p:spPr>
          <a:xfrm>
            <a:off x="7752617" y="1826560"/>
            <a:ext cx="0" cy="21826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49">
            <a:extLst>
              <a:ext uri="{FF2B5EF4-FFF2-40B4-BE49-F238E27FC236}">
                <a16:creationId xmlns:a16="http://schemas.microsoft.com/office/drawing/2014/main" id="{595E655E-232E-4EDC-B8AD-D3BD3DD10944}"/>
              </a:ext>
            </a:extLst>
          </p:cNvPr>
          <p:cNvCxnSpPr/>
          <p:nvPr/>
        </p:nvCxnSpPr>
        <p:spPr>
          <a:xfrm>
            <a:off x="6843121" y="1711404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38">
            <a:extLst>
              <a:ext uri="{FF2B5EF4-FFF2-40B4-BE49-F238E27FC236}">
                <a16:creationId xmlns:a16="http://schemas.microsoft.com/office/drawing/2014/main" id="{3AD642B2-63BC-4DAB-82F0-4DC8F7F21D4E}"/>
              </a:ext>
            </a:extLst>
          </p:cNvPr>
          <p:cNvSpPr/>
          <p:nvPr/>
        </p:nvSpPr>
        <p:spPr>
          <a:xfrm>
            <a:off x="6863919" y="1362722"/>
            <a:ext cx="648070" cy="2633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38">
            <a:extLst>
              <a:ext uri="{FF2B5EF4-FFF2-40B4-BE49-F238E27FC236}">
                <a16:creationId xmlns:a16="http://schemas.microsoft.com/office/drawing/2014/main" id="{7F7CEEDA-4337-46AF-9733-A09A6F8BF444}"/>
              </a:ext>
            </a:extLst>
          </p:cNvPr>
          <p:cNvSpPr/>
          <p:nvPr/>
        </p:nvSpPr>
        <p:spPr>
          <a:xfrm>
            <a:off x="6863919" y="1799207"/>
            <a:ext cx="658428" cy="2633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48">
            <a:extLst>
              <a:ext uri="{FF2B5EF4-FFF2-40B4-BE49-F238E27FC236}">
                <a16:creationId xmlns:a16="http://schemas.microsoft.com/office/drawing/2014/main" id="{C3A47082-1A57-4020-B70C-4CC57EA95DC7}"/>
              </a:ext>
            </a:extLst>
          </p:cNvPr>
          <p:cNvCxnSpPr/>
          <p:nvPr/>
        </p:nvCxnSpPr>
        <p:spPr>
          <a:xfrm>
            <a:off x="6975820" y="1297366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49">
            <a:extLst>
              <a:ext uri="{FF2B5EF4-FFF2-40B4-BE49-F238E27FC236}">
                <a16:creationId xmlns:a16="http://schemas.microsoft.com/office/drawing/2014/main" id="{3587E731-4E9E-46CA-9374-8A0B56DA3CFD}"/>
              </a:ext>
            </a:extLst>
          </p:cNvPr>
          <p:cNvCxnSpPr/>
          <p:nvPr/>
        </p:nvCxnSpPr>
        <p:spPr>
          <a:xfrm>
            <a:off x="7205624" y="1939771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38">
            <a:extLst>
              <a:ext uri="{FF2B5EF4-FFF2-40B4-BE49-F238E27FC236}">
                <a16:creationId xmlns:a16="http://schemas.microsoft.com/office/drawing/2014/main" id="{C0B8BCA8-16C4-4EDF-834F-95952F221202}"/>
              </a:ext>
            </a:extLst>
          </p:cNvPr>
          <p:cNvSpPr/>
          <p:nvPr/>
        </p:nvSpPr>
        <p:spPr>
          <a:xfrm>
            <a:off x="7245655" y="1348434"/>
            <a:ext cx="628837" cy="4793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B5926DE-46E5-403F-AFD2-FD8AAB1FAFCC}"/>
                  </a:ext>
                </a:extLst>
              </p:cNvPr>
              <p:cNvSpPr txBox="1"/>
              <p:nvPr/>
            </p:nvSpPr>
            <p:spPr>
              <a:xfrm>
                <a:off x="5440530" y="3327648"/>
                <a:ext cx="61100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B5926DE-46E5-403F-AFD2-FD8AAB1FA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530" y="3327648"/>
                <a:ext cx="611001" cy="409023"/>
              </a:xfrm>
              <a:prstGeom prst="rect">
                <a:avLst/>
              </a:prstGeom>
              <a:blipFill>
                <a:blip r:embed="rId17"/>
                <a:stretch>
                  <a:fillRect t="-149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6B238D26-2026-4D62-B6C8-A4B90A44E8E9}"/>
                  </a:ext>
                </a:extLst>
              </p:cNvPr>
              <p:cNvSpPr txBox="1"/>
              <p:nvPr/>
            </p:nvSpPr>
            <p:spPr>
              <a:xfrm>
                <a:off x="6230642" y="3327647"/>
                <a:ext cx="611001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6B238D26-2026-4D62-B6C8-A4B90A44E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642" y="3327647"/>
                <a:ext cx="611001" cy="409023"/>
              </a:xfrm>
              <a:prstGeom prst="rect">
                <a:avLst/>
              </a:prstGeom>
              <a:blipFill>
                <a:blip r:embed="rId18"/>
                <a:stretch>
                  <a:fillRect t="-149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7C8EF6A5-EEA2-48FF-8954-C8F4E9D6F67C}"/>
                  </a:ext>
                </a:extLst>
              </p:cNvPr>
              <p:cNvSpPr txBox="1"/>
              <p:nvPr/>
            </p:nvSpPr>
            <p:spPr>
              <a:xfrm>
                <a:off x="7020755" y="3327647"/>
                <a:ext cx="611001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7C8EF6A5-EEA2-48FF-8954-C8F4E9D6F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755" y="3327647"/>
                <a:ext cx="611001" cy="410625"/>
              </a:xfrm>
              <a:prstGeom prst="rect">
                <a:avLst/>
              </a:prstGeom>
              <a:blipFill>
                <a:blip r:embed="rId19"/>
                <a:stretch>
                  <a:fillRect t="-149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48">
            <a:extLst>
              <a:ext uri="{FF2B5EF4-FFF2-40B4-BE49-F238E27FC236}">
                <a16:creationId xmlns:a16="http://schemas.microsoft.com/office/drawing/2014/main" id="{E1B26314-EBCA-4823-B85B-B9EA0A882C9D}"/>
              </a:ext>
            </a:extLst>
          </p:cNvPr>
          <p:cNvCxnSpPr/>
          <p:nvPr/>
        </p:nvCxnSpPr>
        <p:spPr>
          <a:xfrm>
            <a:off x="7359038" y="1302523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49">
            <a:extLst>
              <a:ext uri="{FF2B5EF4-FFF2-40B4-BE49-F238E27FC236}">
                <a16:creationId xmlns:a16="http://schemas.microsoft.com/office/drawing/2014/main" id="{1E2219ED-1E06-46A4-8735-9C63FFDC6230}"/>
              </a:ext>
            </a:extLst>
          </p:cNvPr>
          <p:cNvCxnSpPr>
            <a:cxnSpLocks/>
          </p:cNvCxnSpPr>
          <p:nvPr/>
        </p:nvCxnSpPr>
        <p:spPr>
          <a:xfrm>
            <a:off x="6862353" y="1946408"/>
            <a:ext cx="25013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49">
            <a:extLst>
              <a:ext uri="{FF2B5EF4-FFF2-40B4-BE49-F238E27FC236}">
                <a16:creationId xmlns:a16="http://schemas.microsoft.com/office/drawing/2014/main" id="{8418FAEF-BD52-4314-ADB5-EE2E085CA340}"/>
              </a:ext>
            </a:extLst>
          </p:cNvPr>
          <p:cNvCxnSpPr>
            <a:cxnSpLocks/>
          </p:cNvCxnSpPr>
          <p:nvPr/>
        </p:nvCxnSpPr>
        <p:spPr>
          <a:xfrm>
            <a:off x="7645068" y="1939010"/>
            <a:ext cx="22202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38">
            <a:extLst>
              <a:ext uri="{FF2B5EF4-FFF2-40B4-BE49-F238E27FC236}">
                <a16:creationId xmlns:a16="http://schemas.microsoft.com/office/drawing/2014/main" id="{E03A3945-A6EA-4118-A81C-751D4BF2C6BB}"/>
              </a:ext>
            </a:extLst>
          </p:cNvPr>
          <p:cNvSpPr/>
          <p:nvPr/>
        </p:nvSpPr>
        <p:spPr>
          <a:xfrm>
            <a:off x="6866877" y="1363949"/>
            <a:ext cx="227862" cy="4779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38">
            <a:extLst>
              <a:ext uri="{FF2B5EF4-FFF2-40B4-BE49-F238E27FC236}">
                <a16:creationId xmlns:a16="http://schemas.microsoft.com/office/drawing/2014/main" id="{74FE8F42-6FDD-40B5-9102-D163FE913215}"/>
              </a:ext>
            </a:extLst>
          </p:cNvPr>
          <p:cNvSpPr/>
          <p:nvPr/>
        </p:nvSpPr>
        <p:spPr>
          <a:xfrm>
            <a:off x="7622959" y="1356551"/>
            <a:ext cx="227862" cy="47791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48">
            <a:extLst>
              <a:ext uri="{FF2B5EF4-FFF2-40B4-BE49-F238E27FC236}">
                <a16:creationId xmlns:a16="http://schemas.microsoft.com/office/drawing/2014/main" id="{8E00B0AB-E9FC-45C9-A461-29664698C687}"/>
              </a:ext>
            </a:extLst>
          </p:cNvPr>
          <p:cNvCxnSpPr/>
          <p:nvPr/>
        </p:nvCxnSpPr>
        <p:spPr>
          <a:xfrm>
            <a:off x="7740778" y="1273185"/>
            <a:ext cx="0" cy="55734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49">
            <a:extLst>
              <a:ext uri="{FF2B5EF4-FFF2-40B4-BE49-F238E27FC236}">
                <a16:creationId xmlns:a16="http://schemas.microsoft.com/office/drawing/2014/main" id="{3FC4A23F-30A3-420F-B781-30D74119412B}"/>
              </a:ext>
            </a:extLst>
          </p:cNvPr>
          <p:cNvCxnSpPr/>
          <p:nvPr/>
        </p:nvCxnSpPr>
        <p:spPr>
          <a:xfrm>
            <a:off x="6886028" y="1940743"/>
            <a:ext cx="644434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38">
            <a:extLst>
              <a:ext uri="{FF2B5EF4-FFF2-40B4-BE49-F238E27FC236}">
                <a16:creationId xmlns:a16="http://schemas.microsoft.com/office/drawing/2014/main" id="{16E4A5F3-AF42-49AE-9F91-BDD31FC49D09}"/>
              </a:ext>
            </a:extLst>
          </p:cNvPr>
          <p:cNvSpPr/>
          <p:nvPr/>
        </p:nvSpPr>
        <p:spPr>
          <a:xfrm>
            <a:off x="6855037" y="1322773"/>
            <a:ext cx="628837" cy="47939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688039BB-8FEE-4AD5-84B5-A2BB6BF6FC81}"/>
                  </a:ext>
                </a:extLst>
              </p:cNvPr>
              <p:cNvSpPr/>
              <p:nvPr/>
            </p:nvSpPr>
            <p:spPr>
              <a:xfrm>
                <a:off x="5109208" y="4111895"/>
                <a:ext cx="2291653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688039BB-8FEE-4AD5-84B5-A2BB6BF6FC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08" y="4111895"/>
                <a:ext cx="2291653" cy="823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DBA71CB6-7013-4C44-ADBF-3C36C6F79B2E}"/>
                  </a:ext>
                </a:extLst>
              </p:cNvPr>
              <p:cNvSpPr/>
              <p:nvPr/>
            </p:nvSpPr>
            <p:spPr>
              <a:xfrm>
                <a:off x="5172831" y="5169818"/>
                <a:ext cx="2236831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DBA71CB6-7013-4C44-ADBF-3C36C6F79B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831" y="5169818"/>
                <a:ext cx="2236831" cy="8231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楕円 81">
            <a:extLst>
              <a:ext uri="{FF2B5EF4-FFF2-40B4-BE49-F238E27FC236}">
                <a16:creationId xmlns:a16="http://schemas.microsoft.com/office/drawing/2014/main" id="{55AFA4CB-46B4-4B31-BE9C-5FBFCD79BB41}"/>
              </a:ext>
            </a:extLst>
          </p:cNvPr>
          <p:cNvSpPr/>
          <p:nvPr/>
        </p:nvSpPr>
        <p:spPr>
          <a:xfrm>
            <a:off x="2157276" y="4279037"/>
            <a:ext cx="284084" cy="2752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DCD2497-B072-449E-BC19-339DB2C01BF9}"/>
              </a:ext>
            </a:extLst>
          </p:cNvPr>
          <p:cNvSpPr/>
          <p:nvPr/>
        </p:nvSpPr>
        <p:spPr>
          <a:xfrm>
            <a:off x="1856915" y="4502458"/>
            <a:ext cx="284084" cy="2752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2F5493A-5023-41AC-BD1B-1363F6A8C755}"/>
              </a:ext>
            </a:extLst>
          </p:cNvPr>
          <p:cNvSpPr/>
          <p:nvPr/>
        </p:nvSpPr>
        <p:spPr>
          <a:xfrm>
            <a:off x="2478352" y="4493581"/>
            <a:ext cx="284084" cy="2752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4E28E65A-5D47-4CCE-B077-E9BE6C906EBF}"/>
              </a:ext>
            </a:extLst>
          </p:cNvPr>
          <p:cNvSpPr/>
          <p:nvPr/>
        </p:nvSpPr>
        <p:spPr>
          <a:xfrm>
            <a:off x="2177991" y="4717002"/>
            <a:ext cx="284084" cy="27520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D63749E5-88FE-40B4-94AF-9E6567C586D1}"/>
              </a:ext>
            </a:extLst>
          </p:cNvPr>
          <p:cNvSpPr/>
          <p:nvPr/>
        </p:nvSpPr>
        <p:spPr>
          <a:xfrm>
            <a:off x="5817835" y="5444972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5ED39A2C-2077-41E9-AD4B-534C1F3DFBA5}"/>
              </a:ext>
            </a:extLst>
          </p:cNvPr>
          <p:cNvSpPr/>
          <p:nvPr/>
        </p:nvSpPr>
        <p:spPr>
          <a:xfrm>
            <a:off x="6343097" y="5703905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F9ABB13E-F761-42F1-B365-2F9C85BC431F}"/>
              </a:ext>
            </a:extLst>
          </p:cNvPr>
          <p:cNvSpPr/>
          <p:nvPr/>
        </p:nvSpPr>
        <p:spPr>
          <a:xfrm>
            <a:off x="6868359" y="5439054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3DFF2ECE-0548-46CE-9D97-641993AEE5FF}"/>
              </a:ext>
            </a:extLst>
          </p:cNvPr>
          <p:cNvSpPr/>
          <p:nvPr/>
        </p:nvSpPr>
        <p:spPr>
          <a:xfrm>
            <a:off x="6337178" y="5174204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1CF98851-AB57-4F33-8F16-8FCC4561476D}"/>
              </a:ext>
            </a:extLst>
          </p:cNvPr>
          <p:cNvSpPr/>
          <p:nvPr/>
        </p:nvSpPr>
        <p:spPr>
          <a:xfrm>
            <a:off x="5819315" y="4398887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49B220ED-C094-4793-8533-BA788F55F8E1}"/>
              </a:ext>
            </a:extLst>
          </p:cNvPr>
          <p:cNvSpPr/>
          <p:nvPr/>
        </p:nvSpPr>
        <p:spPr>
          <a:xfrm>
            <a:off x="6344577" y="4657820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6CD2F0D9-5F32-493E-ACC7-584160A6DAB3}"/>
              </a:ext>
            </a:extLst>
          </p:cNvPr>
          <p:cNvSpPr/>
          <p:nvPr/>
        </p:nvSpPr>
        <p:spPr>
          <a:xfrm>
            <a:off x="6869839" y="4392969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B966531D-9627-4A59-B3D6-C0C85DA1A256}"/>
              </a:ext>
            </a:extLst>
          </p:cNvPr>
          <p:cNvSpPr/>
          <p:nvPr/>
        </p:nvSpPr>
        <p:spPr>
          <a:xfrm>
            <a:off x="6338658" y="4128119"/>
            <a:ext cx="334389" cy="31663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20">
            <a:extLst>
              <a:ext uri="{FF2B5EF4-FFF2-40B4-BE49-F238E27FC236}">
                <a16:creationId xmlns:a16="http://schemas.microsoft.com/office/drawing/2014/main" id="{43C391BC-88EC-4758-8795-92FBBE1AFB6E}"/>
              </a:ext>
            </a:extLst>
          </p:cNvPr>
          <p:cNvSpPr/>
          <p:nvPr/>
        </p:nvSpPr>
        <p:spPr>
          <a:xfrm>
            <a:off x="7631836" y="3093127"/>
            <a:ext cx="366945" cy="143448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21">
            <a:extLst>
              <a:ext uri="{FF2B5EF4-FFF2-40B4-BE49-F238E27FC236}">
                <a16:creationId xmlns:a16="http://schemas.microsoft.com/office/drawing/2014/main" id="{FC950C62-7033-4A9E-A050-77405C09032C}"/>
              </a:ext>
            </a:extLst>
          </p:cNvPr>
          <p:cNvSpPr txBox="1"/>
          <p:nvPr/>
        </p:nvSpPr>
        <p:spPr>
          <a:xfrm>
            <a:off x="7893727" y="3505200"/>
            <a:ext cx="136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determinants</a:t>
            </a:r>
          </a:p>
        </p:txBody>
      </p:sp>
      <p:sp>
        <p:nvSpPr>
          <p:cNvPr id="96" name="Arc 20">
            <a:extLst>
              <a:ext uri="{FF2B5EF4-FFF2-40B4-BE49-F238E27FC236}">
                <a16:creationId xmlns:a16="http://schemas.microsoft.com/office/drawing/2014/main" id="{A45EF00A-9652-4883-B1E5-22B66A5105F6}"/>
              </a:ext>
            </a:extLst>
          </p:cNvPr>
          <p:cNvSpPr/>
          <p:nvPr/>
        </p:nvSpPr>
        <p:spPr>
          <a:xfrm>
            <a:off x="7642195" y="4594934"/>
            <a:ext cx="321076" cy="1077898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A38AFD27-3936-49A5-96CE-7847360447BF}"/>
              </a:ext>
            </a:extLst>
          </p:cNvPr>
          <p:cNvSpPr/>
          <p:nvPr/>
        </p:nvSpPr>
        <p:spPr>
          <a:xfrm>
            <a:off x="418729" y="3650203"/>
            <a:ext cx="3664999" cy="1392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21">
            <a:extLst>
              <a:ext uri="{FF2B5EF4-FFF2-40B4-BE49-F238E27FC236}">
                <a16:creationId xmlns:a16="http://schemas.microsoft.com/office/drawing/2014/main" id="{1F90B75B-C745-4E2F-97D9-519F82E1C45A}"/>
              </a:ext>
            </a:extLst>
          </p:cNvPr>
          <p:cNvSpPr txBox="1"/>
          <p:nvPr/>
        </p:nvSpPr>
        <p:spPr>
          <a:xfrm>
            <a:off x="7778318" y="4730318"/>
            <a:ext cx="1365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Form the matrix of cofactors</a:t>
            </a:r>
          </a:p>
        </p:txBody>
      </p:sp>
    </p:spTree>
    <p:extLst>
      <p:ext uri="{BB962C8B-B14F-4D97-AF65-F5344CB8AC3E}">
        <p14:creationId xmlns:p14="http://schemas.microsoft.com/office/powerpoint/2010/main" val="17027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/>
      <p:bldP spid="25" grpId="0" animBg="1"/>
      <p:bldP spid="25" grpId="1" animBg="1"/>
      <p:bldP spid="29" grpId="0"/>
      <p:bldP spid="30" grpId="0"/>
      <p:bldP spid="31" grpId="0" animBg="1"/>
      <p:bldP spid="31" grpId="1" animBg="1"/>
      <p:bldP spid="38" grpId="0" animBg="1"/>
      <p:bldP spid="38" grpId="1" animBg="1"/>
      <p:bldP spid="39" grpId="0"/>
      <p:bldP spid="40" grpId="0" animBg="1"/>
      <p:bldP spid="40" grpId="1" animBg="1"/>
      <p:bldP spid="43" grpId="0" animBg="1"/>
      <p:bldP spid="43" grpId="1" animBg="1"/>
      <p:bldP spid="48" grpId="0" animBg="1"/>
      <p:bldP spid="48" grpId="1" animBg="1"/>
      <p:bldP spid="49" grpId="0"/>
      <p:bldP spid="50" grpId="0"/>
      <p:bldP spid="51" grpId="0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3" grpId="0" animBg="1"/>
      <p:bldP spid="63" grpId="1" animBg="1"/>
      <p:bldP spid="64" grpId="0" animBg="1"/>
      <p:bldP spid="64" grpId="1" animBg="1"/>
      <p:bldP spid="67" grpId="0" animBg="1"/>
      <p:bldP spid="67" grpId="1" animBg="1"/>
      <p:bldP spid="68" grpId="0"/>
      <p:bldP spid="69" grpId="0"/>
      <p:bldP spid="70" grpId="0"/>
      <p:bldP spid="74" grpId="0" animBg="1"/>
      <p:bldP spid="74" grpId="1" animBg="1"/>
      <p:bldP spid="75" grpId="0" animBg="1"/>
      <p:bldP spid="75" grpId="1" animBg="1"/>
      <p:bldP spid="78" grpId="0" animBg="1"/>
      <p:bldP spid="78" grpId="1" animBg="1"/>
      <p:bldP spid="80" grpId="0"/>
      <p:bldP spid="81" grpId="0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5" grpId="0"/>
      <p:bldP spid="96" grpId="0" animBg="1"/>
      <p:bldP spid="97" grpId="0" animBg="1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the 3x3 Matrix we are finding the inverse of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determinant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Form the matrix of minors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(use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represent this)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From the matrix of minors, form the matrix of cofactors (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 according to the pattern below</a:t>
                </a: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Write down the transpose of the matrix of cofactors,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inverse of A is then given by: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3"/>
                <a:stretch>
                  <a:fillRect l="-457" t="-766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/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/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/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/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Given that the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blipFill>
                <a:blip r:embed="rId7"/>
                <a:stretch>
                  <a:fillRect l="-135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/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blipFill>
                <a:blip r:embed="rId8"/>
                <a:stretch>
                  <a:fillRect l="-339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/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blipFill>
                <a:blip r:embed="rId10"/>
                <a:stretch>
                  <a:fillRect l="-4795" r="-411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3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DBA71CB6-7013-4C44-ADBF-3C36C6F79B2E}"/>
                  </a:ext>
                </a:extLst>
              </p:cNvPr>
              <p:cNvSpPr/>
              <p:nvPr/>
            </p:nvSpPr>
            <p:spPr>
              <a:xfrm>
                <a:off x="0" y="4255418"/>
                <a:ext cx="1775807" cy="660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DBA71CB6-7013-4C44-ADBF-3C36C6F79B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55418"/>
                <a:ext cx="1775807" cy="6606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6D6144DA-19A6-4847-82B1-E41DCE5E042A}"/>
                  </a:ext>
                </a:extLst>
              </p:cNvPr>
              <p:cNvSpPr/>
              <p:nvPr/>
            </p:nvSpPr>
            <p:spPr>
              <a:xfrm>
                <a:off x="5416858" y="2596774"/>
                <a:ext cx="2233112" cy="823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正方形/長方形 98">
                <a:extLst>
                  <a:ext uri="{FF2B5EF4-FFF2-40B4-BE49-F238E27FC236}">
                    <a16:creationId xmlns:a16="http://schemas.microsoft.com/office/drawing/2014/main" id="{6D6144DA-19A6-4847-82B1-E41DCE5E04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58" y="2596774"/>
                <a:ext cx="2233112" cy="823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0919EFDD-0113-4FE1-8BF8-80C13367D4C2}"/>
                  </a:ext>
                </a:extLst>
              </p:cNvPr>
              <p:cNvSpPr/>
              <p:nvPr/>
            </p:nvSpPr>
            <p:spPr>
              <a:xfrm>
                <a:off x="5294050" y="3707962"/>
                <a:ext cx="2348463" cy="824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0919EFDD-0113-4FE1-8BF8-80C13367D4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050" y="3707962"/>
                <a:ext cx="2348463" cy="8249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Arc 20">
            <a:extLst>
              <a:ext uri="{FF2B5EF4-FFF2-40B4-BE49-F238E27FC236}">
                <a16:creationId xmlns:a16="http://schemas.microsoft.com/office/drawing/2014/main" id="{716D0D35-1A79-4E28-B97B-664F123793C8}"/>
              </a:ext>
            </a:extLst>
          </p:cNvPr>
          <p:cNvSpPr/>
          <p:nvPr/>
        </p:nvSpPr>
        <p:spPr>
          <a:xfrm>
            <a:off x="7517908" y="3067975"/>
            <a:ext cx="321076" cy="1077898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21">
            <a:extLst>
              <a:ext uri="{FF2B5EF4-FFF2-40B4-BE49-F238E27FC236}">
                <a16:creationId xmlns:a16="http://schemas.microsoft.com/office/drawing/2014/main" id="{9CE0527F-DA22-4872-9A56-887D0A2C554D}"/>
              </a:ext>
            </a:extLst>
          </p:cNvPr>
          <p:cNvSpPr txBox="1"/>
          <p:nvPr/>
        </p:nvSpPr>
        <p:spPr>
          <a:xfrm>
            <a:off x="7778318" y="2990295"/>
            <a:ext cx="13656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down the transpose by swapping rows and columns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id="{2EFB8AE4-9E27-49AD-879A-9F7CDEA8C5C5}"/>
                  </a:ext>
                </a:extLst>
              </p:cNvPr>
              <p:cNvSpPr/>
              <p:nvPr/>
            </p:nvSpPr>
            <p:spPr>
              <a:xfrm>
                <a:off x="-79899" y="4264296"/>
                <a:ext cx="1864998" cy="68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3" name="正方形/長方形 102">
                <a:extLst>
                  <a:ext uri="{FF2B5EF4-FFF2-40B4-BE49-F238E27FC236}">
                    <a16:creationId xmlns:a16="http://schemas.microsoft.com/office/drawing/2014/main" id="{2EFB8AE4-9E27-49AD-879A-9F7CDEA8C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899" y="4264296"/>
                <a:ext cx="1864998" cy="6806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DF7ACB0-739D-4209-864E-3A08C56958DC}"/>
              </a:ext>
            </a:extLst>
          </p:cNvPr>
          <p:cNvSpPr/>
          <p:nvPr/>
        </p:nvSpPr>
        <p:spPr>
          <a:xfrm>
            <a:off x="258931" y="4990732"/>
            <a:ext cx="3815919" cy="46015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直線矢印コネクタ 5">
            <a:extLst>
              <a:ext uri="{FF2B5EF4-FFF2-40B4-BE49-F238E27FC236}">
                <a16:creationId xmlns:a16="http://schemas.microsoft.com/office/drawing/2014/main" id="{6C9F8E00-72EF-43FD-9466-73193BA526AA}"/>
              </a:ext>
            </a:extLst>
          </p:cNvPr>
          <p:cNvCxnSpPr>
            <a:cxnSpLocks/>
          </p:cNvCxnSpPr>
          <p:nvPr/>
        </p:nvCxnSpPr>
        <p:spPr>
          <a:xfrm flipV="1">
            <a:off x="4247922" y="5157926"/>
            <a:ext cx="617041" cy="9258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8">
            <a:extLst>
              <a:ext uri="{FF2B5EF4-FFF2-40B4-BE49-F238E27FC236}">
                <a16:creationId xmlns:a16="http://schemas.microsoft.com/office/drawing/2014/main" id="{0AEF46BE-4F74-46E9-9D43-7AB03F52F482}"/>
              </a:ext>
            </a:extLst>
          </p:cNvPr>
          <p:cNvSpPr txBox="1"/>
          <p:nvPr/>
        </p:nvSpPr>
        <p:spPr>
          <a:xfrm>
            <a:off x="4744718" y="4965623"/>
            <a:ext cx="4399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The </a:t>
            </a:r>
            <a:r>
              <a:rPr lang="en-US" sz="16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transpose</a:t>
            </a:r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 of a Matrix is created by interchanging the rows and columns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9">
                <a:extLst>
                  <a:ext uri="{FF2B5EF4-FFF2-40B4-BE49-F238E27FC236}">
                    <a16:creationId xmlns:a16="http://schemas.microsoft.com/office/drawing/2014/main" id="{0235ABC6-9CC3-4457-A7A9-BDB1875D2B03}"/>
                  </a:ext>
                </a:extLst>
              </p:cNvPr>
              <p:cNvSpPr txBox="1"/>
              <p:nvPr/>
            </p:nvSpPr>
            <p:spPr>
              <a:xfrm>
                <a:off x="5794412" y="5563445"/>
                <a:ext cx="708848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テキスト ボックス 9">
                <a:extLst>
                  <a:ext uri="{FF2B5EF4-FFF2-40B4-BE49-F238E27FC236}">
                    <a16:creationId xmlns:a16="http://schemas.microsoft.com/office/drawing/2014/main" id="{0235ABC6-9CC3-4457-A7A9-BDB1875D2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4412" y="5563445"/>
                <a:ext cx="708848" cy="46192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10">
            <a:extLst>
              <a:ext uri="{FF2B5EF4-FFF2-40B4-BE49-F238E27FC236}">
                <a16:creationId xmlns:a16="http://schemas.microsoft.com/office/drawing/2014/main" id="{B0829BD6-83AA-41B0-8B94-69489175C5F0}"/>
              </a:ext>
            </a:extLst>
          </p:cNvPr>
          <p:cNvCxnSpPr>
            <a:cxnSpLocks/>
          </p:cNvCxnSpPr>
          <p:nvPr/>
        </p:nvCxnSpPr>
        <p:spPr>
          <a:xfrm flipV="1">
            <a:off x="6639003" y="5771776"/>
            <a:ext cx="645614" cy="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13">
                <a:extLst>
                  <a:ext uri="{FF2B5EF4-FFF2-40B4-BE49-F238E27FC236}">
                    <a16:creationId xmlns:a16="http://schemas.microsoft.com/office/drawing/2014/main" id="{BE773160-8CF3-4250-B348-30A8C753C8CE}"/>
                  </a:ext>
                </a:extLst>
              </p:cNvPr>
              <p:cNvSpPr txBox="1"/>
              <p:nvPr/>
            </p:nvSpPr>
            <p:spPr>
              <a:xfrm>
                <a:off x="7394612" y="5545157"/>
                <a:ext cx="708848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13">
                <a:extLst>
                  <a:ext uri="{FF2B5EF4-FFF2-40B4-BE49-F238E27FC236}">
                    <a16:creationId xmlns:a16="http://schemas.microsoft.com/office/drawing/2014/main" id="{BE773160-8CF3-4250-B348-30A8C753C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612" y="5545157"/>
                <a:ext cx="708848" cy="46192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14">
                <a:extLst>
                  <a:ext uri="{FF2B5EF4-FFF2-40B4-BE49-F238E27FC236}">
                    <a16:creationId xmlns:a16="http://schemas.microsoft.com/office/drawing/2014/main" id="{169C4048-450B-4435-B41D-37FCB12DA79C}"/>
                  </a:ext>
                </a:extLst>
              </p:cNvPr>
              <p:cNvSpPr txBox="1"/>
              <p:nvPr/>
            </p:nvSpPr>
            <p:spPr>
              <a:xfrm>
                <a:off x="5393320" y="6078084"/>
                <a:ext cx="3080551" cy="60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transpose of Matrix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GB" sz="16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14">
                <a:extLst>
                  <a:ext uri="{FF2B5EF4-FFF2-40B4-BE49-F238E27FC236}">
                    <a16:creationId xmlns:a16="http://schemas.microsoft.com/office/drawing/2014/main" id="{169C4048-450B-4435-B41D-37FCB12DA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20" y="6078084"/>
                <a:ext cx="3080551" cy="605871"/>
              </a:xfrm>
              <a:prstGeom prst="rect">
                <a:avLst/>
              </a:prstGeom>
              <a:blipFill>
                <a:blip r:embed="rId17"/>
                <a:stretch>
                  <a:fillRect t="-2020" r="-1386" b="-10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70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99" grpId="0"/>
      <p:bldP spid="100" grpId="0"/>
      <p:bldP spid="101" grpId="0" animBg="1"/>
      <p:bldP spid="102" grpId="0"/>
      <p:bldP spid="103" grpId="0"/>
      <p:bldP spid="104" grpId="0" animBg="1"/>
      <p:bldP spid="24" grpId="0"/>
      <p:bldP spid="24" grpId="1"/>
      <p:bldP spid="25" grpId="0"/>
      <p:bldP spid="25" grpId="1"/>
      <p:bldP spid="27" grpId="0"/>
      <p:bldP spid="27" grpId="1"/>
      <p:bldP spid="28" grpId="0"/>
      <p:bldP spid="2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If the 3x3 Matrix we are finding the inverse of is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3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determinant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Form the matrix of minors of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(use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represent this)</a:t>
                </a: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From the matrix of minors, form the matrix of cofactors (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 according to the pattern below</a:t>
                </a: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Write down the transpose of the matrix of cofactors,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rabi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inverse of A is then given by:</a:t>
                </a: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457" t="-766" r="-1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/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EF77CCD-4911-49E9-B747-8EBDD14B5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116" y="4354497"/>
                <a:ext cx="946348" cy="5599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/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43E0E71C-24BC-4E8E-A243-1DAC97D96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787" y="5810435"/>
                <a:ext cx="1527791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/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FE7DC85-C87D-4403-A436-0BDA8ACBE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734" y="1362721"/>
                <a:ext cx="1115947" cy="6512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/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Given that the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F4108696-DB7B-4F78-8AD9-0C62103F7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4" y="1544713"/>
                <a:ext cx="2697470" cy="338554"/>
              </a:xfrm>
              <a:prstGeom prst="rect">
                <a:avLst/>
              </a:prstGeom>
              <a:blipFill>
                <a:blip r:embed="rId7"/>
                <a:stretch>
                  <a:fillRect l="-135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/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83AB8C5-D756-4541-BAC7-987214D22D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50" y="1535835"/>
                <a:ext cx="1084079" cy="338554"/>
              </a:xfrm>
              <a:prstGeom prst="rect">
                <a:avLst/>
              </a:prstGeom>
              <a:blipFill>
                <a:blip r:embed="rId8"/>
                <a:stretch>
                  <a:fillRect l="-339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/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FC294D48-3B23-4601-B4A0-21E20022C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4" y="2533814"/>
                <a:ext cx="888577" cy="215444"/>
              </a:xfrm>
              <a:prstGeom prst="rect">
                <a:avLst/>
              </a:prstGeom>
              <a:blipFill>
                <a:blip r:embed="rId10"/>
                <a:stretch>
                  <a:fillRect l="-4795" r="-411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2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BDF7ACB0-739D-4209-864E-3A08C56958DC}"/>
              </a:ext>
            </a:extLst>
          </p:cNvPr>
          <p:cNvSpPr/>
          <p:nvPr/>
        </p:nvSpPr>
        <p:spPr>
          <a:xfrm>
            <a:off x="534139" y="5487881"/>
            <a:ext cx="3229993" cy="9217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0D2F222-1159-4817-A3A5-6FD5BAE3A3E3}"/>
                  </a:ext>
                </a:extLst>
              </p:cNvPr>
              <p:cNvSpPr txBox="1"/>
              <p:nvPr/>
            </p:nvSpPr>
            <p:spPr>
              <a:xfrm>
                <a:off x="4897515" y="2402890"/>
                <a:ext cx="136082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𝑑𝑒𝑡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0D2F222-1159-4817-A3A5-6FD5BAE3A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515" y="2402890"/>
                <a:ext cx="1360822" cy="4626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A548167-DB5B-4EB8-B259-D95C4B1443EF}"/>
                  </a:ext>
                </a:extLst>
              </p:cNvPr>
              <p:cNvSpPr txBox="1"/>
              <p:nvPr/>
            </p:nvSpPr>
            <p:spPr>
              <a:xfrm>
                <a:off x="4907872" y="3123460"/>
                <a:ext cx="233384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1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A548167-DB5B-4EB8-B259-D95C4B144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872" y="3123460"/>
                <a:ext cx="2333844" cy="6512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FF9D88B-C725-4D9D-BD2C-6EB6E8DF429E}"/>
                  </a:ext>
                </a:extLst>
              </p:cNvPr>
              <p:cNvSpPr txBox="1"/>
              <p:nvPr/>
            </p:nvSpPr>
            <p:spPr>
              <a:xfrm>
                <a:off x="4918229" y="4057095"/>
                <a:ext cx="2031967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DFF9D88B-C725-4D9D-BD2C-6EB6E8DF4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229" y="4057095"/>
                <a:ext cx="2031967" cy="6512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7118413" y="2743199"/>
            <a:ext cx="312197" cy="692459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7396579" y="2945907"/>
            <a:ext cx="1365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both</a:t>
            </a:r>
          </a:p>
        </p:txBody>
      </p:sp>
      <p:sp>
        <p:nvSpPr>
          <p:cNvPr id="27" name="Arc 20">
            <a:extLst>
              <a:ext uri="{FF2B5EF4-FFF2-40B4-BE49-F238E27FC236}">
                <a16:creationId xmlns:a16="http://schemas.microsoft.com/office/drawing/2014/main" id="{8F482A6C-D64D-4306-A84E-B64D835117CE}"/>
              </a:ext>
            </a:extLst>
          </p:cNvPr>
          <p:cNvSpPr/>
          <p:nvPr/>
        </p:nvSpPr>
        <p:spPr>
          <a:xfrm>
            <a:off x="7146526" y="3650201"/>
            <a:ext cx="312197" cy="692459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23592090-F680-42C0-A891-9D1CC2C198F7}"/>
              </a:ext>
            </a:extLst>
          </p:cNvPr>
          <p:cNvSpPr txBox="1"/>
          <p:nvPr/>
        </p:nvSpPr>
        <p:spPr>
          <a:xfrm>
            <a:off x="7424693" y="3622089"/>
            <a:ext cx="1365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the fraction value outside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895345-DDE3-4FD1-925E-EF774308DCF2}"/>
              </a:ext>
            </a:extLst>
          </p:cNvPr>
          <p:cNvSpPr txBox="1"/>
          <p:nvPr/>
        </p:nvSpPr>
        <p:spPr>
          <a:xfrm>
            <a:off x="4224528" y="4990760"/>
            <a:ext cx="4626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</a:rPr>
              <a:t>Remember that although your calculator can do this, you need to know the steps if you get an algebraic version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</a:rPr>
              <a:t>(see example 18 in the textbook!)</a:t>
            </a:r>
            <a:endParaRPr lang="en-GB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102">
                <a:extLst>
                  <a:ext uri="{FF2B5EF4-FFF2-40B4-BE49-F238E27FC236}">
                    <a16:creationId xmlns:a16="http://schemas.microsoft.com/office/drawing/2014/main" id="{2EFB8AE4-9E27-49AD-879A-9F7CDEA8C5C5}"/>
                  </a:ext>
                </a:extLst>
              </p:cNvPr>
              <p:cNvSpPr/>
              <p:nvPr/>
            </p:nvSpPr>
            <p:spPr>
              <a:xfrm>
                <a:off x="-79899" y="4264296"/>
                <a:ext cx="1864998" cy="68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102">
                <a:extLst>
                  <a:ext uri="{FF2B5EF4-FFF2-40B4-BE49-F238E27FC236}">
                    <a16:creationId xmlns:a16="http://schemas.microsoft.com/office/drawing/2014/main" id="{2EFB8AE4-9E27-49AD-879A-9F7CDEA8C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899" y="4264296"/>
                <a:ext cx="1864998" cy="6806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32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20" grpId="0"/>
      <p:bldP spid="21" grpId="0"/>
      <p:bldP spid="24" grpId="0"/>
      <p:bldP spid="25" grpId="0" animBg="1"/>
      <p:bldP spid="26" grpId="0"/>
      <p:bldP spid="27" grpId="0" animBg="1"/>
      <p:bldP spid="28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matrices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non-singular.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𝑷𝑸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Start by letting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𝑷𝑸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t="-766" r="-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4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24846" y="1402080"/>
                <a:ext cx="12463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46" y="1402080"/>
                <a:ext cx="1246303" cy="276999"/>
              </a:xfrm>
              <a:prstGeom prst="rect">
                <a:avLst/>
              </a:prstGeom>
              <a:blipFill>
                <a:blip r:embed="rId5"/>
                <a:stretch>
                  <a:fillRect l="-3902" t="-4444" r="-1951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7977" y="1859280"/>
                <a:ext cx="22850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𝑷𝑸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77" y="1859280"/>
                <a:ext cx="2285049" cy="276999"/>
              </a:xfrm>
              <a:prstGeom prst="rect">
                <a:avLst/>
              </a:prstGeom>
              <a:blipFill>
                <a:blip r:embed="rId6"/>
                <a:stretch>
                  <a:fillRect l="-3200" t="-4444" r="-53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9564" y="2355669"/>
                <a:ext cx="9265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𝑷𝑸𝑪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64" y="2355669"/>
                <a:ext cx="926536" cy="276999"/>
              </a:xfrm>
              <a:prstGeom prst="rect">
                <a:avLst/>
              </a:prstGeom>
              <a:blipFill>
                <a:blip r:embed="rId7"/>
                <a:stretch>
                  <a:fillRect l="-7895" r="-5921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06386" y="2825932"/>
                <a:ext cx="1702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𝑷𝑸𝑪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386" y="2825932"/>
                <a:ext cx="1702261" cy="276999"/>
              </a:xfrm>
              <a:prstGeom prst="rect">
                <a:avLst/>
              </a:prstGeom>
              <a:blipFill>
                <a:blip r:embed="rId8"/>
                <a:stretch>
                  <a:fillRect l="-2500" t="-4444" r="-3214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50672" y="3317967"/>
                <a:ext cx="1054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𝑸𝑪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2" y="3317967"/>
                <a:ext cx="1054712" cy="276999"/>
              </a:xfrm>
              <a:prstGeom prst="rect">
                <a:avLst/>
              </a:prstGeom>
              <a:blipFill>
                <a:blip r:embed="rId9"/>
                <a:stretch>
                  <a:fillRect l="-6936" t="-4348" r="-1734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54431" y="3775167"/>
                <a:ext cx="1849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𝑸𝑪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1" y="3775167"/>
                <a:ext cx="1849673" cy="276999"/>
              </a:xfrm>
              <a:prstGeom prst="rect">
                <a:avLst/>
              </a:prstGeom>
              <a:blipFill>
                <a:blip r:embed="rId10"/>
                <a:stretch>
                  <a:fillRect l="-3630" t="-4348" r="-990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24843" y="4302036"/>
                <a:ext cx="12838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43" y="4302036"/>
                <a:ext cx="1283878" cy="276999"/>
              </a:xfrm>
              <a:prstGeom prst="rect">
                <a:avLst/>
              </a:prstGeom>
              <a:blipFill>
                <a:blip r:embed="rId11"/>
                <a:stretch>
                  <a:fillRect l="-3791" t="-4444" r="-1896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28306" y="4811487"/>
                <a:ext cx="188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6" y="4811487"/>
                <a:ext cx="1887376" cy="276999"/>
              </a:xfrm>
              <a:prstGeom prst="rect">
                <a:avLst/>
              </a:prstGeom>
              <a:blipFill>
                <a:blip r:embed="rId12"/>
                <a:stretch>
                  <a:fillRect t="-4348" r="-968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743944" y="1550126"/>
            <a:ext cx="318707" cy="513806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6987276" y="1535119"/>
                <a:ext cx="19999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𝑷𝑸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(at the start)</a:t>
                </a:r>
              </a:p>
            </p:txBody>
          </p:sp>
        </mc:Choice>
        <mc:Fallback xmlns="">
          <p:sp>
            <p:nvSpPr>
              <p:cNvPr id="18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276" y="1535119"/>
                <a:ext cx="1999969" cy="461665"/>
              </a:xfrm>
              <a:prstGeom prst="rect">
                <a:avLst/>
              </a:prstGeom>
              <a:blipFill>
                <a:blip r:embed="rId13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600253" y="2050869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5960173" y="2490652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5990653" y="2973978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238847" y="3457303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347704" y="3949338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6369475" y="4458790"/>
            <a:ext cx="288227" cy="500742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869710" y="2070696"/>
            <a:ext cx="199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right hand side is the identity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6103356" y="2549667"/>
                <a:ext cx="2875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at the start</a:t>
                </a:r>
              </a:p>
            </p:txBody>
          </p:sp>
        </mc:Choice>
        <mc:Fallback xmlns="">
          <p:sp>
            <p:nvSpPr>
              <p:cNvPr id="27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356" y="2549667"/>
                <a:ext cx="2875181" cy="461665"/>
              </a:xfrm>
              <a:prstGeom prst="rect">
                <a:avLst/>
              </a:prstGeom>
              <a:blipFill>
                <a:blip r:embed="rId1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151252" y="2945907"/>
            <a:ext cx="287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There will be some terms which we can eliminate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93326" y="2865120"/>
            <a:ext cx="557348" cy="25254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847806" y="2908662"/>
            <a:ext cx="178525" cy="152403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6338487" y="3429233"/>
                <a:ext cx="2875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Multiply both sides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at the start</a:t>
                </a:r>
              </a:p>
            </p:txBody>
          </p:sp>
        </mc:Choice>
        <mc:Fallback xmlns="">
          <p:sp>
            <p:nvSpPr>
              <p:cNvPr id="33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8487" y="3429233"/>
                <a:ext cx="2875181" cy="461665"/>
              </a:xfrm>
              <a:prstGeom prst="rect">
                <a:avLst/>
              </a:prstGeom>
              <a:blipFill>
                <a:blip r:embed="rId15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499596" y="4051895"/>
            <a:ext cx="14948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4493623" y="3831771"/>
            <a:ext cx="557348" cy="25254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586680" y="4461198"/>
            <a:ext cx="2052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C with the initial assumption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0011" y="1341120"/>
            <a:ext cx="1288869" cy="37446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011784" y="4280263"/>
            <a:ext cx="248194" cy="31786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432664" y="4798423"/>
            <a:ext cx="783770" cy="31786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blipFill>
                <a:blip r:embed="rId16"/>
                <a:stretch>
                  <a:fillRect t="-4444" r="-971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7">
            <a:extLst>
              <a:ext uri="{FF2B5EF4-FFF2-40B4-BE49-F238E27FC236}">
                <a16:creationId xmlns:a16="http://schemas.microsoft.com/office/drawing/2014/main" id="{37895345-DDE3-4FD1-925E-EF774308DCF2}"/>
              </a:ext>
            </a:extLst>
          </p:cNvPr>
          <p:cNvSpPr txBox="1"/>
          <p:nvPr/>
        </p:nvSpPr>
        <p:spPr>
          <a:xfrm>
            <a:off x="4250653" y="5574235"/>
            <a:ext cx="4626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Comic Sans MS" panose="030F0702030302020204" pitchFamily="66" charset="0"/>
              </a:rPr>
              <a:t>This is a useful result that you should learn!</a:t>
            </a:r>
            <a:endParaRPr lang="en-GB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4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/>
      <p:bldP spid="27" grpId="0"/>
      <p:bldP spid="28" grpId="0"/>
      <p:bldP spid="33" grpId="0"/>
      <p:bldP spid="35" grpId="0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inverse of a 3x3 Matrix</a:t>
                </a:r>
              </a:p>
              <a:p>
                <a:pPr marL="0" indent="0" algn="ctr">
                  <a:buNone/>
                </a:pPr>
                <a:endParaRPr lang="en-US" sz="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the matrix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𝑨𝑩</m:t>
                            </m:r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−17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GB" sz="14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4002997" cy="4776787"/>
              </a:xfrm>
              <a:blipFill>
                <a:blip r:embed="rId2"/>
                <a:stretch>
                  <a:fillRect l="-304" t="-766"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1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8">
                <a:extLst>
                  <a:ext uri="{FF2B5EF4-FFF2-40B4-BE49-F238E27FC236}">
                    <a16:creationId xmlns:a16="http://schemas.microsoft.com/office/drawing/2014/main" id="{375C2A65-25FA-45F2-B9BC-B7BACDE76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679964" cy="5379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/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6">
                <a:extLst>
                  <a:ext uri="{FF2B5EF4-FFF2-40B4-BE49-F238E27FC236}">
                    <a16:creationId xmlns:a16="http://schemas.microsoft.com/office/drawing/2014/main" id="{2EEA0F3F-B64F-4F75-A6B2-168E33707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3351"/>
                <a:ext cx="1391791" cy="363626"/>
              </a:xfrm>
              <a:prstGeom prst="rect">
                <a:avLst/>
              </a:prstGeom>
              <a:blipFill>
                <a:blip r:embed="rId4"/>
                <a:stretch>
                  <a:fillRect r="-2193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44437" y="1463039"/>
                <a:ext cx="934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437" y="1463039"/>
                <a:ext cx="934487" cy="276999"/>
              </a:xfrm>
              <a:prstGeom prst="rect">
                <a:avLst/>
              </a:prstGeom>
              <a:blipFill>
                <a:blip r:embed="rId5"/>
                <a:stretch>
                  <a:fillRect l="-2614" t="-2222" r="-392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3329" y="1928947"/>
                <a:ext cx="12390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329" y="1928947"/>
                <a:ext cx="1239057" cy="276999"/>
              </a:xfrm>
              <a:prstGeom prst="rect">
                <a:avLst/>
              </a:prstGeom>
              <a:blipFill>
                <a:blip r:embed="rId6"/>
                <a:stretch>
                  <a:fillRect l="-2463" t="-2174" r="-24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223111" y="2403564"/>
                <a:ext cx="761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3111" y="2403564"/>
                <a:ext cx="761362" cy="276999"/>
              </a:xfrm>
              <a:prstGeom prst="rect">
                <a:avLst/>
              </a:prstGeom>
              <a:blipFill>
                <a:blip r:embed="rId7"/>
                <a:stretch>
                  <a:fillRect l="-4000" t="-217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5960173" y="1584960"/>
            <a:ext cx="257747" cy="47474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264464" y="1535118"/>
            <a:ext cx="220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both sides by A at the start</a:t>
            </a:r>
          </a:p>
        </p:txBody>
      </p:sp>
      <p:sp>
        <p:nvSpPr>
          <p:cNvPr id="13" name="Arc 20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5973235" y="2094412"/>
            <a:ext cx="257747" cy="474743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6138190" y="2183907"/>
            <a:ext cx="1960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both sides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/>
              <p:nvPr/>
            </p:nvSpPr>
            <p:spPr>
              <a:xfrm>
                <a:off x="4871095" y="2919782"/>
                <a:ext cx="32975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we can prove the initial statement by showing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21">
                <a:extLst>
                  <a:ext uri="{FF2B5EF4-FFF2-40B4-BE49-F238E27FC236}">
                    <a16:creationId xmlns:a16="http://schemas.microsoft.com/office/drawing/2014/main" id="{527392A3-16A0-4663-ADBC-542DE5AA5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095" y="2919782"/>
                <a:ext cx="3297546" cy="523220"/>
              </a:xfrm>
              <a:prstGeom prst="rect">
                <a:avLst/>
              </a:prstGeom>
              <a:blipFill>
                <a:blip r:embed="rId8"/>
                <a:stretch>
                  <a:fillRect l="-185" t="-2326" r="-1664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81303" y="3622766"/>
                <a:ext cx="1423723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303" y="3622766"/>
                <a:ext cx="1423723" cy="6496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61612" y="3618412"/>
                <a:ext cx="1423723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12" y="3618412"/>
                <a:ext cx="1423723" cy="649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89121" y="4580709"/>
                <a:ext cx="3787896" cy="655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+0−3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−6+3+3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6+0−6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0+0+0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0+1+0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0+0+0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−2+0+2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3−1−2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−3+0+4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1" y="4580709"/>
                <a:ext cx="3787896" cy="6553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73635" y="5534297"/>
                <a:ext cx="1172949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635" y="5534297"/>
                <a:ext cx="1172949" cy="6512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8111191" y="4005944"/>
            <a:ext cx="240330" cy="870856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8267436" y="4147690"/>
            <a:ext cx="93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each part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7F230900-2FAA-4B4F-8CB5-AEFDBE2C8A90}"/>
              </a:ext>
            </a:extLst>
          </p:cNvPr>
          <p:cNvSpPr/>
          <p:nvPr/>
        </p:nvSpPr>
        <p:spPr>
          <a:xfrm>
            <a:off x="8089419" y="4950824"/>
            <a:ext cx="240330" cy="870856"/>
          </a:xfrm>
          <a:prstGeom prst="arc">
            <a:avLst>
              <a:gd name="adj1" fmla="val 16200000"/>
              <a:gd name="adj2" fmla="val 537036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1">
            <a:extLst>
              <a:ext uri="{FF2B5EF4-FFF2-40B4-BE49-F238E27FC236}">
                <a16:creationId xmlns:a16="http://schemas.microsoft.com/office/drawing/2014/main" id="{527392A3-16A0-4663-ADBC-542DE5AA5E95}"/>
              </a:ext>
            </a:extLst>
          </p:cNvPr>
          <p:cNvSpPr txBox="1"/>
          <p:nvPr/>
        </p:nvSpPr>
        <p:spPr>
          <a:xfrm>
            <a:off x="8276145" y="5227552"/>
            <a:ext cx="937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𝑷𝑸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69" y="78379"/>
                <a:ext cx="1887376" cy="276999"/>
              </a:xfrm>
              <a:prstGeom prst="rect">
                <a:avLst/>
              </a:prstGeom>
              <a:blipFill>
                <a:blip r:embed="rId13"/>
                <a:stretch>
                  <a:fillRect t="-4444" r="-971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04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 animBg="1"/>
      <p:bldP spid="12" grpId="0"/>
      <p:bldP spid="13" grpId="0" animBg="1"/>
      <p:bldP spid="14" grpId="0"/>
      <p:bldP spid="15" grpId="0"/>
      <p:bldP spid="6" grpId="0"/>
      <p:bldP spid="16" grpId="0"/>
      <p:bldP spid="24" grpId="0"/>
      <p:bldP spid="25" grpId="0"/>
      <p:bldP spid="26" grpId="0" animBg="1"/>
      <p:bldP spid="27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3128</Words>
  <Application>Microsoft Office PowerPoint</Application>
  <PresentationFormat>On-screen Show (4:3)</PresentationFormat>
  <Paragraphs>224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Office テーマ</vt:lpstr>
      <vt:lpstr>PowerPoint Presentation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178</cp:revision>
  <dcterms:created xsi:type="dcterms:W3CDTF">2017-08-14T15:35:38Z</dcterms:created>
  <dcterms:modified xsi:type="dcterms:W3CDTF">2021-08-27T06:55:10Z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