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72753-C8A1-4EBE-963F-559366E40101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CCA4D-365B-423F-B3B1-B977C8249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124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CCA4D-365B-423F-B3B1-B977C824962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697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3.png"/><Relationship Id="rId3" Type="http://schemas.openxmlformats.org/officeDocument/2006/relationships/image" Target="../media/image1810.png"/><Relationship Id="rId7" Type="http://schemas.openxmlformats.org/officeDocument/2006/relationships/image" Target="../media/image322.png"/><Relationship Id="rId12" Type="http://schemas.openxmlformats.org/officeDocument/2006/relationships/image" Target="../media/image327.png"/><Relationship Id="rId2" Type="http://schemas.openxmlformats.org/officeDocument/2006/relationships/image" Target="../media/image24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1.png"/><Relationship Id="rId11" Type="http://schemas.openxmlformats.org/officeDocument/2006/relationships/image" Target="../media/image326.png"/><Relationship Id="rId5" Type="http://schemas.openxmlformats.org/officeDocument/2006/relationships/image" Target="../media/image286.png"/><Relationship Id="rId10" Type="http://schemas.openxmlformats.org/officeDocument/2006/relationships/image" Target="../media/image325.png"/><Relationship Id="rId4" Type="http://schemas.openxmlformats.org/officeDocument/2006/relationships/image" Target="../media/image2131.png"/><Relationship Id="rId9" Type="http://schemas.openxmlformats.org/officeDocument/2006/relationships/image" Target="../media/image3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31.png"/><Relationship Id="rId2" Type="http://schemas.openxmlformats.org/officeDocument/2006/relationships/image" Target="../media/image18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40.png"/><Relationship Id="rId2" Type="http://schemas.openxmlformats.org/officeDocument/2006/relationships/image" Target="../media/image21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10.png"/><Relationship Id="rId4" Type="http://schemas.openxmlformats.org/officeDocument/2006/relationships/image" Target="../media/image2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10.png"/><Relationship Id="rId13" Type="http://schemas.openxmlformats.org/officeDocument/2006/relationships/image" Target="../media/image223.png"/><Relationship Id="rId3" Type="http://schemas.openxmlformats.org/officeDocument/2006/relationships/image" Target="../media/image2140.png"/><Relationship Id="rId7" Type="http://schemas.openxmlformats.org/officeDocument/2006/relationships/image" Target="../media/image218.png"/><Relationship Id="rId12" Type="http://schemas.openxmlformats.org/officeDocument/2006/relationships/image" Target="../media/image222.png"/><Relationship Id="rId2" Type="http://schemas.openxmlformats.org/officeDocument/2006/relationships/image" Target="../media/image21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7.png"/><Relationship Id="rId11" Type="http://schemas.openxmlformats.org/officeDocument/2006/relationships/image" Target="../media/image221.png"/><Relationship Id="rId5" Type="http://schemas.openxmlformats.org/officeDocument/2006/relationships/image" Target="../media/image216.png"/><Relationship Id="rId10" Type="http://schemas.openxmlformats.org/officeDocument/2006/relationships/image" Target="../media/image220.png"/><Relationship Id="rId4" Type="http://schemas.openxmlformats.org/officeDocument/2006/relationships/image" Target="../media/image215.png"/><Relationship Id="rId9" Type="http://schemas.openxmlformats.org/officeDocument/2006/relationships/image" Target="../media/image2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10.png"/><Relationship Id="rId13" Type="http://schemas.openxmlformats.org/officeDocument/2006/relationships/image" Target="../media/image227.png"/><Relationship Id="rId18" Type="http://schemas.openxmlformats.org/officeDocument/2006/relationships/image" Target="../media/image232.png"/><Relationship Id="rId3" Type="http://schemas.openxmlformats.org/officeDocument/2006/relationships/image" Target="../media/image2140.png"/><Relationship Id="rId21" Type="http://schemas.openxmlformats.org/officeDocument/2006/relationships/image" Target="../media/image235.png"/><Relationship Id="rId7" Type="http://schemas.openxmlformats.org/officeDocument/2006/relationships/image" Target="../media/image218.png"/><Relationship Id="rId12" Type="http://schemas.openxmlformats.org/officeDocument/2006/relationships/image" Target="../media/image226.png"/><Relationship Id="rId17" Type="http://schemas.openxmlformats.org/officeDocument/2006/relationships/image" Target="../media/image231.png"/><Relationship Id="rId2" Type="http://schemas.openxmlformats.org/officeDocument/2006/relationships/image" Target="../media/image2130.png"/><Relationship Id="rId16" Type="http://schemas.openxmlformats.org/officeDocument/2006/relationships/image" Target="../media/image230.png"/><Relationship Id="rId20" Type="http://schemas.openxmlformats.org/officeDocument/2006/relationships/image" Target="../media/image2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7.png"/><Relationship Id="rId11" Type="http://schemas.openxmlformats.org/officeDocument/2006/relationships/image" Target="../media/image225.png"/><Relationship Id="rId5" Type="http://schemas.openxmlformats.org/officeDocument/2006/relationships/image" Target="../media/image216.png"/><Relationship Id="rId15" Type="http://schemas.openxmlformats.org/officeDocument/2006/relationships/image" Target="../media/image229.png"/><Relationship Id="rId10" Type="http://schemas.openxmlformats.org/officeDocument/2006/relationships/image" Target="../media/image224.png"/><Relationship Id="rId19" Type="http://schemas.openxmlformats.org/officeDocument/2006/relationships/image" Target="../media/image233.png"/><Relationship Id="rId4" Type="http://schemas.openxmlformats.org/officeDocument/2006/relationships/image" Target="../media/image215.png"/><Relationship Id="rId9" Type="http://schemas.openxmlformats.org/officeDocument/2006/relationships/image" Target="../media/image222.png"/><Relationship Id="rId14" Type="http://schemas.openxmlformats.org/officeDocument/2006/relationships/image" Target="../media/image22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8.png"/><Relationship Id="rId13" Type="http://schemas.openxmlformats.org/officeDocument/2006/relationships/image" Target="../media/image238.png"/><Relationship Id="rId3" Type="http://schemas.openxmlformats.org/officeDocument/2006/relationships/image" Target="../media/image2130.png"/><Relationship Id="rId7" Type="http://schemas.openxmlformats.org/officeDocument/2006/relationships/image" Target="../media/image217.png"/><Relationship Id="rId12" Type="http://schemas.openxmlformats.org/officeDocument/2006/relationships/image" Target="../media/image237.png"/><Relationship Id="rId17" Type="http://schemas.openxmlformats.org/officeDocument/2006/relationships/image" Target="../media/image242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6.png"/><Relationship Id="rId11" Type="http://schemas.openxmlformats.org/officeDocument/2006/relationships/image" Target="../media/image236.png"/><Relationship Id="rId5" Type="http://schemas.openxmlformats.org/officeDocument/2006/relationships/image" Target="../media/image215.png"/><Relationship Id="rId15" Type="http://schemas.openxmlformats.org/officeDocument/2006/relationships/image" Target="../media/image240.png"/><Relationship Id="rId10" Type="http://schemas.openxmlformats.org/officeDocument/2006/relationships/image" Target="../media/image222.png"/><Relationship Id="rId4" Type="http://schemas.openxmlformats.org/officeDocument/2006/relationships/image" Target="../media/image2140.png"/><Relationship Id="rId9" Type="http://schemas.openxmlformats.org/officeDocument/2006/relationships/image" Target="../media/image1810.png"/><Relationship Id="rId14" Type="http://schemas.openxmlformats.org/officeDocument/2006/relationships/image" Target="../media/image23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8.png"/><Relationship Id="rId13" Type="http://schemas.openxmlformats.org/officeDocument/2006/relationships/image" Target="../media/image243.png"/><Relationship Id="rId7" Type="http://schemas.openxmlformats.org/officeDocument/2006/relationships/image" Target="../media/image217.png"/><Relationship Id="rId12" Type="http://schemas.openxmlformats.org/officeDocument/2006/relationships/image" Target="../media/image2420.png"/><Relationship Id="rId2" Type="http://schemas.openxmlformats.org/officeDocument/2006/relationships/image" Target="../media/image21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6.png"/><Relationship Id="rId11" Type="http://schemas.openxmlformats.org/officeDocument/2006/relationships/image" Target="../media/image2410.png"/><Relationship Id="rId5" Type="http://schemas.openxmlformats.org/officeDocument/2006/relationships/image" Target="../media/image215.png"/><Relationship Id="rId10" Type="http://schemas.openxmlformats.org/officeDocument/2006/relationships/image" Target="../media/image222.png"/><Relationship Id="rId4" Type="http://schemas.openxmlformats.org/officeDocument/2006/relationships/image" Target="../media/image2140.png"/><Relationship Id="rId9" Type="http://schemas.openxmlformats.org/officeDocument/2006/relationships/image" Target="../media/image1810.png"/><Relationship Id="rId14" Type="http://schemas.openxmlformats.org/officeDocument/2006/relationships/image" Target="../media/image24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2.png"/><Relationship Id="rId13" Type="http://schemas.openxmlformats.org/officeDocument/2006/relationships/image" Target="../media/image283.png"/><Relationship Id="rId3" Type="http://schemas.openxmlformats.org/officeDocument/2006/relationships/image" Target="../media/image1810.png"/><Relationship Id="rId7" Type="http://schemas.openxmlformats.org/officeDocument/2006/relationships/image" Target="../media/image251.png"/><Relationship Id="rId12" Type="http://schemas.openxmlformats.org/officeDocument/2006/relationships/image" Target="../media/image256.png"/><Relationship Id="rId2" Type="http://schemas.openxmlformats.org/officeDocument/2006/relationships/image" Target="../media/image2440.png"/><Relationship Id="rId16" Type="http://schemas.openxmlformats.org/officeDocument/2006/relationships/image" Target="../media/image2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6.png"/><Relationship Id="rId11" Type="http://schemas.openxmlformats.org/officeDocument/2006/relationships/image" Target="../media/image255.png"/><Relationship Id="rId5" Type="http://schemas.openxmlformats.org/officeDocument/2006/relationships/image" Target="../media/image245.png"/><Relationship Id="rId15" Type="http://schemas.openxmlformats.org/officeDocument/2006/relationships/image" Target="../media/image285.png"/><Relationship Id="rId10" Type="http://schemas.openxmlformats.org/officeDocument/2006/relationships/image" Target="../media/image254.png"/><Relationship Id="rId4" Type="http://schemas.openxmlformats.org/officeDocument/2006/relationships/image" Target="../media/image2131.png"/><Relationship Id="rId9" Type="http://schemas.openxmlformats.org/officeDocument/2006/relationships/image" Target="../media/image253.png"/><Relationship Id="rId14" Type="http://schemas.openxmlformats.org/officeDocument/2006/relationships/image" Target="../media/image28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0.png"/><Relationship Id="rId13" Type="http://schemas.openxmlformats.org/officeDocument/2006/relationships/image" Target="../media/image286.png"/><Relationship Id="rId3" Type="http://schemas.openxmlformats.org/officeDocument/2006/relationships/image" Target="../media/image1810.png"/><Relationship Id="rId7" Type="http://schemas.openxmlformats.org/officeDocument/2006/relationships/image" Target="../media/image289.png"/><Relationship Id="rId12" Type="http://schemas.openxmlformats.org/officeDocument/2006/relationships/image" Target="../media/image320.png"/><Relationship Id="rId2" Type="http://schemas.openxmlformats.org/officeDocument/2006/relationships/image" Target="../media/image24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8.png"/><Relationship Id="rId11" Type="http://schemas.openxmlformats.org/officeDocument/2006/relationships/image" Target="../media/image319.png"/><Relationship Id="rId5" Type="http://schemas.openxmlformats.org/officeDocument/2006/relationships/image" Target="../media/image287.png"/><Relationship Id="rId10" Type="http://schemas.openxmlformats.org/officeDocument/2006/relationships/image" Target="../media/image292.png"/><Relationship Id="rId4" Type="http://schemas.openxmlformats.org/officeDocument/2006/relationships/image" Target="../media/image2131.png"/><Relationship Id="rId9" Type="http://schemas.openxmlformats.org/officeDocument/2006/relationships/image" Target="../media/image29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6E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437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4002997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inverse of a 3x3 Matrix</a:t>
                </a:r>
              </a:p>
              <a:p>
                <a:pPr marL="0" indent="0" algn="ctr">
                  <a:buNone/>
                </a:pPr>
                <a:endParaRPr lang="en-US" sz="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the matrix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  <m:t>𝑨𝑩</m:t>
                            </m:r>
                          </m:e>
                        </m:d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−17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endParaRPr lang="en-GB" sz="1400" b="1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4002997" cy="4776787"/>
              </a:xfrm>
              <a:blipFill>
                <a:blip r:embed="rId2"/>
                <a:stretch>
                  <a:fillRect l="-304" t="-766" r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/>
              <p:nvPr/>
            </p:nvSpPr>
            <p:spPr>
              <a:xfrm>
                <a:off x="0" y="0"/>
                <a:ext cx="2679964" cy="5379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679964" cy="5379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/>
              <p:nvPr/>
            </p:nvSpPr>
            <p:spPr>
              <a:xfrm>
                <a:off x="0" y="673351"/>
                <a:ext cx="1391791" cy="3636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73351"/>
                <a:ext cx="1391791" cy="363626"/>
              </a:xfrm>
              <a:prstGeom prst="rect">
                <a:avLst/>
              </a:prstGeom>
              <a:blipFill>
                <a:blip r:embed="rId4"/>
                <a:stretch>
                  <a:fillRect r="-2193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184569" y="78379"/>
                <a:ext cx="18873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𝑷𝑸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569" y="78379"/>
                <a:ext cx="1887376" cy="276999"/>
              </a:xfrm>
              <a:prstGeom prst="rect">
                <a:avLst/>
              </a:prstGeom>
              <a:blipFill>
                <a:blip r:embed="rId5"/>
                <a:stretch>
                  <a:fillRect t="-4444" r="-971" b="-3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06537" y="1367246"/>
                <a:ext cx="2153154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</a:rPr>
                                <m:t>𝑨𝑩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−17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537" y="1367246"/>
                <a:ext cx="2153154" cy="5697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349930" y="2338252"/>
                <a:ext cx="2227981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−17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9930" y="2338252"/>
                <a:ext cx="2227981" cy="56977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254136" y="3174275"/>
                <a:ext cx="2448684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−17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136" y="3174275"/>
                <a:ext cx="2448684" cy="5697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659084" y="3971109"/>
                <a:ext cx="2034083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−17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084" y="3971109"/>
                <a:ext cx="2034083" cy="56977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654730" y="4863737"/>
                <a:ext cx="3119893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−17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730" y="4863737"/>
                <a:ext cx="3119893" cy="569771"/>
              </a:xfrm>
              <a:prstGeom prst="rect">
                <a:avLst/>
              </a:prstGeom>
              <a:blipFill>
                <a:blip r:embed="rId10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6569773" y="1741716"/>
            <a:ext cx="240330" cy="870856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6775268" y="1778960"/>
            <a:ext cx="22032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can use the result above to rewrite the left side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7" name="Arc 36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6704756" y="2677887"/>
            <a:ext cx="235975" cy="779416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6787486" y="3570514"/>
            <a:ext cx="266455" cy="696685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7723657" y="4428308"/>
            <a:ext cx="266455" cy="696685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21">
                <a:extLst>
                  <a:ext uri="{FF2B5EF4-FFF2-40B4-BE49-F238E27FC236}">
                    <a16:creationId xmlns:a16="http://schemas.microsoft.com/office/drawing/2014/main" id="{527392A3-16A0-4663-ADBC-542DE5AA5E95}"/>
                  </a:ext>
                </a:extLst>
              </p:cNvPr>
              <p:cNvSpPr txBox="1"/>
              <p:nvPr/>
            </p:nvSpPr>
            <p:spPr>
              <a:xfrm>
                <a:off x="6914605" y="2841405"/>
                <a:ext cx="180267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Multiply by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at the ends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0" name="TextBox 21">
                <a:extLst>
                  <a:ext uri="{FF2B5EF4-FFF2-40B4-BE49-F238E27FC236}">
                    <a16:creationId xmlns:a16="http://schemas.microsoft.com/office/drawing/2014/main" id="{527392A3-16A0-4663-ADBC-542DE5AA5E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2841405"/>
                <a:ext cx="1802675" cy="523220"/>
              </a:xfrm>
              <a:prstGeom prst="rect">
                <a:avLst/>
              </a:prstGeom>
              <a:blipFill>
                <a:blip r:embed="rId11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6901543" y="3646948"/>
            <a:ext cx="1802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can simplify the left side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7889966" y="4504742"/>
            <a:ext cx="1088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in Matrix A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Arc 42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7723657" y="5338354"/>
            <a:ext cx="266455" cy="696685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7889966" y="5284159"/>
            <a:ext cx="13237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can do the multiplication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654730" y="5717177"/>
                <a:ext cx="1786130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−7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730" y="5717177"/>
                <a:ext cx="1786130" cy="569771"/>
              </a:xfrm>
              <a:prstGeom prst="rect">
                <a:avLst/>
              </a:prstGeom>
              <a:blipFill>
                <a:blip r:embed="rId12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 flipV="1">
            <a:off x="4537166" y="3361509"/>
            <a:ext cx="505097" cy="217715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82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1" grpId="0"/>
      <p:bldP spid="32" grpId="0"/>
      <p:bldP spid="33" grpId="0"/>
      <p:bldP spid="34" grpId="0"/>
      <p:bldP spid="35" grpId="0" animBg="1"/>
      <p:bldP spid="36" grpId="0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 animBg="1"/>
      <p:bldP spid="44" grpId="0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find the inverse of a 3x3 Matrix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This consists of a number of steps. Although your calculator can do this, if the Matrix contains unknowns then you will need to follow the steps…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You also need to know some key definitions which we will see as we go through the steps…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8">
                <a:extLst>
                  <a:ext uri="{FF2B5EF4-FFF2-40B4-BE49-F238E27FC236}">
                    <a16:creationId xmlns:a16="http://schemas.microsoft.com/office/drawing/2014/main" id="{6A7DEDBF-87C8-4E19-8B48-C7FC6213D380}"/>
                  </a:ext>
                </a:extLst>
              </p:cNvPr>
              <p:cNvSpPr txBox="1"/>
              <p:nvPr/>
            </p:nvSpPr>
            <p:spPr>
              <a:xfrm>
                <a:off x="0" y="0"/>
                <a:ext cx="2679964" cy="5379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" name="TextBox 8">
                <a:extLst>
                  <a:ext uri="{FF2B5EF4-FFF2-40B4-BE49-F238E27FC236}">
                    <a16:creationId xmlns:a16="http://schemas.microsoft.com/office/drawing/2014/main" id="{6A7DEDBF-87C8-4E19-8B48-C7FC6213D3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679964" cy="5379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26">
                <a:extLst>
                  <a:ext uri="{FF2B5EF4-FFF2-40B4-BE49-F238E27FC236}">
                    <a16:creationId xmlns:a16="http://schemas.microsoft.com/office/drawing/2014/main" id="{482E3205-5479-4767-810B-9CC47CCB0F4B}"/>
                  </a:ext>
                </a:extLst>
              </p:cNvPr>
              <p:cNvSpPr txBox="1"/>
              <p:nvPr/>
            </p:nvSpPr>
            <p:spPr>
              <a:xfrm>
                <a:off x="0" y="673351"/>
                <a:ext cx="1391791" cy="3636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26">
                <a:extLst>
                  <a:ext uri="{FF2B5EF4-FFF2-40B4-BE49-F238E27FC236}">
                    <a16:creationId xmlns:a16="http://schemas.microsoft.com/office/drawing/2014/main" id="{482E3205-5479-4767-810B-9CC47CCB0F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73351"/>
                <a:ext cx="1391791" cy="363626"/>
              </a:xfrm>
              <a:prstGeom prst="rect">
                <a:avLst/>
              </a:prstGeom>
              <a:blipFill>
                <a:blip r:embed="rId3"/>
                <a:stretch>
                  <a:fillRect r="-2193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375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4002997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inverse of a 3x3 Matrix</a:t>
                </a:r>
              </a:p>
              <a:p>
                <a:pPr marL="0" indent="0" algn="ctr">
                  <a:buNone/>
                </a:pPr>
                <a:endParaRPr lang="en-US" sz="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If the 3x3 Matrix we are finding the inverse of is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then:</a:t>
                </a:r>
              </a:p>
              <a:p>
                <a:pPr marL="0" indent="0" algn="ctr">
                  <a:buNone/>
                </a:pPr>
                <a:endParaRPr lang="en-US" sz="3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determinant of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Form the matrix of minors of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(use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to represent this)</a:t>
                </a: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From the matrix of minors, form the matrix of cofactors (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) according to the pattern below</a:t>
                </a:r>
              </a:p>
              <a:p>
                <a:pPr marL="342900" indent="-342900" algn="ctr">
                  <a:buAutoNum type="arabi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Write down the transpose of the matrix of cofactors,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inverse of A is then given by: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4002997" cy="4776787"/>
              </a:xfrm>
              <a:blipFill>
                <a:blip r:embed="rId2"/>
                <a:stretch>
                  <a:fillRect l="-457" t="-766" r="-12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F77CCD-4911-49E9-B747-8EBDD14B5ECB}"/>
                  </a:ext>
                </a:extLst>
              </p:cNvPr>
              <p:cNvSpPr txBox="1"/>
              <p:nvPr/>
            </p:nvSpPr>
            <p:spPr>
              <a:xfrm>
                <a:off x="1842116" y="4354497"/>
                <a:ext cx="946348" cy="5599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F77CCD-4911-49E9-B747-8EBDD14B5E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2116" y="4354497"/>
                <a:ext cx="946348" cy="5599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3E0E71C-24BC-4E8E-A243-1DAC97D96CA1}"/>
                  </a:ext>
                </a:extLst>
              </p:cNvPr>
              <p:cNvSpPr txBox="1"/>
              <p:nvPr/>
            </p:nvSpPr>
            <p:spPr>
              <a:xfrm>
                <a:off x="1575787" y="5810435"/>
                <a:ext cx="1527791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𝑑𝑒𝑡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3E0E71C-24BC-4E8E-A243-1DAC97D96C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5787" y="5810435"/>
                <a:ext cx="1527791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8">
                <a:extLst>
                  <a:ext uri="{FF2B5EF4-FFF2-40B4-BE49-F238E27FC236}">
                    <a16:creationId xmlns:a16="http://schemas.microsoft.com/office/drawing/2014/main" id="{CDDEF55F-16D7-4607-B7EF-2C2A58373509}"/>
                  </a:ext>
                </a:extLst>
              </p:cNvPr>
              <p:cNvSpPr txBox="1"/>
              <p:nvPr/>
            </p:nvSpPr>
            <p:spPr>
              <a:xfrm>
                <a:off x="0" y="0"/>
                <a:ext cx="2679964" cy="5379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8">
                <a:extLst>
                  <a:ext uri="{FF2B5EF4-FFF2-40B4-BE49-F238E27FC236}">
                    <a16:creationId xmlns:a16="http://schemas.microsoft.com/office/drawing/2014/main" id="{CDDEF55F-16D7-4607-B7EF-2C2A583735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679964" cy="5379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26">
                <a:extLst>
                  <a:ext uri="{FF2B5EF4-FFF2-40B4-BE49-F238E27FC236}">
                    <a16:creationId xmlns:a16="http://schemas.microsoft.com/office/drawing/2014/main" id="{4A5AF5B1-3541-491F-9E6C-EF691CC6B234}"/>
                  </a:ext>
                </a:extLst>
              </p:cNvPr>
              <p:cNvSpPr txBox="1"/>
              <p:nvPr/>
            </p:nvSpPr>
            <p:spPr>
              <a:xfrm>
                <a:off x="0" y="673351"/>
                <a:ext cx="1391791" cy="3636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26">
                <a:extLst>
                  <a:ext uri="{FF2B5EF4-FFF2-40B4-BE49-F238E27FC236}">
                    <a16:creationId xmlns:a16="http://schemas.microsoft.com/office/drawing/2014/main" id="{4A5AF5B1-3541-491F-9E6C-EF691CC6B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73351"/>
                <a:ext cx="1391791" cy="363626"/>
              </a:xfrm>
              <a:prstGeom prst="rect">
                <a:avLst/>
              </a:prstGeom>
              <a:blipFill>
                <a:blip r:embed="rId2"/>
                <a:stretch>
                  <a:fillRect r="-2193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7077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4002997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inverse of a 3x3 Matrix</a:t>
                </a:r>
              </a:p>
              <a:p>
                <a:pPr marL="0" indent="0" algn="ctr">
                  <a:buNone/>
                </a:pPr>
                <a:endParaRPr lang="en-US" sz="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If the 3x3 Matrix we are finding the inverse of is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then:</a:t>
                </a:r>
              </a:p>
              <a:p>
                <a:pPr marL="0" indent="0" algn="ctr">
                  <a:buNone/>
                </a:pPr>
                <a:endParaRPr lang="en-US" sz="3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determinant of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Form the matrix of minors of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(use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to represent this)</a:t>
                </a: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From the matrix of minors, form the matrix of cofactors (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) according to the pattern below</a:t>
                </a:r>
              </a:p>
              <a:p>
                <a:pPr marL="342900" indent="-342900" algn="ctr">
                  <a:buAutoNum type="arabi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Write down the transpose of the matrix of cofactors,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inverse of A is then given by: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4002997" cy="4776787"/>
              </a:xfrm>
              <a:blipFill>
                <a:blip r:embed="rId2"/>
                <a:stretch>
                  <a:fillRect l="-457" t="-766" r="-12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F77CCD-4911-49E9-B747-8EBDD14B5ECB}"/>
                  </a:ext>
                </a:extLst>
              </p:cNvPr>
              <p:cNvSpPr txBox="1"/>
              <p:nvPr/>
            </p:nvSpPr>
            <p:spPr>
              <a:xfrm>
                <a:off x="1842116" y="4354497"/>
                <a:ext cx="946348" cy="5599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F77CCD-4911-49E9-B747-8EBDD14B5E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2116" y="4354497"/>
                <a:ext cx="946348" cy="5599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3E0E71C-24BC-4E8E-A243-1DAC97D96CA1}"/>
                  </a:ext>
                </a:extLst>
              </p:cNvPr>
              <p:cNvSpPr txBox="1"/>
              <p:nvPr/>
            </p:nvSpPr>
            <p:spPr>
              <a:xfrm>
                <a:off x="1575787" y="5810435"/>
                <a:ext cx="1527791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𝑑𝑒𝑡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3E0E71C-24BC-4E8E-A243-1DAC97D96C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5787" y="5810435"/>
                <a:ext cx="1527791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FE7DC85-C87D-4403-A436-0BDA8ACBE113}"/>
                  </a:ext>
                </a:extLst>
              </p:cNvPr>
              <p:cNvSpPr txBox="1"/>
              <p:nvPr/>
            </p:nvSpPr>
            <p:spPr>
              <a:xfrm>
                <a:off x="6804734" y="1362721"/>
                <a:ext cx="1115947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FE7DC85-C87D-4403-A436-0BDA8ACBE1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734" y="1362721"/>
                <a:ext cx="1115947" cy="6512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F4108696-DB7B-4F78-8AD9-0C62103F74AC}"/>
                  </a:ext>
                </a:extLst>
              </p:cNvPr>
              <p:cNvSpPr txBox="1"/>
              <p:nvPr/>
            </p:nvSpPr>
            <p:spPr>
              <a:xfrm>
                <a:off x="4216894" y="1544713"/>
                <a:ext cx="26974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Given that the Matrix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F4108696-DB7B-4F78-8AD9-0C62103F7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4" y="1544713"/>
                <a:ext cx="2697470" cy="338554"/>
              </a:xfrm>
              <a:prstGeom prst="rect">
                <a:avLst/>
              </a:prstGeom>
              <a:blipFill>
                <a:blip r:embed="rId6"/>
                <a:stretch>
                  <a:fillRect l="-1357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83AB8C5-D756-4541-BAC7-987214D22DFC}"/>
                  </a:ext>
                </a:extLst>
              </p:cNvPr>
              <p:cNvSpPr txBox="1"/>
              <p:nvPr/>
            </p:nvSpPr>
            <p:spPr>
              <a:xfrm>
                <a:off x="7812350" y="1535835"/>
                <a:ext cx="10840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,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83AB8C5-D756-4541-BAC7-987214D22D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50" y="1535835"/>
                <a:ext cx="1084079" cy="338554"/>
              </a:xfrm>
              <a:prstGeom prst="rect">
                <a:avLst/>
              </a:prstGeom>
              <a:blipFill>
                <a:blip r:embed="rId7"/>
                <a:stretch>
                  <a:fillRect l="-3390" t="-3636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/>
              <p:nvPr/>
            </p:nvSpPr>
            <p:spPr>
              <a:xfrm>
                <a:off x="0" y="0"/>
                <a:ext cx="2679964" cy="5379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679964" cy="53796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547928A-0EBD-4E4A-AACA-17C86E904F17}"/>
              </a:ext>
            </a:extLst>
          </p:cNvPr>
          <p:cNvSpPr/>
          <p:nvPr/>
        </p:nvSpPr>
        <p:spPr>
          <a:xfrm>
            <a:off x="807869" y="2805344"/>
            <a:ext cx="2689934" cy="27520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8">
                <a:extLst>
                  <a:ext uri="{FF2B5EF4-FFF2-40B4-BE49-F238E27FC236}">
                    <a16:creationId xmlns:a16="http://schemas.microsoft.com/office/drawing/2014/main" id="{C164B29E-895E-4931-B04E-9E2B7E9B468B}"/>
                  </a:ext>
                </a:extLst>
              </p:cNvPr>
              <p:cNvSpPr txBox="1"/>
              <p:nvPr/>
            </p:nvSpPr>
            <p:spPr>
              <a:xfrm>
                <a:off x="5037768" y="3383110"/>
                <a:ext cx="2791149" cy="3592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−3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+1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8">
                <a:extLst>
                  <a:ext uri="{FF2B5EF4-FFF2-40B4-BE49-F238E27FC236}">
                    <a16:creationId xmlns:a16="http://schemas.microsoft.com/office/drawing/2014/main" id="{C164B29E-895E-4931-B04E-9E2B7E9B46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768" y="3383110"/>
                <a:ext cx="2791149" cy="359266"/>
              </a:xfrm>
              <a:prstGeom prst="rect">
                <a:avLst/>
              </a:prstGeom>
              <a:blipFill>
                <a:blip r:embed="rId9"/>
                <a:stretch>
                  <a:fillRect l="-218" b="-169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8">
                <a:extLst>
                  <a:ext uri="{FF2B5EF4-FFF2-40B4-BE49-F238E27FC236}">
                    <a16:creationId xmlns:a16="http://schemas.microsoft.com/office/drawing/2014/main" id="{5FFE9EE9-8E63-43B1-B0E9-D8D1ECFFC4A3}"/>
                  </a:ext>
                </a:extLst>
              </p:cNvPr>
              <p:cNvSpPr txBox="1"/>
              <p:nvPr/>
            </p:nvSpPr>
            <p:spPr>
              <a:xfrm>
                <a:off x="5039248" y="4068171"/>
                <a:ext cx="263668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0+1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−3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0−2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+1(0−8)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8">
                <a:extLst>
                  <a:ext uri="{FF2B5EF4-FFF2-40B4-BE49-F238E27FC236}">
                    <a16:creationId xmlns:a16="http://schemas.microsoft.com/office/drawing/2014/main" id="{5FFE9EE9-8E63-43B1-B0E9-D8D1ECFFC4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9248" y="4068171"/>
                <a:ext cx="2636684" cy="215444"/>
              </a:xfrm>
              <a:prstGeom prst="rect">
                <a:avLst/>
              </a:prstGeom>
              <a:blipFill>
                <a:blip r:embed="rId10"/>
                <a:stretch>
                  <a:fillRect l="-463" r="-1852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8">
                <a:extLst>
                  <a:ext uri="{FF2B5EF4-FFF2-40B4-BE49-F238E27FC236}">
                    <a16:creationId xmlns:a16="http://schemas.microsoft.com/office/drawing/2014/main" id="{A8D3F0B8-50D2-4A69-9A8E-3AB25130E50A}"/>
                  </a:ext>
                </a:extLst>
              </p:cNvPr>
              <p:cNvSpPr txBox="1"/>
              <p:nvPr/>
            </p:nvSpPr>
            <p:spPr>
              <a:xfrm>
                <a:off x="5049605" y="4620066"/>
                <a:ext cx="45865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8">
                <a:extLst>
                  <a:ext uri="{FF2B5EF4-FFF2-40B4-BE49-F238E27FC236}">
                    <a16:creationId xmlns:a16="http://schemas.microsoft.com/office/drawing/2014/main" id="{A8D3F0B8-50D2-4A69-9A8E-3AB25130E5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9605" y="4620066"/>
                <a:ext cx="458652" cy="215444"/>
              </a:xfrm>
              <a:prstGeom prst="rect">
                <a:avLst/>
              </a:prstGeom>
              <a:blipFill>
                <a:blip r:embed="rId11"/>
                <a:stretch>
                  <a:fillRect l="-2632" r="-657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20">
            <a:extLst>
              <a:ext uri="{FF2B5EF4-FFF2-40B4-BE49-F238E27FC236}">
                <a16:creationId xmlns:a16="http://schemas.microsoft.com/office/drawing/2014/main" id="{3A31666F-BCF2-4BF5-862D-93BC9D90B783}"/>
              </a:ext>
            </a:extLst>
          </p:cNvPr>
          <p:cNvSpPr/>
          <p:nvPr/>
        </p:nvSpPr>
        <p:spPr>
          <a:xfrm>
            <a:off x="7655511" y="2814961"/>
            <a:ext cx="378780" cy="73610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21">
            <a:extLst>
              <a:ext uri="{FF2B5EF4-FFF2-40B4-BE49-F238E27FC236}">
                <a16:creationId xmlns:a16="http://schemas.microsoft.com/office/drawing/2014/main" id="{365AE806-7F54-42E5-8DF8-5C47CF20E8A4}"/>
              </a:ext>
            </a:extLst>
          </p:cNvPr>
          <p:cNvSpPr txBox="1"/>
          <p:nvPr/>
        </p:nvSpPr>
        <p:spPr>
          <a:xfrm>
            <a:off x="7807911" y="2891161"/>
            <a:ext cx="1194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values</a:t>
            </a:r>
          </a:p>
        </p:txBody>
      </p:sp>
      <p:sp>
        <p:nvSpPr>
          <p:cNvPr id="18" name="Arc 20">
            <a:extLst>
              <a:ext uri="{FF2B5EF4-FFF2-40B4-BE49-F238E27FC236}">
                <a16:creationId xmlns:a16="http://schemas.microsoft.com/office/drawing/2014/main" id="{7E3687AA-B937-4D7C-AF68-FAD187F35039}"/>
              </a:ext>
            </a:extLst>
          </p:cNvPr>
          <p:cNvSpPr/>
          <p:nvPr/>
        </p:nvSpPr>
        <p:spPr>
          <a:xfrm>
            <a:off x="7683623" y="3571043"/>
            <a:ext cx="332913" cy="619218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20">
            <a:extLst>
              <a:ext uri="{FF2B5EF4-FFF2-40B4-BE49-F238E27FC236}">
                <a16:creationId xmlns:a16="http://schemas.microsoft.com/office/drawing/2014/main" id="{9B31113D-2D6E-4020-883D-F29055291D61}"/>
              </a:ext>
            </a:extLst>
          </p:cNvPr>
          <p:cNvSpPr/>
          <p:nvPr/>
        </p:nvSpPr>
        <p:spPr>
          <a:xfrm>
            <a:off x="7560815" y="4176204"/>
            <a:ext cx="340311" cy="555594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21">
            <a:extLst>
              <a:ext uri="{FF2B5EF4-FFF2-40B4-BE49-F238E27FC236}">
                <a16:creationId xmlns:a16="http://schemas.microsoft.com/office/drawing/2014/main" id="{2D3538EF-C8BC-4E44-AD6B-D34C91743D43}"/>
              </a:ext>
            </a:extLst>
          </p:cNvPr>
          <p:cNvSpPr txBox="1"/>
          <p:nvPr/>
        </p:nvSpPr>
        <p:spPr>
          <a:xfrm>
            <a:off x="7972147" y="3459332"/>
            <a:ext cx="12695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each determinant</a:t>
            </a: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2E8C5941-FF99-4E21-AD00-0B742F1AC570}"/>
              </a:ext>
            </a:extLst>
          </p:cNvPr>
          <p:cNvSpPr txBox="1"/>
          <p:nvPr/>
        </p:nvSpPr>
        <p:spPr>
          <a:xfrm>
            <a:off x="7884851" y="4313068"/>
            <a:ext cx="99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8">
                <a:extLst>
                  <a:ext uri="{FF2B5EF4-FFF2-40B4-BE49-F238E27FC236}">
                    <a16:creationId xmlns:a16="http://schemas.microsoft.com/office/drawing/2014/main" id="{FC294D48-3B23-4601-B4A0-21E20022C27A}"/>
                  </a:ext>
                </a:extLst>
              </p:cNvPr>
              <p:cNvSpPr txBox="1"/>
              <p:nvPr/>
            </p:nvSpPr>
            <p:spPr>
              <a:xfrm>
                <a:off x="175764" y="2533814"/>
                <a:ext cx="8885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𝑑𝑒𝑡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8">
                <a:extLst>
                  <a:ext uri="{FF2B5EF4-FFF2-40B4-BE49-F238E27FC236}">
                    <a16:creationId xmlns:a16="http://schemas.microsoft.com/office/drawing/2014/main" id="{FC294D48-3B23-4601-B4A0-21E20022C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764" y="2533814"/>
                <a:ext cx="888577" cy="215444"/>
              </a:xfrm>
              <a:prstGeom prst="rect">
                <a:avLst/>
              </a:prstGeom>
              <a:blipFill>
                <a:blip r:embed="rId12"/>
                <a:stretch>
                  <a:fillRect l="-4795" r="-411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/>
              <p:nvPr/>
            </p:nvSpPr>
            <p:spPr>
              <a:xfrm>
                <a:off x="0" y="673351"/>
                <a:ext cx="1391791" cy="3636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73351"/>
                <a:ext cx="1391791" cy="363626"/>
              </a:xfrm>
              <a:prstGeom prst="rect">
                <a:avLst/>
              </a:prstGeom>
              <a:blipFill>
                <a:blip r:embed="rId2"/>
                <a:stretch>
                  <a:fillRect r="-2193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8">
                <a:extLst>
                  <a:ext uri="{FF2B5EF4-FFF2-40B4-BE49-F238E27FC236}">
                    <a16:creationId xmlns:a16="http://schemas.microsoft.com/office/drawing/2014/main" id="{3BFE65F0-4322-46A1-BD23-119B8B119394}"/>
                  </a:ext>
                </a:extLst>
              </p:cNvPr>
              <p:cNvSpPr txBox="1"/>
              <p:nvPr/>
            </p:nvSpPr>
            <p:spPr>
              <a:xfrm>
                <a:off x="4208015" y="2379216"/>
                <a:ext cx="3415422" cy="6847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8">
                <a:extLst>
                  <a:ext uri="{FF2B5EF4-FFF2-40B4-BE49-F238E27FC236}">
                    <a16:creationId xmlns:a16="http://schemas.microsoft.com/office/drawing/2014/main" id="{3BFE65F0-4322-46A1-BD23-119B8B1193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8015" y="2379216"/>
                <a:ext cx="3415422" cy="68473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437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/>
      <p:bldP spid="21" grpId="0"/>
      <p:bldP spid="22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4002997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inverse of a 3x3 Matrix</a:t>
                </a:r>
              </a:p>
              <a:p>
                <a:pPr marL="0" indent="0" algn="ctr">
                  <a:buNone/>
                </a:pPr>
                <a:endParaRPr lang="en-US" sz="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If the 3x3 Matrix we are finding the inverse of is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then:</a:t>
                </a:r>
              </a:p>
              <a:p>
                <a:pPr marL="0" indent="0" algn="ctr">
                  <a:buNone/>
                </a:pPr>
                <a:endParaRPr lang="en-US" sz="3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determinant of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Form the matrix of minors of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(use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to represent this)</a:t>
                </a: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From the matrix of minors, form the matrix of cofactors (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) according to the pattern below</a:t>
                </a:r>
              </a:p>
              <a:p>
                <a:pPr marL="342900" indent="-342900" algn="ctr">
                  <a:buAutoNum type="arabi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Write down the transpose of the matrix of cofactors,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inverse of A is then given by: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4002997" cy="4776787"/>
              </a:xfrm>
              <a:blipFill>
                <a:blip r:embed="rId2"/>
                <a:stretch>
                  <a:fillRect l="-457" t="-766" r="-12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F77CCD-4911-49E9-B747-8EBDD14B5ECB}"/>
                  </a:ext>
                </a:extLst>
              </p:cNvPr>
              <p:cNvSpPr txBox="1"/>
              <p:nvPr/>
            </p:nvSpPr>
            <p:spPr>
              <a:xfrm>
                <a:off x="1842116" y="4354497"/>
                <a:ext cx="946348" cy="5599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F77CCD-4911-49E9-B747-8EBDD14B5E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2116" y="4354497"/>
                <a:ext cx="946348" cy="5599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3E0E71C-24BC-4E8E-A243-1DAC97D96CA1}"/>
                  </a:ext>
                </a:extLst>
              </p:cNvPr>
              <p:cNvSpPr txBox="1"/>
              <p:nvPr/>
            </p:nvSpPr>
            <p:spPr>
              <a:xfrm>
                <a:off x="1575787" y="5810435"/>
                <a:ext cx="1527791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𝑑𝑒𝑡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3E0E71C-24BC-4E8E-A243-1DAC97D96C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5787" y="5810435"/>
                <a:ext cx="1527791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FE7DC85-C87D-4403-A436-0BDA8ACBE113}"/>
                  </a:ext>
                </a:extLst>
              </p:cNvPr>
              <p:cNvSpPr txBox="1"/>
              <p:nvPr/>
            </p:nvSpPr>
            <p:spPr>
              <a:xfrm>
                <a:off x="6804734" y="1362721"/>
                <a:ext cx="1115947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FE7DC85-C87D-4403-A436-0BDA8ACBE1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734" y="1362721"/>
                <a:ext cx="1115947" cy="6512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F4108696-DB7B-4F78-8AD9-0C62103F74AC}"/>
                  </a:ext>
                </a:extLst>
              </p:cNvPr>
              <p:cNvSpPr txBox="1"/>
              <p:nvPr/>
            </p:nvSpPr>
            <p:spPr>
              <a:xfrm>
                <a:off x="4216894" y="1544713"/>
                <a:ext cx="26974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Given that the Matrix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F4108696-DB7B-4F78-8AD9-0C62103F7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4" y="1544713"/>
                <a:ext cx="2697470" cy="338554"/>
              </a:xfrm>
              <a:prstGeom prst="rect">
                <a:avLst/>
              </a:prstGeom>
              <a:blipFill>
                <a:blip r:embed="rId6"/>
                <a:stretch>
                  <a:fillRect l="-1357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83AB8C5-D756-4541-BAC7-987214D22DFC}"/>
                  </a:ext>
                </a:extLst>
              </p:cNvPr>
              <p:cNvSpPr txBox="1"/>
              <p:nvPr/>
            </p:nvSpPr>
            <p:spPr>
              <a:xfrm>
                <a:off x="7812350" y="1535835"/>
                <a:ext cx="10840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,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83AB8C5-D756-4541-BAC7-987214D22D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50" y="1535835"/>
                <a:ext cx="1084079" cy="338554"/>
              </a:xfrm>
              <a:prstGeom prst="rect">
                <a:avLst/>
              </a:prstGeom>
              <a:blipFill>
                <a:blip r:embed="rId7"/>
                <a:stretch>
                  <a:fillRect l="-3390" t="-3636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/>
              <p:nvPr/>
            </p:nvSpPr>
            <p:spPr>
              <a:xfrm>
                <a:off x="0" y="0"/>
                <a:ext cx="2679964" cy="5379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679964" cy="53796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547928A-0EBD-4E4A-AACA-17C86E904F17}"/>
              </a:ext>
            </a:extLst>
          </p:cNvPr>
          <p:cNvSpPr/>
          <p:nvPr/>
        </p:nvSpPr>
        <p:spPr>
          <a:xfrm>
            <a:off x="221941" y="3124940"/>
            <a:ext cx="3897297" cy="48827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8">
                <a:extLst>
                  <a:ext uri="{FF2B5EF4-FFF2-40B4-BE49-F238E27FC236}">
                    <a16:creationId xmlns:a16="http://schemas.microsoft.com/office/drawing/2014/main" id="{FC294D48-3B23-4601-B4A0-21E20022C27A}"/>
                  </a:ext>
                </a:extLst>
              </p:cNvPr>
              <p:cNvSpPr txBox="1"/>
              <p:nvPr/>
            </p:nvSpPr>
            <p:spPr>
              <a:xfrm>
                <a:off x="175764" y="2533814"/>
                <a:ext cx="8885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𝑑𝑒𝑡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8">
                <a:extLst>
                  <a:ext uri="{FF2B5EF4-FFF2-40B4-BE49-F238E27FC236}">
                    <a16:creationId xmlns:a16="http://schemas.microsoft.com/office/drawing/2014/main" id="{FC294D48-3B23-4601-B4A0-21E20022C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764" y="2533814"/>
                <a:ext cx="888577" cy="215444"/>
              </a:xfrm>
              <a:prstGeom prst="rect">
                <a:avLst/>
              </a:prstGeom>
              <a:blipFill>
                <a:blip r:embed="rId9"/>
                <a:stretch>
                  <a:fillRect l="-4795" r="-411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/>
              <p:nvPr/>
            </p:nvSpPr>
            <p:spPr>
              <a:xfrm>
                <a:off x="0" y="673351"/>
                <a:ext cx="1391791" cy="3636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73351"/>
                <a:ext cx="1391791" cy="363626"/>
              </a:xfrm>
              <a:prstGeom prst="rect">
                <a:avLst/>
              </a:prstGeom>
              <a:blipFill>
                <a:blip r:embed="rId2"/>
                <a:stretch>
                  <a:fillRect r="-2193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81F8D1B9-6316-4798-8480-5847E9FD7B98}"/>
                  </a:ext>
                </a:extLst>
              </p:cNvPr>
              <p:cNvSpPr txBox="1"/>
              <p:nvPr/>
            </p:nvSpPr>
            <p:spPr>
              <a:xfrm>
                <a:off x="5197875" y="2286000"/>
                <a:ext cx="2670218" cy="15091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3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  <m:e/>
                            </m:mr>
                            <m:mr>
                              <m:e/>
                              <m:e/>
                              <m:e/>
                            </m:mr>
                            <m:mr>
                              <m:e/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81F8D1B9-6316-4798-8480-5847E9FD7B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7875" y="2286000"/>
                <a:ext cx="2670218" cy="150919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38">
            <a:extLst>
              <a:ext uri="{FF2B5EF4-FFF2-40B4-BE49-F238E27FC236}">
                <a16:creationId xmlns:a16="http://schemas.microsoft.com/office/drawing/2014/main" id="{8BE0AD21-CC4A-4A24-B375-B02D507EBE0B}"/>
              </a:ext>
            </a:extLst>
          </p:cNvPr>
          <p:cNvSpPr/>
          <p:nvPr/>
        </p:nvSpPr>
        <p:spPr>
          <a:xfrm>
            <a:off x="7227900" y="1606858"/>
            <a:ext cx="628837" cy="47939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Straight Connector 48">
            <a:extLst>
              <a:ext uri="{FF2B5EF4-FFF2-40B4-BE49-F238E27FC236}">
                <a16:creationId xmlns:a16="http://schemas.microsoft.com/office/drawing/2014/main" id="{49314FA7-703C-4790-8D78-852A29F2B4BD}"/>
              </a:ext>
            </a:extLst>
          </p:cNvPr>
          <p:cNvCxnSpPr/>
          <p:nvPr/>
        </p:nvCxnSpPr>
        <p:spPr>
          <a:xfrm>
            <a:off x="6974340" y="1589821"/>
            <a:ext cx="0" cy="55734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49">
            <a:extLst>
              <a:ext uri="{FF2B5EF4-FFF2-40B4-BE49-F238E27FC236}">
                <a16:creationId xmlns:a16="http://schemas.microsoft.com/office/drawing/2014/main" id="{110DADC6-001A-49F0-825A-6D091DC2341D}"/>
              </a:ext>
            </a:extLst>
          </p:cNvPr>
          <p:cNvCxnSpPr/>
          <p:nvPr/>
        </p:nvCxnSpPr>
        <p:spPr>
          <a:xfrm>
            <a:off x="7221900" y="1504257"/>
            <a:ext cx="644434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A9256C55-5F43-4329-B129-1E2355FB94B6}"/>
                  </a:ext>
                </a:extLst>
              </p:cNvPr>
              <p:cNvSpPr txBox="1"/>
              <p:nvPr/>
            </p:nvSpPr>
            <p:spPr>
              <a:xfrm>
                <a:off x="5366551" y="2374777"/>
                <a:ext cx="764888" cy="4106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A9256C55-5F43-4329-B129-1E2355FB94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6551" y="2374777"/>
                <a:ext cx="764888" cy="410625"/>
              </a:xfrm>
              <a:prstGeom prst="rect">
                <a:avLst/>
              </a:prstGeom>
              <a:blipFill>
                <a:blip r:embed="rId11"/>
                <a:stretch>
                  <a:fillRect t="-1493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676124D5-DEFE-46D8-8727-EADC2F807A48}"/>
                  </a:ext>
                </a:extLst>
              </p:cNvPr>
              <p:cNvSpPr txBox="1"/>
              <p:nvPr/>
            </p:nvSpPr>
            <p:spPr>
              <a:xfrm>
                <a:off x="6229164" y="2376257"/>
                <a:ext cx="611001" cy="4106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676124D5-DEFE-46D8-8727-EADC2F807A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9164" y="2376257"/>
                <a:ext cx="611001" cy="410625"/>
              </a:xfrm>
              <a:prstGeom prst="rect">
                <a:avLst/>
              </a:prstGeom>
              <a:blipFill>
                <a:blip r:embed="rId12"/>
                <a:stretch>
                  <a:fillRect t="-1493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8">
            <a:extLst>
              <a:ext uri="{FF2B5EF4-FFF2-40B4-BE49-F238E27FC236}">
                <a16:creationId xmlns:a16="http://schemas.microsoft.com/office/drawing/2014/main" id="{9EB8BC44-989F-4CC7-AA96-0D5E95BAFCC9}"/>
              </a:ext>
            </a:extLst>
          </p:cNvPr>
          <p:cNvSpPr/>
          <p:nvPr/>
        </p:nvSpPr>
        <p:spPr>
          <a:xfrm>
            <a:off x="6856519" y="1590582"/>
            <a:ext cx="227862" cy="47791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48">
            <a:extLst>
              <a:ext uri="{FF2B5EF4-FFF2-40B4-BE49-F238E27FC236}">
                <a16:creationId xmlns:a16="http://schemas.microsoft.com/office/drawing/2014/main" id="{6D8F338B-F9D0-4192-AE1A-E1C0D9CB9E47}"/>
              </a:ext>
            </a:extLst>
          </p:cNvPr>
          <p:cNvCxnSpPr/>
          <p:nvPr/>
        </p:nvCxnSpPr>
        <p:spPr>
          <a:xfrm>
            <a:off x="7348682" y="1591299"/>
            <a:ext cx="0" cy="55734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49">
            <a:extLst>
              <a:ext uri="{FF2B5EF4-FFF2-40B4-BE49-F238E27FC236}">
                <a16:creationId xmlns:a16="http://schemas.microsoft.com/office/drawing/2014/main" id="{02214343-1202-49D5-9814-9899CAC6301C}"/>
              </a:ext>
            </a:extLst>
          </p:cNvPr>
          <p:cNvCxnSpPr>
            <a:cxnSpLocks/>
          </p:cNvCxnSpPr>
          <p:nvPr/>
        </p:nvCxnSpPr>
        <p:spPr>
          <a:xfrm>
            <a:off x="6843119" y="1453949"/>
            <a:ext cx="250139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49">
            <a:extLst>
              <a:ext uri="{FF2B5EF4-FFF2-40B4-BE49-F238E27FC236}">
                <a16:creationId xmlns:a16="http://schemas.microsoft.com/office/drawing/2014/main" id="{37EEEE6D-F242-4D32-A6A1-5BBC63A3485F}"/>
              </a:ext>
            </a:extLst>
          </p:cNvPr>
          <p:cNvCxnSpPr>
            <a:cxnSpLocks/>
          </p:cNvCxnSpPr>
          <p:nvPr/>
        </p:nvCxnSpPr>
        <p:spPr>
          <a:xfrm>
            <a:off x="7625834" y="1446551"/>
            <a:ext cx="222026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8">
            <a:extLst>
              <a:ext uri="{FF2B5EF4-FFF2-40B4-BE49-F238E27FC236}">
                <a16:creationId xmlns:a16="http://schemas.microsoft.com/office/drawing/2014/main" id="{DA96318C-8757-437E-B9C8-8C8B6A1622C7}"/>
              </a:ext>
            </a:extLst>
          </p:cNvPr>
          <p:cNvSpPr/>
          <p:nvPr/>
        </p:nvSpPr>
        <p:spPr>
          <a:xfrm>
            <a:off x="7612601" y="1583184"/>
            <a:ext cx="227862" cy="47791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32FF46CE-9DD7-470E-9DE6-5B7D4909C7C1}"/>
                  </a:ext>
                </a:extLst>
              </p:cNvPr>
              <p:cNvSpPr txBox="1"/>
              <p:nvPr/>
            </p:nvSpPr>
            <p:spPr>
              <a:xfrm>
                <a:off x="6940858" y="2377736"/>
                <a:ext cx="764889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32FF46CE-9DD7-470E-9DE6-5B7D4909C7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858" y="2377736"/>
                <a:ext cx="764889" cy="409023"/>
              </a:xfrm>
              <a:prstGeom prst="rect">
                <a:avLst/>
              </a:prstGeom>
              <a:blipFill>
                <a:blip r:embed="rId13"/>
                <a:stretch>
                  <a:fillRect t="-1493" b="-164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8">
            <a:extLst>
              <a:ext uri="{FF2B5EF4-FFF2-40B4-BE49-F238E27FC236}">
                <a16:creationId xmlns:a16="http://schemas.microsoft.com/office/drawing/2014/main" id="{4AAAB976-DD9A-457B-9C36-EB365067A6D2}"/>
              </a:ext>
            </a:extLst>
          </p:cNvPr>
          <p:cNvSpPr/>
          <p:nvPr/>
        </p:nvSpPr>
        <p:spPr>
          <a:xfrm>
            <a:off x="6883151" y="1581705"/>
            <a:ext cx="628837" cy="47939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8">
            <a:extLst>
              <a:ext uri="{FF2B5EF4-FFF2-40B4-BE49-F238E27FC236}">
                <a16:creationId xmlns:a16="http://schemas.microsoft.com/office/drawing/2014/main" id="{26677356-7F7A-4217-AE67-1290FF1CC28B}"/>
              </a:ext>
            </a:extLst>
          </p:cNvPr>
          <p:cNvCxnSpPr/>
          <p:nvPr/>
        </p:nvCxnSpPr>
        <p:spPr>
          <a:xfrm>
            <a:off x="7757054" y="1573546"/>
            <a:ext cx="0" cy="55734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9">
            <a:extLst>
              <a:ext uri="{FF2B5EF4-FFF2-40B4-BE49-F238E27FC236}">
                <a16:creationId xmlns:a16="http://schemas.microsoft.com/office/drawing/2014/main" id="{97AB5753-AADB-4390-8D9B-68CE714689B7}"/>
              </a:ext>
            </a:extLst>
          </p:cNvPr>
          <p:cNvCxnSpPr/>
          <p:nvPr/>
        </p:nvCxnSpPr>
        <p:spPr>
          <a:xfrm>
            <a:off x="6832763" y="1461349"/>
            <a:ext cx="644434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38">
            <a:extLst>
              <a:ext uri="{FF2B5EF4-FFF2-40B4-BE49-F238E27FC236}">
                <a16:creationId xmlns:a16="http://schemas.microsoft.com/office/drawing/2014/main" id="{0D642364-99B5-493F-9101-43E4828DE0B9}"/>
              </a:ext>
            </a:extLst>
          </p:cNvPr>
          <p:cNvSpPr/>
          <p:nvPr/>
        </p:nvSpPr>
        <p:spPr>
          <a:xfrm>
            <a:off x="7199792" y="1361242"/>
            <a:ext cx="648070" cy="26337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4" name="Straight Connector 48">
            <a:extLst>
              <a:ext uri="{FF2B5EF4-FFF2-40B4-BE49-F238E27FC236}">
                <a16:creationId xmlns:a16="http://schemas.microsoft.com/office/drawing/2014/main" id="{1C603F34-6D07-4AE7-A22B-CF1E3E037610}"/>
              </a:ext>
            </a:extLst>
          </p:cNvPr>
          <p:cNvCxnSpPr>
            <a:cxnSpLocks/>
          </p:cNvCxnSpPr>
          <p:nvPr/>
        </p:nvCxnSpPr>
        <p:spPr>
          <a:xfrm>
            <a:off x="6968423" y="1361961"/>
            <a:ext cx="0" cy="218264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9">
            <a:extLst>
              <a:ext uri="{FF2B5EF4-FFF2-40B4-BE49-F238E27FC236}">
                <a16:creationId xmlns:a16="http://schemas.microsoft.com/office/drawing/2014/main" id="{3B98DAB3-4B6F-4A6C-B2FB-FFFD0B99686F}"/>
              </a:ext>
            </a:extLst>
          </p:cNvPr>
          <p:cNvCxnSpPr/>
          <p:nvPr/>
        </p:nvCxnSpPr>
        <p:spPr>
          <a:xfrm>
            <a:off x="7260372" y="1711403"/>
            <a:ext cx="644434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8">
            <a:extLst>
              <a:ext uri="{FF2B5EF4-FFF2-40B4-BE49-F238E27FC236}">
                <a16:creationId xmlns:a16="http://schemas.microsoft.com/office/drawing/2014/main" id="{7B83C175-D2C3-440D-856B-B92FFC7AEB75}"/>
              </a:ext>
            </a:extLst>
          </p:cNvPr>
          <p:cNvCxnSpPr>
            <a:cxnSpLocks/>
          </p:cNvCxnSpPr>
          <p:nvPr/>
        </p:nvCxnSpPr>
        <p:spPr>
          <a:xfrm>
            <a:off x="6969903" y="1842835"/>
            <a:ext cx="0" cy="218264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38">
            <a:extLst>
              <a:ext uri="{FF2B5EF4-FFF2-40B4-BE49-F238E27FC236}">
                <a16:creationId xmlns:a16="http://schemas.microsoft.com/office/drawing/2014/main" id="{59A4E454-4064-48BC-A960-7715D74EC45C}"/>
              </a:ext>
            </a:extLst>
          </p:cNvPr>
          <p:cNvSpPr/>
          <p:nvPr/>
        </p:nvSpPr>
        <p:spPr>
          <a:xfrm>
            <a:off x="7199792" y="1797727"/>
            <a:ext cx="658428" cy="26337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AF5B1296-3EE0-47F9-B8D8-4B42A2014929}"/>
                  </a:ext>
                </a:extLst>
              </p:cNvPr>
              <p:cNvSpPr txBox="1"/>
              <p:nvPr/>
            </p:nvSpPr>
            <p:spPr>
              <a:xfrm>
                <a:off x="5369510" y="2848252"/>
                <a:ext cx="764889" cy="4106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AF5B1296-3EE0-47F9-B8D8-4B42A20149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9510" y="2848252"/>
                <a:ext cx="764889" cy="410625"/>
              </a:xfrm>
              <a:prstGeom prst="rect">
                <a:avLst/>
              </a:prstGeom>
              <a:blipFill>
                <a:blip r:embed="rId14"/>
                <a:stretch>
                  <a:fillRect t="-1471" b="-147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35C0C67D-C9CF-42F1-9AFA-A3AABFF3CC74}"/>
                  </a:ext>
                </a:extLst>
              </p:cNvPr>
              <p:cNvSpPr txBox="1"/>
              <p:nvPr/>
            </p:nvSpPr>
            <p:spPr>
              <a:xfrm>
                <a:off x="6230644" y="2848253"/>
                <a:ext cx="611001" cy="4106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35C0C67D-C9CF-42F1-9AFA-A3AABFF3CC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0644" y="2848253"/>
                <a:ext cx="611001" cy="410625"/>
              </a:xfrm>
              <a:prstGeom prst="rect">
                <a:avLst/>
              </a:prstGeom>
              <a:blipFill>
                <a:blip r:embed="rId15"/>
                <a:stretch>
                  <a:fillRect t="-1471" b="-147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CFA0E9FC-8F65-4CAC-B35D-6658DE622771}"/>
                  </a:ext>
                </a:extLst>
              </p:cNvPr>
              <p:cNvSpPr txBox="1"/>
              <p:nvPr/>
            </p:nvSpPr>
            <p:spPr>
              <a:xfrm>
                <a:off x="6940857" y="2848253"/>
                <a:ext cx="764889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CFA0E9FC-8F65-4CAC-B35D-6658DE6227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857" y="2848253"/>
                <a:ext cx="764889" cy="409023"/>
              </a:xfrm>
              <a:prstGeom prst="rect">
                <a:avLst/>
              </a:prstGeom>
              <a:blipFill>
                <a:blip r:embed="rId16"/>
                <a:stretch>
                  <a:fillRect t="-1493" b="-164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49">
            <a:extLst>
              <a:ext uri="{FF2B5EF4-FFF2-40B4-BE49-F238E27FC236}">
                <a16:creationId xmlns:a16="http://schemas.microsoft.com/office/drawing/2014/main" id="{2053761A-0CA6-41C5-A258-573881A50FAA}"/>
              </a:ext>
            </a:extLst>
          </p:cNvPr>
          <p:cNvCxnSpPr>
            <a:cxnSpLocks/>
          </p:cNvCxnSpPr>
          <p:nvPr/>
        </p:nvCxnSpPr>
        <p:spPr>
          <a:xfrm>
            <a:off x="6862354" y="1721758"/>
            <a:ext cx="250139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49">
            <a:extLst>
              <a:ext uri="{FF2B5EF4-FFF2-40B4-BE49-F238E27FC236}">
                <a16:creationId xmlns:a16="http://schemas.microsoft.com/office/drawing/2014/main" id="{A8021826-F609-4B51-BC97-74D7994803E7}"/>
              </a:ext>
            </a:extLst>
          </p:cNvPr>
          <p:cNvCxnSpPr>
            <a:cxnSpLocks/>
          </p:cNvCxnSpPr>
          <p:nvPr/>
        </p:nvCxnSpPr>
        <p:spPr>
          <a:xfrm>
            <a:off x="7645069" y="1714360"/>
            <a:ext cx="222026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48">
            <a:extLst>
              <a:ext uri="{FF2B5EF4-FFF2-40B4-BE49-F238E27FC236}">
                <a16:creationId xmlns:a16="http://schemas.microsoft.com/office/drawing/2014/main" id="{771F704F-CBA5-4D1E-9B4F-B6584A939E53}"/>
              </a:ext>
            </a:extLst>
          </p:cNvPr>
          <p:cNvCxnSpPr>
            <a:cxnSpLocks/>
          </p:cNvCxnSpPr>
          <p:nvPr/>
        </p:nvCxnSpPr>
        <p:spPr>
          <a:xfrm>
            <a:off x="7360519" y="1354563"/>
            <a:ext cx="0" cy="218264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48">
            <a:extLst>
              <a:ext uri="{FF2B5EF4-FFF2-40B4-BE49-F238E27FC236}">
                <a16:creationId xmlns:a16="http://schemas.microsoft.com/office/drawing/2014/main" id="{7A4E39A2-BD66-43B4-B238-CDDBD5B71AFB}"/>
              </a:ext>
            </a:extLst>
          </p:cNvPr>
          <p:cNvCxnSpPr>
            <a:cxnSpLocks/>
          </p:cNvCxnSpPr>
          <p:nvPr/>
        </p:nvCxnSpPr>
        <p:spPr>
          <a:xfrm>
            <a:off x="7361999" y="1835437"/>
            <a:ext cx="0" cy="218264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38">
            <a:extLst>
              <a:ext uri="{FF2B5EF4-FFF2-40B4-BE49-F238E27FC236}">
                <a16:creationId xmlns:a16="http://schemas.microsoft.com/office/drawing/2014/main" id="{39EC5E61-5EBE-4880-ADA0-CEA2D9E6189E}"/>
              </a:ext>
            </a:extLst>
          </p:cNvPr>
          <p:cNvSpPr/>
          <p:nvPr/>
        </p:nvSpPr>
        <p:spPr>
          <a:xfrm>
            <a:off x="6849121" y="1378997"/>
            <a:ext cx="226382" cy="22786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38">
            <a:extLst>
              <a:ext uri="{FF2B5EF4-FFF2-40B4-BE49-F238E27FC236}">
                <a16:creationId xmlns:a16="http://schemas.microsoft.com/office/drawing/2014/main" id="{593BA1B2-47AA-48D4-AB88-D6E8FF465AA3}"/>
              </a:ext>
            </a:extLst>
          </p:cNvPr>
          <p:cNvSpPr/>
          <p:nvPr/>
        </p:nvSpPr>
        <p:spPr>
          <a:xfrm>
            <a:off x="7614081" y="1380477"/>
            <a:ext cx="226382" cy="22786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38">
            <a:extLst>
              <a:ext uri="{FF2B5EF4-FFF2-40B4-BE49-F238E27FC236}">
                <a16:creationId xmlns:a16="http://schemas.microsoft.com/office/drawing/2014/main" id="{CF657000-E2F8-4888-A2AA-454160DBCDBC}"/>
              </a:ext>
            </a:extLst>
          </p:cNvPr>
          <p:cNvSpPr/>
          <p:nvPr/>
        </p:nvSpPr>
        <p:spPr>
          <a:xfrm>
            <a:off x="7622958" y="1833238"/>
            <a:ext cx="226382" cy="22786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38">
            <a:extLst>
              <a:ext uri="{FF2B5EF4-FFF2-40B4-BE49-F238E27FC236}">
                <a16:creationId xmlns:a16="http://schemas.microsoft.com/office/drawing/2014/main" id="{9CB11796-A166-4498-BA56-78C2126FBA8A}"/>
              </a:ext>
            </a:extLst>
          </p:cNvPr>
          <p:cNvSpPr/>
          <p:nvPr/>
        </p:nvSpPr>
        <p:spPr>
          <a:xfrm>
            <a:off x="6852081" y="1816963"/>
            <a:ext cx="226382" cy="22786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0" name="Straight Connector 48">
            <a:extLst>
              <a:ext uri="{FF2B5EF4-FFF2-40B4-BE49-F238E27FC236}">
                <a16:creationId xmlns:a16="http://schemas.microsoft.com/office/drawing/2014/main" id="{C29B71A4-9DCA-47E6-AB12-6959DC478C0B}"/>
              </a:ext>
            </a:extLst>
          </p:cNvPr>
          <p:cNvCxnSpPr>
            <a:cxnSpLocks/>
          </p:cNvCxnSpPr>
          <p:nvPr/>
        </p:nvCxnSpPr>
        <p:spPr>
          <a:xfrm>
            <a:off x="7751137" y="1345686"/>
            <a:ext cx="0" cy="218264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48">
            <a:extLst>
              <a:ext uri="{FF2B5EF4-FFF2-40B4-BE49-F238E27FC236}">
                <a16:creationId xmlns:a16="http://schemas.microsoft.com/office/drawing/2014/main" id="{2467236C-129D-497E-8795-E01869D794FB}"/>
              </a:ext>
            </a:extLst>
          </p:cNvPr>
          <p:cNvCxnSpPr>
            <a:cxnSpLocks/>
          </p:cNvCxnSpPr>
          <p:nvPr/>
        </p:nvCxnSpPr>
        <p:spPr>
          <a:xfrm>
            <a:off x="7752617" y="1826560"/>
            <a:ext cx="0" cy="218264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49">
            <a:extLst>
              <a:ext uri="{FF2B5EF4-FFF2-40B4-BE49-F238E27FC236}">
                <a16:creationId xmlns:a16="http://schemas.microsoft.com/office/drawing/2014/main" id="{595E655E-232E-4EDC-B8AD-D3BD3DD10944}"/>
              </a:ext>
            </a:extLst>
          </p:cNvPr>
          <p:cNvCxnSpPr/>
          <p:nvPr/>
        </p:nvCxnSpPr>
        <p:spPr>
          <a:xfrm>
            <a:off x="6843121" y="1711404"/>
            <a:ext cx="644434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38">
            <a:extLst>
              <a:ext uri="{FF2B5EF4-FFF2-40B4-BE49-F238E27FC236}">
                <a16:creationId xmlns:a16="http://schemas.microsoft.com/office/drawing/2014/main" id="{3AD642B2-63BC-4DAB-82F0-4DC8F7F21D4E}"/>
              </a:ext>
            </a:extLst>
          </p:cNvPr>
          <p:cNvSpPr/>
          <p:nvPr/>
        </p:nvSpPr>
        <p:spPr>
          <a:xfrm>
            <a:off x="6863919" y="1362722"/>
            <a:ext cx="648070" cy="26337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38">
            <a:extLst>
              <a:ext uri="{FF2B5EF4-FFF2-40B4-BE49-F238E27FC236}">
                <a16:creationId xmlns:a16="http://schemas.microsoft.com/office/drawing/2014/main" id="{7F7CEEDA-4337-46AF-9733-A09A6F8BF444}"/>
              </a:ext>
            </a:extLst>
          </p:cNvPr>
          <p:cNvSpPr/>
          <p:nvPr/>
        </p:nvSpPr>
        <p:spPr>
          <a:xfrm>
            <a:off x="6863919" y="1799207"/>
            <a:ext cx="658428" cy="26337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5" name="Straight Connector 48">
            <a:extLst>
              <a:ext uri="{FF2B5EF4-FFF2-40B4-BE49-F238E27FC236}">
                <a16:creationId xmlns:a16="http://schemas.microsoft.com/office/drawing/2014/main" id="{C3A47082-1A57-4020-B70C-4CC57EA95DC7}"/>
              </a:ext>
            </a:extLst>
          </p:cNvPr>
          <p:cNvCxnSpPr/>
          <p:nvPr/>
        </p:nvCxnSpPr>
        <p:spPr>
          <a:xfrm>
            <a:off x="6975820" y="1297366"/>
            <a:ext cx="0" cy="55734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49">
            <a:extLst>
              <a:ext uri="{FF2B5EF4-FFF2-40B4-BE49-F238E27FC236}">
                <a16:creationId xmlns:a16="http://schemas.microsoft.com/office/drawing/2014/main" id="{3587E731-4E9E-46CA-9374-8A0B56DA3CFD}"/>
              </a:ext>
            </a:extLst>
          </p:cNvPr>
          <p:cNvCxnSpPr/>
          <p:nvPr/>
        </p:nvCxnSpPr>
        <p:spPr>
          <a:xfrm>
            <a:off x="7205624" y="1939771"/>
            <a:ext cx="644434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38">
            <a:extLst>
              <a:ext uri="{FF2B5EF4-FFF2-40B4-BE49-F238E27FC236}">
                <a16:creationId xmlns:a16="http://schemas.microsoft.com/office/drawing/2014/main" id="{C0B8BCA8-16C4-4EDF-834F-95952F221202}"/>
              </a:ext>
            </a:extLst>
          </p:cNvPr>
          <p:cNvSpPr/>
          <p:nvPr/>
        </p:nvSpPr>
        <p:spPr>
          <a:xfrm>
            <a:off x="7245655" y="1348434"/>
            <a:ext cx="628837" cy="47939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6B5926DE-46E5-403F-AFD2-FD8AAB1FAFCC}"/>
                  </a:ext>
                </a:extLst>
              </p:cNvPr>
              <p:cNvSpPr txBox="1"/>
              <p:nvPr/>
            </p:nvSpPr>
            <p:spPr>
              <a:xfrm>
                <a:off x="5440530" y="3327648"/>
                <a:ext cx="61100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6B5926DE-46E5-403F-AFD2-FD8AAB1FA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0530" y="3327648"/>
                <a:ext cx="611001" cy="409023"/>
              </a:xfrm>
              <a:prstGeom prst="rect">
                <a:avLst/>
              </a:prstGeom>
              <a:blipFill>
                <a:blip r:embed="rId17"/>
                <a:stretch>
                  <a:fillRect t="-1493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6B238D26-2026-4D62-B6C8-A4B90A44E8E9}"/>
                  </a:ext>
                </a:extLst>
              </p:cNvPr>
              <p:cNvSpPr txBox="1"/>
              <p:nvPr/>
            </p:nvSpPr>
            <p:spPr>
              <a:xfrm>
                <a:off x="6230642" y="3327647"/>
                <a:ext cx="61100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6B238D26-2026-4D62-B6C8-A4B90A44E8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0642" y="3327647"/>
                <a:ext cx="611001" cy="409023"/>
              </a:xfrm>
              <a:prstGeom prst="rect">
                <a:avLst/>
              </a:prstGeom>
              <a:blipFill>
                <a:blip r:embed="rId18"/>
                <a:stretch>
                  <a:fillRect t="-1493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7C8EF6A5-EEA2-48FF-8954-C8F4E9D6F67C}"/>
                  </a:ext>
                </a:extLst>
              </p:cNvPr>
              <p:cNvSpPr txBox="1"/>
              <p:nvPr/>
            </p:nvSpPr>
            <p:spPr>
              <a:xfrm>
                <a:off x="7020755" y="3327647"/>
                <a:ext cx="611001" cy="4106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7C8EF6A5-EEA2-48FF-8954-C8F4E9D6F6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755" y="3327647"/>
                <a:ext cx="611001" cy="410625"/>
              </a:xfrm>
              <a:prstGeom prst="rect">
                <a:avLst/>
              </a:prstGeom>
              <a:blipFill>
                <a:blip r:embed="rId19"/>
                <a:stretch>
                  <a:fillRect t="-1493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Straight Connector 48">
            <a:extLst>
              <a:ext uri="{FF2B5EF4-FFF2-40B4-BE49-F238E27FC236}">
                <a16:creationId xmlns:a16="http://schemas.microsoft.com/office/drawing/2014/main" id="{E1B26314-EBCA-4823-B85B-B9EA0A882C9D}"/>
              </a:ext>
            </a:extLst>
          </p:cNvPr>
          <p:cNvCxnSpPr/>
          <p:nvPr/>
        </p:nvCxnSpPr>
        <p:spPr>
          <a:xfrm>
            <a:off x="7359038" y="1302523"/>
            <a:ext cx="0" cy="55734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49">
            <a:extLst>
              <a:ext uri="{FF2B5EF4-FFF2-40B4-BE49-F238E27FC236}">
                <a16:creationId xmlns:a16="http://schemas.microsoft.com/office/drawing/2014/main" id="{1E2219ED-1E06-46A4-8735-9C63FFDC6230}"/>
              </a:ext>
            </a:extLst>
          </p:cNvPr>
          <p:cNvCxnSpPr>
            <a:cxnSpLocks/>
          </p:cNvCxnSpPr>
          <p:nvPr/>
        </p:nvCxnSpPr>
        <p:spPr>
          <a:xfrm>
            <a:off x="6862353" y="1946408"/>
            <a:ext cx="250139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49">
            <a:extLst>
              <a:ext uri="{FF2B5EF4-FFF2-40B4-BE49-F238E27FC236}">
                <a16:creationId xmlns:a16="http://schemas.microsoft.com/office/drawing/2014/main" id="{8418FAEF-BD52-4314-ADB5-EE2E085CA340}"/>
              </a:ext>
            </a:extLst>
          </p:cNvPr>
          <p:cNvCxnSpPr>
            <a:cxnSpLocks/>
          </p:cNvCxnSpPr>
          <p:nvPr/>
        </p:nvCxnSpPr>
        <p:spPr>
          <a:xfrm>
            <a:off x="7645068" y="1939010"/>
            <a:ext cx="222026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38">
            <a:extLst>
              <a:ext uri="{FF2B5EF4-FFF2-40B4-BE49-F238E27FC236}">
                <a16:creationId xmlns:a16="http://schemas.microsoft.com/office/drawing/2014/main" id="{E03A3945-A6EA-4118-A81C-751D4BF2C6BB}"/>
              </a:ext>
            </a:extLst>
          </p:cNvPr>
          <p:cNvSpPr/>
          <p:nvPr/>
        </p:nvSpPr>
        <p:spPr>
          <a:xfrm>
            <a:off x="6866877" y="1363949"/>
            <a:ext cx="227862" cy="47791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38">
            <a:extLst>
              <a:ext uri="{FF2B5EF4-FFF2-40B4-BE49-F238E27FC236}">
                <a16:creationId xmlns:a16="http://schemas.microsoft.com/office/drawing/2014/main" id="{74FE8F42-6FDD-40B5-9102-D163FE913215}"/>
              </a:ext>
            </a:extLst>
          </p:cNvPr>
          <p:cNvSpPr/>
          <p:nvPr/>
        </p:nvSpPr>
        <p:spPr>
          <a:xfrm>
            <a:off x="7622959" y="1356551"/>
            <a:ext cx="227862" cy="47791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6" name="Straight Connector 48">
            <a:extLst>
              <a:ext uri="{FF2B5EF4-FFF2-40B4-BE49-F238E27FC236}">
                <a16:creationId xmlns:a16="http://schemas.microsoft.com/office/drawing/2014/main" id="{8E00B0AB-E9FC-45C9-A461-29664698C687}"/>
              </a:ext>
            </a:extLst>
          </p:cNvPr>
          <p:cNvCxnSpPr/>
          <p:nvPr/>
        </p:nvCxnSpPr>
        <p:spPr>
          <a:xfrm>
            <a:off x="7740778" y="1273185"/>
            <a:ext cx="0" cy="55734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49">
            <a:extLst>
              <a:ext uri="{FF2B5EF4-FFF2-40B4-BE49-F238E27FC236}">
                <a16:creationId xmlns:a16="http://schemas.microsoft.com/office/drawing/2014/main" id="{3FC4A23F-30A3-420F-B781-30D74119412B}"/>
              </a:ext>
            </a:extLst>
          </p:cNvPr>
          <p:cNvCxnSpPr/>
          <p:nvPr/>
        </p:nvCxnSpPr>
        <p:spPr>
          <a:xfrm>
            <a:off x="6886028" y="1940743"/>
            <a:ext cx="644434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38">
            <a:extLst>
              <a:ext uri="{FF2B5EF4-FFF2-40B4-BE49-F238E27FC236}">
                <a16:creationId xmlns:a16="http://schemas.microsoft.com/office/drawing/2014/main" id="{16E4A5F3-AF42-49AE-9F91-BDD31FC49D09}"/>
              </a:ext>
            </a:extLst>
          </p:cNvPr>
          <p:cNvSpPr/>
          <p:nvPr/>
        </p:nvSpPr>
        <p:spPr>
          <a:xfrm>
            <a:off x="6855037" y="1322773"/>
            <a:ext cx="628837" cy="47939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正方形/長方形 79">
                <a:extLst>
                  <a:ext uri="{FF2B5EF4-FFF2-40B4-BE49-F238E27FC236}">
                    <a16:creationId xmlns:a16="http://schemas.microsoft.com/office/drawing/2014/main" id="{688039BB-8FEE-4AD5-84B5-A2BB6BF6FC81}"/>
                  </a:ext>
                </a:extLst>
              </p:cNvPr>
              <p:cNvSpPr/>
              <p:nvPr/>
            </p:nvSpPr>
            <p:spPr>
              <a:xfrm>
                <a:off x="5109208" y="4111895"/>
                <a:ext cx="2291653" cy="823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0" name="正方形/長方形 79">
                <a:extLst>
                  <a:ext uri="{FF2B5EF4-FFF2-40B4-BE49-F238E27FC236}">
                    <a16:creationId xmlns:a16="http://schemas.microsoft.com/office/drawing/2014/main" id="{688039BB-8FEE-4AD5-84B5-A2BB6BF6FC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9208" y="4111895"/>
                <a:ext cx="2291653" cy="82311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正方形/長方形 80">
                <a:extLst>
                  <a:ext uri="{FF2B5EF4-FFF2-40B4-BE49-F238E27FC236}">
                    <a16:creationId xmlns:a16="http://schemas.microsoft.com/office/drawing/2014/main" id="{DBA71CB6-7013-4C44-ADBF-3C36C6F79B2E}"/>
                  </a:ext>
                </a:extLst>
              </p:cNvPr>
              <p:cNvSpPr/>
              <p:nvPr/>
            </p:nvSpPr>
            <p:spPr>
              <a:xfrm>
                <a:off x="5172831" y="5169818"/>
                <a:ext cx="2236831" cy="823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1" name="正方形/長方形 80">
                <a:extLst>
                  <a:ext uri="{FF2B5EF4-FFF2-40B4-BE49-F238E27FC236}">
                    <a16:creationId xmlns:a16="http://schemas.microsoft.com/office/drawing/2014/main" id="{DBA71CB6-7013-4C44-ADBF-3C36C6F79B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2831" y="5169818"/>
                <a:ext cx="2236831" cy="82311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楕円 81">
            <a:extLst>
              <a:ext uri="{FF2B5EF4-FFF2-40B4-BE49-F238E27FC236}">
                <a16:creationId xmlns:a16="http://schemas.microsoft.com/office/drawing/2014/main" id="{55AFA4CB-46B4-4B31-BE9C-5FBFCD79BB41}"/>
              </a:ext>
            </a:extLst>
          </p:cNvPr>
          <p:cNvSpPr/>
          <p:nvPr/>
        </p:nvSpPr>
        <p:spPr>
          <a:xfrm>
            <a:off x="2157276" y="4279037"/>
            <a:ext cx="284084" cy="27520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楕円 82">
            <a:extLst>
              <a:ext uri="{FF2B5EF4-FFF2-40B4-BE49-F238E27FC236}">
                <a16:creationId xmlns:a16="http://schemas.microsoft.com/office/drawing/2014/main" id="{0DCD2497-B072-449E-BC19-339DB2C01BF9}"/>
              </a:ext>
            </a:extLst>
          </p:cNvPr>
          <p:cNvSpPr/>
          <p:nvPr/>
        </p:nvSpPr>
        <p:spPr>
          <a:xfrm>
            <a:off x="1856915" y="4502458"/>
            <a:ext cx="284084" cy="27520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12F5493A-5023-41AC-BD1B-1363F6A8C755}"/>
              </a:ext>
            </a:extLst>
          </p:cNvPr>
          <p:cNvSpPr/>
          <p:nvPr/>
        </p:nvSpPr>
        <p:spPr>
          <a:xfrm>
            <a:off x="2478352" y="4493581"/>
            <a:ext cx="284084" cy="27520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楕円 84">
            <a:extLst>
              <a:ext uri="{FF2B5EF4-FFF2-40B4-BE49-F238E27FC236}">
                <a16:creationId xmlns:a16="http://schemas.microsoft.com/office/drawing/2014/main" id="{4E28E65A-5D47-4CCE-B077-E9BE6C906EBF}"/>
              </a:ext>
            </a:extLst>
          </p:cNvPr>
          <p:cNvSpPr/>
          <p:nvPr/>
        </p:nvSpPr>
        <p:spPr>
          <a:xfrm>
            <a:off x="2177991" y="4717002"/>
            <a:ext cx="284084" cy="27520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楕円 85">
            <a:extLst>
              <a:ext uri="{FF2B5EF4-FFF2-40B4-BE49-F238E27FC236}">
                <a16:creationId xmlns:a16="http://schemas.microsoft.com/office/drawing/2014/main" id="{D63749E5-88FE-40B4-94AF-9E6567C586D1}"/>
              </a:ext>
            </a:extLst>
          </p:cNvPr>
          <p:cNvSpPr/>
          <p:nvPr/>
        </p:nvSpPr>
        <p:spPr>
          <a:xfrm>
            <a:off x="5817835" y="5444972"/>
            <a:ext cx="334389" cy="3166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楕円 86">
            <a:extLst>
              <a:ext uri="{FF2B5EF4-FFF2-40B4-BE49-F238E27FC236}">
                <a16:creationId xmlns:a16="http://schemas.microsoft.com/office/drawing/2014/main" id="{5ED39A2C-2077-41E9-AD4B-534C1F3DFBA5}"/>
              </a:ext>
            </a:extLst>
          </p:cNvPr>
          <p:cNvSpPr/>
          <p:nvPr/>
        </p:nvSpPr>
        <p:spPr>
          <a:xfrm>
            <a:off x="6343097" y="5703905"/>
            <a:ext cx="334389" cy="3166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楕円 87">
            <a:extLst>
              <a:ext uri="{FF2B5EF4-FFF2-40B4-BE49-F238E27FC236}">
                <a16:creationId xmlns:a16="http://schemas.microsoft.com/office/drawing/2014/main" id="{F9ABB13E-F761-42F1-B365-2F9C85BC431F}"/>
              </a:ext>
            </a:extLst>
          </p:cNvPr>
          <p:cNvSpPr/>
          <p:nvPr/>
        </p:nvSpPr>
        <p:spPr>
          <a:xfrm>
            <a:off x="6868359" y="5439054"/>
            <a:ext cx="334389" cy="3166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楕円 88">
            <a:extLst>
              <a:ext uri="{FF2B5EF4-FFF2-40B4-BE49-F238E27FC236}">
                <a16:creationId xmlns:a16="http://schemas.microsoft.com/office/drawing/2014/main" id="{3DFF2ECE-0548-46CE-9D97-641993AEE5FF}"/>
              </a:ext>
            </a:extLst>
          </p:cNvPr>
          <p:cNvSpPr/>
          <p:nvPr/>
        </p:nvSpPr>
        <p:spPr>
          <a:xfrm>
            <a:off x="6337178" y="5174204"/>
            <a:ext cx="334389" cy="3166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楕円 89">
            <a:extLst>
              <a:ext uri="{FF2B5EF4-FFF2-40B4-BE49-F238E27FC236}">
                <a16:creationId xmlns:a16="http://schemas.microsoft.com/office/drawing/2014/main" id="{1CF98851-AB57-4F33-8F16-8FCC4561476D}"/>
              </a:ext>
            </a:extLst>
          </p:cNvPr>
          <p:cNvSpPr/>
          <p:nvPr/>
        </p:nvSpPr>
        <p:spPr>
          <a:xfrm>
            <a:off x="5819315" y="4398887"/>
            <a:ext cx="334389" cy="3166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楕円 90">
            <a:extLst>
              <a:ext uri="{FF2B5EF4-FFF2-40B4-BE49-F238E27FC236}">
                <a16:creationId xmlns:a16="http://schemas.microsoft.com/office/drawing/2014/main" id="{49B220ED-C094-4793-8533-BA788F55F8E1}"/>
              </a:ext>
            </a:extLst>
          </p:cNvPr>
          <p:cNvSpPr/>
          <p:nvPr/>
        </p:nvSpPr>
        <p:spPr>
          <a:xfrm>
            <a:off x="6344577" y="4657820"/>
            <a:ext cx="334389" cy="3166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楕円 91">
            <a:extLst>
              <a:ext uri="{FF2B5EF4-FFF2-40B4-BE49-F238E27FC236}">
                <a16:creationId xmlns:a16="http://schemas.microsoft.com/office/drawing/2014/main" id="{6CD2F0D9-5F32-493E-ACC7-584160A6DAB3}"/>
              </a:ext>
            </a:extLst>
          </p:cNvPr>
          <p:cNvSpPr/>
          <p:nvPr/>
        </p:nvSpPr>
        <p:spPr>
          <a:xfrm>
            <a:off x="6869839" y="4392969"/>
            <a:ext cx="334389" cy="3166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楕円 92">
            <a:extLst>
              <a:ext uri="{FF2B5EF4-FFF2-40B4-BE49-F238E27FC236}">
                <a16:creationId xmlns:a16="http://schemas.microsoft.com/office/drawing/2014/main" id="{B966531D-9627-4A59-B3D6-C0C85DA1A256}"/>
              </a:ext>
            </a:extLst>
          </p:cNvPr>
          <p:cNvSpPr/>
          <p:nvPr/>
        </p:nvSpPr>
        <p:spPr>
          <a:xfrm>
            <a:off x="6338658" y="4128119"/>
            <a:ext cx="334389" cy="3166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Arc 20">
            <a:extLst>
              <a:ext uri="{FF2B5EF4-FFF2-40B4-BE49-F238E27FC236}">
                <a16:creationId xmlns:a16="http://schemas.microsoft.com/office/drawing/2014/main" id="{43C391BC-88EC-4758-8795-92FBBE1AFB6E}"/>
              </a:ext>
            </a:extLst>
          </p:cNvPr>
          <p:cNvSpPr/>
          <p:nvPr/>
        </p:nvSpPr>
        <p:spPr>
          <a:xfrm>
            <a:off x="7631836" y="3093127"/>
            <a:ext cx="366945" cy="1434483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TextBox 21">
            <a:extLst>
              <a:ext uri="{FF2B5EF4-FFF2-40B4-BE49-F238E27FC236}">
                <a16:creationId xmlns:a16="http://schemas.microsoft.com/office/drawing/2014/main" id="{FC950C62-7033-4A9E-A050-77405C09032C}"/>
              </a:ext>
            </a:extLst>
          </p:cNvPr>
          <p:cNvSpPr txBox="1"/>
          <p:nvPr/>
        </p:nvSpPr>
        <p:spPr>
          <a:xfrm>
            <a:off x="7893727" y="3505200"/>
            <a:ext cx="1365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determinants</a:t>
            </a:r>
          </a:p>
        </p:txBody>
      </p:sp>
      <p:sp>
        <p:nvSpPr>
          <p:cNvPr id="96" name="Arc 20">
            <a:extLst>
              <a:ext uri="{FF2B5EF4-FFF2-40B4-BE49-F238E27FC236}">
                <a16:creationId xmlns:a16="http://schemas.microsoft.com/office/drawing/2014/main" id="{A45EF00A-9652-4883-B1E5-22B66A5105F6}"/>
              </a:ext>
            </a:extLst>
          </p:cNvPr>
          <p:cNvSpPr/>
          <p:nvPr/>
        </p:nvSpPr>
        <p:spPr>
          <a:xfrm>
            <a:off x="7642195" y="4594934"/>
            <a:ext cx="321076" cy="1077898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A38AFD27-3936-49A5-96CE-7847360447BF}"/>
              </a:ext>
            </a:extLst>
          </p:cNvPr>
          <p:cNvSpPr/>
          <p:nvPr/>
        </p:nvSpPr>
        <p:spPr>
          <a:xfrm>
            <a:off x="418729" y="3650203"/>
            <a:ext cx="3664999" cy="139231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TextBox 21">
            <a:extLst>
              <a:ext uri="{FF2B5EF4-FFF2-40B4-BE49-F238E27FC236}">
                <a16:creationId xmlns:a16="http://schemas.microsoft.com/office/drawing/2014/main" id="{1F90B75B-C745-4E2F-97D9-519F82E1C45A}"/>
              </a:ext>
            </a:extLst>
          </p:cNvPr>
          <p:cNvSpPr txBox="1"/>
          <p:nvPr/>
        </p:nvSpPr>
        <p:spPr>
          <a:xfrm>
            <a:off x="7778318" y="4730318"/>
            <a:ext cx="13656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Form the matrix of cofactors</a:t>
            </a:r>
          </a:p>
        </p:txBody>
      </p:sp>
    </p:spTree>
    <p:extLst>
      <p:ext uri="{BB962C8B-B14F-4D97-AF65-F5344CB8AC3E}">
        <p14:creationId xmlns:p14="http://schemas.microsoft.com/office/powerpoint/2010/main" val="170274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1" grpId="0"/>
      <p:bldP spid="25" grpId="0" animBg="1"/>
      <p:bldP spid="25" grpId="1" animBg="1"/>
      <p:bldP spid="29" grpId="0"/>
      <p:bldP spid="30" grpId="0"/>
      <p:bldP spid="31" grpId="0" animBg="1"/>
      <p:bldP spid="31" grpId="1" animBg="1"/>
      <p:bldP spid="38" grpId="0" animBg="1"/>
      <p:bldP spid="38" grpId="1" animBg="1"/>
      <p:bldP spid="39" grpId="0"/>
      <p:bldP spid="40" grpId="0" animBg="1"/>
      <p:bldP spid="40" grpId="1" animBg="1"/>
      <p:bldP spid="43" grpId="0" animBg="1"/>
      <p:bldP spid="43" grpId="1" animBg="1"/>
      <p:bldP spid="48" grpId="0" animBg="1"/>
      <p:bldP spid="48" grpId="1" animBg="1"/>
      <p:bldP spid="49" grpId="0"/>
      <p:bldP spid="50" grpId="0"/>
      <p:bldP spid="51" grpId="0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3" grpId="0" animBg="1"/>
      <p:bldP spid="63" grpId="1" animBg="1"/>
      <p:bldP spid="64" grpId="0" animBg="1"/>
      <p:bldP spid="64" grpId="1" animBg="1"/>
      <p:bldP spid="67" grpId="0" animBg="1"/>
      <p:bldP spid="67" grpId="1" animBg="1"/>
      <p:bldP spid="68" grpId="0"/>
      <p:bldP spid="69" grpId="0"/>
      <p:bldP spid="70" grpId="0"/>
      <p:bldP spid="74" grpId="0" animBg="1"/>
      <p:bldP spid="74" grpId="1" animBg="1"/>
      <p:bldP spid="75" grpId="0" animBg="1"/>
      <p:bldP spid="75" grpId="1" animBg="1"/>
      <p:bldP spid="78" grpId="0" animBg="1"/>
      <p:bldP spid="78" grpId="1" animBg="1"/>
      <p:bldP spid="80" grpId="0"/>
      <p:bldP spid="81" grpId="0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5" grpId="0"/>
      <p:bldP spid="96" grpId="0" animBg="1"/>
      <p:bldP spid="97" grpId="0" animBg="1"/>
      <p:bldP spid="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4002997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inverse of a 3x3 Matrix</a:t>
                </a:r>
              </a:p>
              <a:p>
                <a:pPr marL="0" indent="0" algn="ctr">
                  <a:buNone/>
                </a:pPr>
                <a:endParaRPr lang="en-US" sz="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If the 3x3 Matrix we are finding the inverse of is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then:</a:t>
                </a:r>
              </a:p>
              <a:p>
                <a:pPr marL="0" indent="0" algn="ctr">
                  <a:buNone/>
                </a:pPr>
                <a:endParaRPr lang="en-US" sz="3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determinant of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Form the matrix of minors of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(use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to represent this)</a:t>
                </a: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From the matrix of minors, form the matrix of cofactors (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) according to the pattern below</a:t>
                </a:r>
              </a:p>
              <a:p>
                <a:pPr marL="342900" indent="-342900" algn="ctr">
                  <a:buAutoNum type="arabi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Write down the transpose of the matrix of cofactors,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inverse of A is then given by: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4002997" cy="4776787"/>
              </a:xfrm>
              <a:blipFill>
                <a:blip r:embed="rId3"/>
                <a:stretch>
                  <a:fillRect l="-457" t="-766" r="-12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F77CCD-4911-49E9-B747-8EBDD14B5ECB}"/>
                  </a:ext>
                </a:extLst>
              </p:cNvPr>
              <p:cNvSpPr txBox="1"/>
              <p:nvPr/>
            </p:nvSpPr>
            <p:spPr>
              <a:xfrm>
                <a:off x="1842116" y="4354497"/>
                <a:ext cx="946348" cy="5599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F77CCD-4911-49E9-B747-8EBDD14B5E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2116" y="4354497"/>
                <a:ext cx="946348" cy="5599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3E0E71C-24BC-4E8E-A243-1DAC97D96CA1}"/>
                  </a:ext>
                </a:extLst>
              </p:cNvPr>
              <p:cNvSpPr txBox="1"/>
              <p:nvPr/>
            </p:nvSpPr>
            <p:spPr>
              <a:xfrm>
                <a:off x="1575787" y="5810435"/>
                <a:ext cx="1527791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𝑑𝑒𝑡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3E0E71C-24BC-4E8E-A243-1DAC97D96C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5787" y="5810435"/>
                <a:ext cx="1527791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FE7DC85-C87D-4403-A436-0BDA8ACBE113}"/>
                  </a:ext>
                </a:extLst>
              </p:cNvPr>
              <p:cNvSpPr txBox="1"/>
              <p:nvPr/>
            </p:nvSpPr>
            <p:spPr>
              <a:xfrm>
                <a:off x="6804734" y="1362721"/>
                <a:ext cx="1115947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FE7DC85-C87D-4403-A436-0BDA8ACBE1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734" y="1362721"/>
                <a:ext cx="1115947" cy="6512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F4108696-DB7B-4F78-8AD9-0C62103F74AC}"/>
                  </a:ext>
                </a:extLst>
              </p:cNvPr>
              <p:cNvSpPr txBox="1"/>
              <p:nvPr/>
            </p:nvSpPr>
            <p:spPr>
              <a:xfrm>
                <a:off x="4216894" y="1544713"/>
                <a:ext cx="26974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Given that the Matrix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F4108696-DB7B-4F78-8AD9-0C62103F7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4" y="1544713"/>
                <a:ext cx="2697470" cy="338554"/>
              </a:xfrm>
              <a:prstGeom prst="rect">
                <a:avLst/>
              </a:prstGeom>
              <a:blipFill>
                <a:blip r:embed="rId7"/>
                <a:stretch>
                  <a:fillRect l="-1357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83AB8C5-D756-4541-BAC7-987214D22DFC}"/>
                  </a:ext>
                </a:extLst>
              </p:cNvPr>
              <p:cNvSpPr txBox="1"/>
              <p:nvPr/>
            </p:nvSpPr>
            <p:spPr>
              <a:xfrm>
                <a:off x="7812350" y="1535835"/>
                <a:ext cx="10840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,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83AB8C5-D756-4541-BAC7-987214D22D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50" y="1535835"/>
                <a:ext cx="1084079" cy="338554"/>
              </a:xfrm>
              <a:prstGeom prst="rect">
                <a:avLst/>
              </a:prstGeom>
              <a:blipFill>
                <a:blip r:embed="rId8"/>
                <a:stretch>
                  <a:fillRect l="-3390" t="-3636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/>
              <p:nvPr/>
            </p:nvSpPr>
            <p:spPr>
              <a:xfrm>
                <a:off x="0" y="0"/>
                <a:ext cx="2679964" cy="5379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679964" cy="5379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8">
                <a:extLst>
                  <a:ext uri="{FF2B5EF4-FFF2-40B4-BE49-F238E27FC236}">
                    <a16:creationId xmlns:a16="http://schemas.microsoft.com/office/drawing/2014/main" id="{FC294D48-3B23-4601-B4A0-21E20022C27A}"/>
                  </a:ext>
                </a:extLst>
              </p:cNvPr>
              <p:cNvSpPr txBox="1"/>
              <p:nvPr/>
            </p:nvSpPr>
            <p:spPr>
              <a:xfrm>
                <a:off x="175764" y="2533814"/>
                <a:ext cx="8885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𝑑𝑒𝑡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8">
                <a:extLst>
                  <a:ext uri="{FF2B5EF4-FFF2-40B4-BE49-F238E27FC236}">
                    <a16:creationId xmlns:a16="http://schemas.microsoft.com/office/drawing/2014/main" id="{FC294D48-3B23-4601-B4A0-21E20022C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764" y="2533814"/>
                <a:ext cx="888577" cy="215444"/>
              </a:xfrm>
              <a:prstGeom prst="rect">
                <a:avLst/>
              </a:prstGeom>
              <a:blipFill>
                <a:blip r:embed="rId10"/>
                <a:stretch>
                  <a:fillRect l="-4795" r="-411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/>
              <p:nvPr/>
            </p:nvSpPr>
            <p:spPr>
              <a:xfrm>
                <a:off x="0" y="673351"/>
                <a:ext cx="1391791" cy="3636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73351"/>
                <a:ext cx="1391791" cy="363626"/>
              </a:xfrm>
              <a:prstGeom prst="rect">
                <a:avLst/>
              </a:prstGeom>
              <a:blipFill>
                <a:blip r:embed="rId3"/>
                <a:stretch>
                  <a:fillRect r="-2193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正方形/長方形 80">
                <a:extLst>
                  <a:ext uri="{FF2B5EF4-FFF2-40B4-BE49-F238E27FC236}">
                    <a16:creationId xmlns:a16="http://schemas.microsoft.com/office/drawing/2014/main" id="{DBA71CB6-7013-4C44-ADBF-3C36C6F79B2E}"/>
                  </a:ext>
                </a:extLst>
              </p:cNvPr>
              <p:cNvSpPr/>
              <p:nvPr/>
            </p:nvSpPr>
            <p:spPr>
              <a:xfrm>
                <a:off x="0" y="4255418"/>
                <a:ext cx="1775807" cy="6606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1" name="正方形/長方形 80">
                <a:extLst>
                  <a:ext uri="{FF2B5EF4-FFF2-40B4-BE49-F238E27FC236}">
                    <a16:creationId xmlns:a16="http://schemas.microsoft.com/office/drawing/2014/main" id="{DBA71CB6-7013-4C44-ADBF-3C36C6F79B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55418"/>
                <a:ext cx="1775807" cy="66069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正方形/長方形 98">
                <a:extLst>
                  <a:ext uri="{FF2B5EF4-FFF2-40B4-BE49-F238E27FC236}">
                    <a16:creationId xmlns:a16="http://schemas.microsoft.com/office/drawing/2014/main" id="{6D6144DA-19A6-4847-82B1-E41DCE5E042A}"/>
                  </a:ext>
                </a:extLst>
              </p:cNvPr>
              <p:cNvSpPr/>
              <p:nvPr/>
            </p:nvSpPr>
            <p:spPr>
              <a:xfrm>
                <a:off x="5416858" y="2596774"/>
                <a:ext cx="2233112" cy="823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9" name="正方形/長方形 98">
                <a:extLst>
                  <a:ext uri="{FF2B5EF4-FFF2-40B4-BE49-F238E27FC236}">
                    <a16:creationId xmlns:a16="http://schemas.microsoft.com/office/drawing/2014/main" id="{6D6144DA-19A6-4847-82B1-E41DCE5E04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6858" y="2596774"/>
                <a:ext cx="2233112" cy="823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正方形/長方形 99">
                <a:extLst>
                  <a:ext uri="{FF2B5EF4-FFF2-40B4-BE49-F238E27FC236}">
                    <a16:creationId xmlns:a16="http://schemas.microsoft.com/office/drawing/2014/main" id="{0919EFDD-0113-4FE1-8BF8-80C13367D4C2}"/>
                  </a:ext>
                </a:extLst>
              </p:cNvPr>
              <p:cNvSpPr/>
              <p:nvPr/>
            </p:nvSpPr>
            <p:spPr>
              <a:xfrm>
                <a:off x="5294050" y="3707962"/>
                <a:ext cx="2348463" cy="8249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0" name="正方形/長方形 99">
                <a:extLst>
                  <a:ext uri="{FF2B5EF4-FFF2-40B4-BE49-F238E27FC236}">
                    <a16:creationId xmlns:a16="http://schemas.microsoft.com/office/drawing/2014/main" id="{0919EFDD-0113-4FE1-8BF8-80C13367D4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4050" y="3707962"/>
                <a:ext cx="2348463" cy="82490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Arc 20">
            <a:extLst>
              <a:ext uri="{FF2B5EF4-FFF2-40B4-BE49-F238E27FC236}">
                <a16:creationId xmlns:a16="http://schemas.microsoft.com/office/drawing/2014/main" id="{716D0D35-1A79-4E28-B97B-664F123793C8}"/>
              </a:ext>
            </a:extLst>
          </p:cNvPr>
          <p:cNvSpPr/>
          <p:nvPr/>
        </p:nvSpPr>
        <p:spPr>
          <a:xfrm>
            <a:off x="7517908" y="3067975"/>
            <a:ext cx="321076" cy="1077898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TextBox 21">
            <a:extLst>
              <a:ext uri="{FF2B5EF4-FFF2-40B4-BE49-F238E27FC236}">
                <a16:creationId xmlns:a16="http://schemas.microsoft.com/office/drawing/2014/main" id="{9CE0527F-DA22-4872-9A56-887D0A2C554D}"/>
              </a:ext>
            </a:extLst>
          </p:cNvPr>
          <p:cNvSpPr txBox="1"/>
          <p:nvPr/>
        </p:nvSpPr>
        <p:spPr>
          <a:xfrm>
            <a:off x="7778318" y="2990295"/>
            <a:ext cx="136568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Write down the transpose by swapping rows and columns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正方形/長方形 102">
                <a:extLst>
                  <a:ext uri="{FF2B5EF4-FFF2-40B4-BE49-F238E27FC236}">
                    <a16:creationId xmlns:a16="http://schemas.microsoft.com/office/drawing/2014/main" id="{2EFB8AE4-9E27-49AD-879A-9F7CDEA8C5C5}"/>
                  </a:ext>
                </a:extLst>
              </p:cNvPr>
              <p:cNvSpPr/>
              <p:nvPr/>
            </p:nvSpPr>
            <p:spPr>
              <a:xfrm>
                <a:off x="-79899" y="4264296"/>
                <a:ext cx="1864998" cy="68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3" name="正方形/長方形 102">
                <a:extLst>
                  <a:ext uri="{FF2B5EF4-FFF2-40B4-BE49-F238E27FC236}">
                    <a16:creationId xmlns:a16="http://schemas.microsoft.com/office/drawing/2014/main" id="{2EFB8AE4-9E27-49AD-879A-9F7CDEA8C5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9899" y="4264296"/>
                <a:ext cx="1864998" cy="6806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BDF7ACB0-739D-4209-864E-3A08C56958DC}"/>
              </a:ext>
            </a:extLst>
          </p:cNvPr>
          <p:cNvSpPr/>
          <p:nvPr/>
        </p:nvSpPr>
        <p:spPr>
          <a:xfrm>
            <a:off x="258931" y="4990732"/>
            <a:ext cx="3815919" cy="46015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直線矢印コネクタ 5">
            <a:extLst>
              <a:ext uri="{FF2B5EF4-FFF2-40B4-BE49-F238E27FC236}">
                <a16:creationId xmlns:a16="http://schemas.microsoft.com/office/drawing/2014/main" id="{6C9F8E00-72EF-43FD-9466-73193BA526AA}"/>
              </a:ext>
            </a:extLst>
          </p:cNvPr>
          <p:cNvCxnSpPr>
            <a:cxnSpLocks/>
          </p:cNvCxnSpPr>
          <p:nvPr/>
        </p:nvCxnSpPr>
        <p:spPr>
          <a:xfrm flipV="1">
            <a:off x="4247922" y="5157926"/>
            <a:ext cx="617041" cy="92583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8">
            <a:extLst>
              <a:ext uri="{FF2B5EF4-FFF2-40B4-BE49-F238E27FC236}">
                <a16:creationId xmlns:a16="http://schemas.microsoft.com/office/drawing/2014/main" id="{0AEF46BE-4F74-46E9-9D43-7AB03F52F482}"/>
              </a:ext>
            </a:extLst>
          </p:cNvPr>
          <p:cNvSpPr txBox="1"/>
          <p:nvPr/>
        </p:nvSpPr>
        <p:spPr>
          <a:xfrm>
            <a:off x="4744718" y="4965623"/>
            <a:ext cx="43992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The </a:t>
            </a:r>
            <a:r>
              <a:rPr lang="en-US" sz="1600" u="sng" dirty="0">
                <a:solidFill>
                  <a:srgbClr val="0000FF"/>
                </a:solidFill>
                <a:latin typeface="Comic Sans MS" panose="030F0702030302020204" pitchFamily="66" charset="0"/>
              </a:rPr>
              <a:t>transpose</a:t>
            </a:r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 of a Matrix is created by interchanging the rows and columns</a:t>
            </a:r>
            <a:endParaRPr lang="en-GB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9">
                <a:extLst>
                  <a:ext uri="{FF2B5EF4-FFF2-40B4-BE49-F238E27FC236}">
                    <a16:creationId xmlns:a16="http://schemas.microsoft.com/office/drawing/2014/main" id="{0235ABC6-9CC3-4457-A7A9-BDB1875D2B03}"/>
                  </a:ext>
                </a:extLst>
              </p:cNvPr>
              <p:cNvSpPr txBox="1"/>
              <p:nvPr/>
            </p:nvSpPr>
            <p:spPr>
              <a:xfrm>
                <a:off x="5794412" y="5563445"/>
                <a:ext cx="708848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5" name="テキスト ボックス 9">
                <a:extLst>
                  <a:ext uri="{FF2B5EF4-FFF2-40B4-BE49-F238E27FC236}">
                    <a16:creationId xmlns:a16="http://schemas.microsoft.com/office/drawing/2014/main" id="{0235ABC6-9CC3-4457-A7A9-BDB1875D2B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4412" y="5563445"/>
                <a:ext cx="708848" cy="46192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直線矢印コネクタ 10">
            <a:extLst>
              <a:ext uri="{FF2B5EF4-FFF2-40B4-BE49-F238E27FC236}">
                <a16:creationId xmlns:a16="http://schemas.microsoft.com/office/drawing/2014/main" id="{B0829BD6-83AA-41B0-8B94-69489175C5F0}"/>
              </a:ext>
            </a:extLst>
          </p:cNvPr>
          <p:cNvCxnSpPr>
            <a:cxnSpLocks/>
          </p:cNvCxnSpPr>
          <p:nvPr/>
        </p:nvCxnSpPr>
        <p:spPr>
          <a:xfrm flipV="1">
            <a:off x="6639003" y="5771776"/>
            <a:ext cx="645614" cy="1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13">
                <a:extLst>
                  <a:ext uri="{FF2B5EF4-FFF2-40B4-BE49-F238E27FC236}">
                    <a16:creationId xmlns:a16="http://schemas.microsoft.com/office/drawing/2014/main" id="{BE773160-8CF3-4250-B348-30A8C753C8CE}"/>
                  </a:ext>
                </a:extLst>
              </p:cNvPr>
              <p:cNvSpPr txBox="1"/>
              <p:nvPr/>
            </p:nvSpPr>
            <p:spPr>
              <a:xfrm>
                <a:off x="7394612" y="5545157"/>
                <a:ext cx="708848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7" name="テキスト ボックス 13">
                <a:extLst>
                  <a:ext uri="{FF2B5EF4-FFF2-40B4-BE49-F238E27FC236}">
                    <a16:creationId xmlns:a16="http://schemas.microsoft.com/office/drawing/2014/main" id="{BE773160-8CF3-4250-B348-30A8C753C8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4612" y="5545157"/>
                <a:ext cx="708848" cy="46192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14">
                <a:extLst>
                  <a:ext uri="{FF2B5EF4-FFF2-40B4-BE49-F238E27FC236}">
                    <a16:creationId xmlns:a16="http://schemas.microsoft.com/office/drawing/2014/main" id="{169C4048-450B-4435-B41D-37FCB12DA79C}"/>
                  </a:ext>
                </a:extLst>
              </p:cNvPr>
              <p:cNvSpPr txBox="1"/>
              <p:nvPr/>
            </p:nvSpPr>
            <p:spPr>
              <a:xfrm>
                <a:off x="5393320" y="6078084"/>
                <a:ext cx="3080551" cy="6058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The transpose of Matrix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GB" sz="16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is written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テキスト ボックス 14">
                <a:extLst>
                  <a:ext uri="{FF2B5EF4-FFF2-40B4-BE49-F238E27FC236}">
                    <a16:creationId xmlns:a16="http://schemas.microsoft.com/office/drawing/2014/main" id="{169C4048-450B-4435-B41D-37FCB12DA7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3320" y="6078084"/>
                <a:ext cx="3080551" cy="605871"/>
              </a:xfrm>
              <a:prstGeom prst="rect">
                <a:avLst/>
              </a:prstGeom>
              <a:blipFill>
                <a:blip r:embed="rId17"/>
                <a:stretch>
                  <a:fillRect t="-2020" r="-1386" b="-10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709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99" grpId="0"/>
      <p:bldP spid="100" grpId="0"/>
      <p:bldP spid="101" grpId="0" animBg="1"/>
      <p:bldP spid="102" grpId="0"/>
      <p:bldP spid="103" grpId="0"/>
      <p:bldP spid="104" grpId="0" animBg="1"/>
      <p:bldP spid="24" grpId="0"/>
      <p:bldP spid="24" grpId="1"/>
      <p:bldP spid="25" grpId="0"/>
      <p:bldP spid="25" grpId="1"/>
      <p:bldP spid="27" grpId="0"/>
      <p:bldP spid="27" grpId="1"/>
      <p:bldP spid="28" grpId="0"/>
      <p:bldP spid="2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4002997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inverse of a 3x3 Matrix</a:t>
                </a:r>
              </a:p>
              <a:p>
                <a:pPr marL="0" indent="0" algn="ctr">
                  <a:buNone/>
                </a:pPr>
                <a:endParaRPr lang="en-US" sz="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If the 3x3 Matrix we are finding the inverse of is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then:</a:t>
                </a:r>
              </a:p>
              <a:p>
                <a:pPr marL="0" indent="0" algn="ctr">
                  <a:buNone/>
                </a:pPr>
                <a:endParaRPr lang="en-US" sz="3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determinant of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Form the matrix of minors of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(use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to represent this)</a:t>
                </a: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From the matrix of minors, form the matrix of cofactors (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) according to the pattern below</a:t>
                </a:r>
              </a:p>
              <a:p>
                <a:pPr marL="342900" indent="-342900" algn="ctr">
                  <a:buAutoNum type="arabi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Write down the transpose of the matrix of cofactors,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inverse of A is then given by: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4002997" cy="4776787"/>
              </a:xfrm>
              <a:blipFill>
                <a:blip r:embed="rId2"/>
                <a:stretch>
                  <a:fillRect l="-457" t="-766" r="-12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F77CCD-4911-49E9-B747-8EBDD14B5ECB}"/>
                  </a:ext>
                </a:extLst>
              </p:cNvPr>
              <p:cNvSpPr txBox="1"/>
              <p:nvPr/>
            </p:nvSpPr>
            <p:spPr>
              <a:xfrm>
                <a:off x="1842116" y="4354497"/>
                <a:ext cx="946348" cy="5599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F77CCD-4911-49E9-B747-8EBDD14B5E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2116" y="4354497"/>
                <a:ext cx="946348" cy="5599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3E0E71C-24BC-4E8E-A243-1DAC97D96CA1}"/>
                  </a:ext>
                </a:extLst>
              </p:cNvPr>
              <p:cNvSpPr txBox="1"/>
              <p:nvPr/>
            </p:nvSpPr>
            <p:spPr>
              <a:xfrm>
                <a:off x="1575787" y="5810435"/>
                <a:ext cx="1527791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𝑑𝑒𝑡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3E0E71C-24BC-4E8E-A243-1DAC97D96C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5787" y="5810435"/>
                <a:ext cx="1527791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FE7DC85-C87D-4403-A436-0BDA8ACBE113}"/>
                  </a:ext>
                </a:extLst>
              </p:cNvPr>
              <p:cNvSpPr txBox="1"/>
              <p:nvPr/>
            </p:nvSpPr>
            <p:spPr>
              <a:xfrm>
                <a:off x="6804734" y="1362721"/>
                <a:ext cx="1115947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FE7DC85-C87D-4403-A436-0BDA8ACBE1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734" y="1362721"/>
                <a:ext cx="1115947" cy="6512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F4108696-DB7B-4F78-8AD9-0C62103F74AC}"/>
                  </a:ext>
                </a:extLst>
              </p:cNvPr>
              <p:cNvSpPr txBox="1"/>
              <p:nvPr/>
            </p:nvSpPr>
            <p:spPr>
              <a:xfrm>
                <a:off x="4216894" y="1544713"/>
                <a:ext cx="26974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Given that the Matrix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F4108696-DB7B-4F78-8AD9-0C62103F7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4" y="1544713"/>
                <a:ext cx="2697470" cy="338554"/>
              </a:xfrm>
              <a:prstGeom prst="rect">
                <a:avLst/>
              </a:prstGeom>
              <a:blipFill>
                <a:blip r:embed="rId7"/>
                <a:stretch>
                  <a:fillRect l="-1357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83AB8C5-D756-4541-BAC7-987214D22DFC}"/>
                  </a:ext>
                </a:extLst>
              </p:cNvPr>
              <p:cNvSpPr txBox="1"/>
              <p:nvPr/>
            </p:nvSpPr>
            <p:spPr>
              <a:xfrm>
                <a:off x="7812350" y="1535835"/>
                <a:ext cx="10840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,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83AB8C5-D756-4541-BAC7-987214D22D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50" y="1535835"/>
                <a:ext cx="1084079" cy="338554"/>
              </a:xfrm>
              <a:prstGeom prst="rect">
                <a:avLst/>
              </a:prstGeom>
              <a:blipFill>
                <a:blip r:embed="rId8"/>
                <a:stretch>
                  <a:fillRect l="-3390" t="-3636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/>
              <p:nvPr/>
            </p:nvSpPr>
            <p:spPr>
              <a:xfrm>
                <a:off x="0" y="0"/>
                <a:ext cx="2679964" cy="5379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679964" cy="5379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8">
                <a:extLst>
                  <a:ext uri="{FF2B5EF4-FFF2-40B4-BE49-F238E27FC236}">
                    <a16:creationId xmlns:a16="http://schemas.microsoft.com/office/drawing/2014/main" id="{FC294D48-3B23-4601-B4A0-21E20022C27A}"/>
                  </a:ext>
                </a:extLst>
              </p:cNvPr>
              <p:cNvSpPr txBox="1"/>
              <p:nvPr/>
            </p:nvSpPr>
            <p:spPr>
              <a:xfrm>
                <a:off x="175764" y="2533814"/>
                <a:ext cx="8885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𝑑𝑒𝑡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8">
                <a:extLst>
                  <a:ext uri="{FF2B5EF4-FFF2-40B4-BE49-F238E27FC236}">
                    <a16:creationId xmlns:a16="http://schemas.microsoft.com/office/drawing/2014/main" id="{FC294D48-3B23-4601-B4A0-21E20022C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764" y="2533814"/>
                <a:ext cx="888577" cy="215444"/>
              </a:xfrm>
              <a:prstGeom prst="rect">
                <a:avLst/>
              </a:prstGeom>
              <a:blipFill>
                <a:blip r:embed="rId10"/>
                <a:stretch>
                  <a:fillRect l="-4795" r="-411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/>
              <p:nvPr/>
            </p:nvSpPr>
            <p:spPr>
              <a:xfrm>
                <a:off x="0" y="673351"/>
                <a:ext cx="1391791" cy="3636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73351"/>
                <a:ext cx="1391791" cy="363626"/>
              </a:xfrm>
              <a:prstGeom prst="rect">
                <a:avLst/>
              </a:prstGeom>
              <a:blipFill>
                <a:blip r:embed="rId2"/>
                <a:stretch>
                  <a:fillRect r="-2193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BDF7ACB0-739D-4209-864E-3A08C56958DC}"/>
              </a:ext>
            </a:extLst>
          </p:cNvPr>
          <p:cNvSpPr/>
          <p:nvPr/>
        </p:nvSpPr>
        <p:spPr>
          <a:xfrm>
            <a:off x="534139" y="5487881"/>
            <a:ext cx="3229993" cy="92179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B0D2F222-1159-4817-A3A5-6FD5BAE3A3E3}"/>
                  </a:ext>
                </a:extLst>
              </p:cNvPr>
              <p:cNvSpPr txBox="1"/>
              <p:nvPr/>
            </p:nvSpPr>
            <p:spPr>
              <a:xfrm>
                <a:off x="4897515" y="2402890"/>
                <a:ext cx="1360822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𝑑𝑒𝑡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B0D2F222-1159-4817-A3A5-6FD5BAE3A3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7515" y="2402890"/>
                <a:ext cx="1360822" cy="46262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A548167-DB5B-4EB8-B259-D95C4B1443EF}"/>
                  </a:ext>
                </a:extLst>
              </p:cNvPr>
              <p:cNvSpPr txBox="1"/>
              <p:nvPr/>
            </p:nvSpPr>
            <p:spPr>
              <a:xfrm>
                <a:off x="4907872" y="3123460"/>
                <a:ext cx="2333844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A548167-DB5B-4EB8-B259-D95C4B1443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7872" y="3123460"/>
                <a:ext cx="2333844" cy="65120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DFF9D88B-C725-4D9D-BD2C-6EB6E8DF429E}"/>
                  </a:ext>
                </a:extLst>
              </p:cNvPr>
              <p:cNvSpPr txBox="1"/>
              <p:nvPr/>
            </p:nvSpPr>
            <p:spPr>
              <a:xfrm>
                <a:off x="4918229" y="4057095"/>
                <a:ext cx="2031967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DFF9D88B-C725-4D9D-BD2C-6EB6E8DF42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8229" y="4057095"/>
                <a:ext cx="2031967" cy="65120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0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7118413" y="2743199"/>
            <a:ext cx="312197" cy="692459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7396579" y="2945907"/>
            <a:ext cx="1365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both</a:t>
            </a:r>
          </a:p>
        </p:txBody>
      </p:sp>
      <p:sp>
        <p:nvSpPr>
          <p:cNvPr id="27" name="Arc 20">
            <a:extLst>
              <a:ext uri="{FF2B5EF4-FFF2-40B4-BE49-F238E27FC236}">
                <a16:creationId xmlns:a16="http://schemas.microsoft.com/office/drawing/2014/main" id="{8F482A6C-D64D-4306-A84E-B64D835117CE}"/>
              </a:ext>
            </a:extLst>
          </p:cNvPr>
          <p:cNvSpPr/>
          <p:nvPr/>
        </p:nvSpPr>
        <p:spPr>
          <a:xfrm>
            <a:off x="7146526" y="3650201"/>
            <a:ext cx="312197" cy="692459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1">
            <a:extLst>
              <a:ext uri="{FF2B5EF4-FFF2-40B4-BE49-F238E27FC236}">
                <a16:creationId xmlns:a16="http://schemas.microsoft.com/office/drawing/2014/main" id="{23592090-F680-42C0-A891-9D1CC2C198F7}"/>
              </a:ext>
            </a:extLst>
          </p:cNvPr>
          <p:cNvSpPr txBox="1"/>
          <p:nvPr/>
        </p:nvSpPr>
        <p:spPr>
          <a:xfrm>
            <a:off x="7424693" y="3622089"/>
            <a:ext cx="13656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the fraction value outside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895345-DDE3-4FD1-925E-EF774308DCF2}"/>
              </a:ext>
            </a:extLst>
          </p:cNvPr>
          <p:cNvSpPr txBox="1"/>
          <p:nvPr/>
        </p:nvSpPr>
        <p:spPr>
          <a:xfrm>
            <a:off x="4224528" y="4990760"/>
            <a:ext cx="46268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  <a:latin typeface="Comic Sans MS" panose="030F0702030302020204" pitchFamily="66" charset="0"/>
              </a:rPr>
              <a:t>Remember that although your calculator can do this, you need to know the steps if you get an algebraic version</a:t>
            </a:r>
          </a:p>
          <a:p>
            <a:pPr algn="ctr"/>
            <a:r>
              <a:rPr lang="en-US" b="1" dirty="0">
                <a:solidFill>
                  <a:srgbClr val="0000FF"/>
                </a:solidFill>
                <a:latin typeface="Comic Sans MS" panose="030F0702030302020204" pitchFamily="66" charset="0"/>
              </a:rPr>
              <a:t>(see example 18 in the textbook!)</a:t>
            </a:r>
            <a:endParaRPr lang="en-GB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102">
                <a:extLst>
                  <a:ext uri="{FF2B5EF4-FFF2-40B4-BE49-F238E27FC236}">
                    <a16:creationId xmlns:a16="http://schemas.microsoft.com/office/drawing/2014/main" id="{2EFB8AE4-9E27-49AD-879A-9F7CDEA8C5C5}"/>
                  </a:ext>
                </a:extLst>
              </p:cNvPr>
              <p:cNvSpPr/>
              <p:nvPr/>
            </p:nvSpPr>
            <p:spPr>
              <a:xfrm>
                <a:off x="-79899" y="4264296"/>
                <a:ext cx="1864998" cy="68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正方形/長方形 102">
                <a:extLst>
                  <a:ext uri="{FF2B5EF4-FFF2-40B4-BE49-F238E27FC236}">
                    <a16:creationId xmlns:a16="http://schemas.microsoft.com/office/drawing/2014/main" id="{2EFB8AE4-9E27-49AD-879A-9F7CDEA8C5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9899" y="4264296"/>
                <a:ext cx="1864998" cy="6806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832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  <p:bldP spid="20" grpId="0"/>
      <p:bldP spid="21" grpId="0"/>
      <p:bldP spid="24" grpId="0"/>
      <p:bldP spid="25" grpId="0" animBg="1"/>
      <p:bldP spid="26" grpId="0"/>
      <p:bldP spid="27" grpId="0" animBg="1"/>
      <p:bldP spid="28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4002997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inverse of a 3x3 Matrix</a:t>
                </a:r>
              </a:p>
              <a:p>
                <a:pPr marL="0" indent="0" algn="ctr">
                  <a:buNone/>
                </a:pPr>
                <a:endParaRPr lang="en-US" sz="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matrices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𝑷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𝑸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are non-singular. 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  <m:t>𝑷𝑸</m:t>
                            </m:r>
                          </m:e>
                        </m:d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Start by letting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  <m:t>𝑷𝑸</m:t>
                            </m:r>
                          </m:e>
                        </m:d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4002997" cy="4776787"/>
              </a:xfrm>
              <a:blipFill>
                <a:blip r:embed="rId2"/>
                <a:stretch>
                  <a:fillRect t="-766" r="-4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/>
              <p:nvPr/>
            </p:nvSpPr>
            <p:spPr>
              <a:xfrm>
                <a:off x="0" y="0"/>
                <a:ext cx="2679964" cy="5379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679964" cy="5379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/>
              <p:nvPr/>
            </p:nvSpPr>
            <p:spPr>
              <a:xfrm>
                <a:off x="0" y="673351"/>
                <a:ext cx="1391791" cy="3636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73351"/>
                <a:ext cx="1391791" cy="363626"/>
              </a:xfrm>
              <a:prstGeom prst="rect">
                <a:avLst/>
              </a:prstGeom>
              <a:blipFill>
                <a:blip r:embed="rId4"/>
                <a:stretch>
                  <a:fillRect r="-2193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024846" y="1402080"/>
                <a:ext cx="12463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𝑷𝑸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4846" y="1402080"/>
                <a:ext cx="1246303" cy="276999"/>
              </a:xfrm>
              <a:prstGeom prst="rect">
                <a:avLst/>
              </a:prstGeom>
              <a:blipFill>
                <a:blip r:embed="rId5"/>
                <a:stretch>
                  <a:fillRect l="-3902" t="-4444" r="-1951" b="-3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97977" y="1859280"/>
                <a:ext cx="22850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𝑷𝑸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𝑷𝑸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𝑷𝑸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977" y="1859280"/>
                <a:ext cx="2285049" cy="276999"/>
              </a:xfrm>
              <a:prstGeom prst="rect">
                <a:avLst/>
              </a:prstGeom>
              <a:blipFill>
                <a:blip r:embed="rId6"/>
                <a:stretch>
                  <a:fillRect l="-3200" t="-4444" r="-533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89564" y="2355669"/>
                <a:ext cx="9265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𝑷𝑸𝑪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𝑰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564" y="2355669"/>
                <a:ext cx="926536" cy="276999"/>
              </a:xfrm>
              <a:prstGeom prst="rect">
                <a:avLst/>
              </a:prstGeom>
              <a:blipFill>
                <a:blip r:embed="rId7"/>
                <a:stretch>
                  <a:fillRect l="-7895" r="-5921" b="-28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06386" y="2825932"/>
                <a:ext cx="17022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𝑷𝑸𝑪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𝑰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386" y="2825932"/>
                <a:ext cx="1702261" cy="276999"/>
              </a:xfrm>
              <a:prstGeom prst="rect">
                <a:avLst/>
              </a:prstGeom>
              <a:blipFill>
                <a:blip r:embed="rId8"/>
                <a:stretch>
                  <a:fillRect l="-2500" t="-4444" r="-3214" b="-3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850672" y="3317967"/>
                <a:ext cx="10547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𝑸𝑪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672" y="3317967"/>
                <a:ext cx="1054712" cy="276999"/>
              </a:xfrm>
              <a:prstGeom prst="rect">
                <a:avLst/>
              </a:prstGeom>
              <a:blipFill>
                <a:blip r:embed="rId9"/>
                <a:stretch>
                  <a:fillRect l="-6936" t="-4348" r="-1734" b="-28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54431" y="3775167"/>
                <a:ext cx="18496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𝑸𝑪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4431" y="3775167"/>
                <a:ext cx="1849673" cy="276999"/>
              </a:xfrm>
              <a:prstGeom prst="rect">
                <a:avLst/>
              </a:prstGeom>
              <a:blipFill>
                <a:blip r:embed="rId10"/>
                <a:stretch>
                  <a:fillRect l="-3630" t="-4348" r="-990" b="-28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024843" y="4302036"/>
                <a:ext cx="12838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4843" y="4302036"/>
                <a:ext cx="1283878" cy="276999"/>
              </a:xfrm>
              <a:prstGeom prst="rect">
                <a:avLst/>
              </a:prstGeom>
              <a:blipFill>
                <a:blip r:embed="rId11"/>
                <a:stretch>
                  <a:fillRect l="-3791" t="-4444" r="-1896" b="-3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28306" y="4811487"/>
                <a:ext cx="18873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𝑷𝑸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306" y="4811487"/>
                <a:ext cx="1887376" cy="276999"/>
              </a:xfrm>
              <a:prstGeom prst="rect">
                <a:avLst/>
              </a:prstGeom>
              <a:blipFill>
                <a:blip r:embed="rId12"/>
                <a:stretch>
                  <a:fillRect t="-4348" r="-968" b="-28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20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6743944" y="1550126"/>
            <a:ext cx="318707" cy="513806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21">
                <a:extLst>
                  <a:ext uri="{FF2B5EF4-FFF2-40B4-BE49-F238E27FC236}">
                    <a16:creationId xmlns:a16="http://schemas.microsoft.com/office/drawing/2014/main" id="{527392A3-16A0-4663-ADBC-542DE5AA5E95}"/>
                  </a:ext>
                </a:extLst>
              </p:cNvPr>
              <p:cNvSpPr txBox="1"/>
              <p:nvPr/>
            </p:nvSpPr>
            <p:spPr>
              <a:xfrm>
                <a:off x="6987276" y="1535119"/>
                <a:ext cx="19999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Multiply both sides by </a:t>
                </a:r>
                <a14:m>
                  <m:oMath xmlns:m="http://schemas.openxmlformats.org/officeDocument/2006/math">
                    <m:r>
                      <a:rPr lang="en-GB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𝑷𝑸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(at the start)</a:t>
                </a:r>
              </a:p>
            </p:txBody>
          </p:sp>
        </mc:Choice>
        <mc:Fallback xmlns="">
          <p:sp>
            <p:nvSpPr>
              <p:cNvPr id="18" name="TextBox 21">
                <a:extLst>
                  <a:ext uri="{FF2B5EF4-FFF2-40B4-BE49-F238E27FC236}">
                    <a16:creationId xmlns:a16="http://schemas.microsoft.com/office/drawing/2014/main" id="{527392A3-16A0-4663-ADBC-542DE5AA5E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7276" y="1535119"/>
                <a:ext cx="1999969" cy="461665"/>
              </a:xfrm>
              <a:prstGeom prst="rect">
                <a:avLst/>
              </a:prstGeom>
              <a:blipFill>
                <a:blip r:embed="rId13"/>
                <a:stretch>
                  <a:fillRect t="-1316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20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6600253" y="2050869"/>
            <a:ext cx="288227" cy="500742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20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5960173" y="2490652"/>
            <a:ext cx="288227" cy="500742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5990653" y="2973978"/>
            <a:ext cx="288227" cy="500742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6238847" y="3457303"/>
            <a:ext cx="288227" cy="500742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6347704" y="3949338"/>
            <a:ext cx="288227" cy="500742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6369475" y="4458790"/>
            <a:ext cx="288227" cy="500742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6869710" y="2070696"/>
            <a:ext cx="1999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right hand side is the identity matrix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1">
                <a:extLst>
                  <a:ext uri="{FF2B5EF4-FFF2-40B4-BE49-F238E27FC236}">
                    <a16:creationId xmlns:a16="http://schemas.microsoft.com/office/drawing/2014/main" id="{527392A3-16A0-4663-ADBC-542DE5AA5E95}"/>
                  </a:ext>
                </a:extLst>
              </p:cNvPr>
              <p:cNvSpPr txBox="1"/>
              <p:nvPr/>
            </p:nvSpPr>
            <p:spPr>
              <a:xfrm>
                <a:off x="6103356" y="2549667"/>
                <a:ext cx="287518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Multiply both sides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at the start</a:t>
                </a:r>
              </a:p>
            </p:txBody>
          </p:sp>
        </mc:Choice>
        <mc:Fallback xmlns="">
          <p:sp>
            <p:nvSpPr>
              <p:cNvPr id="27" name="TextBox 21">
                <a:extLst>
                  <a:ext uri="{FF2B5EF4-FFF2-40B4-BE49-F238E27FC236}">
                    <a16:creationId xmlns:a16="http://schemas.microsoft.com/office/drawing/2014/main" id="{527392A3-16A0-4663-ADBC-542DE5AA5E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3356" y="2549667"/>
                <a:ext cx="2875181" cy="461665"/>
              </a:xfrm>
              <a:prstGeom prst="rect">
                <a:avLst/>
              </a:prstGeom>
              <a:blipFill>
                <a:blip r:embed="rId14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6151252" y="2945907"/>
            <a:ext cx="2875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There will be some terms which we can eliminate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293326" y="2865120"/>
            <a:ext cx="557348" cy="252549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5847806" y="2908662"/>
            <a:ext cx="178525" cy="152403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21">
                <a:extLst>
                  <a:ext uri="{FF2B5EF4-FFF2-40B4-BE49-F238E27FC236}">
                    <a16:creationId xmlns:a16="http://schemas.microsoft.com/office/drawing/2014/main" id="{527392A3-16A0-4663-ADBC-542DE5AA5E95}"/>
                  </a:ext>
                </a:extLst>
              </p:cNvPr>
              <p:cNvSpPr txBox="1"/>
              <p:nvPr/>
            </p:nvSpPr>
            <p:spPr>
              <a:xfrm>
                <a:off x="6338487" y="3429233"/>
                <a:ext cx="287518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Multiply both sides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at the start</a:t>
                </a:r>
              </a:p>
            </p:txBody>
          </p:sp>
        </mc:Choice>
        <mc:Fallback xmlns="">
          <p:sp>
            <p:nvSpPr>
              <p:cNvPr id="33" name="TextBox 21">
                <a:extLst>
                  <a:ext uri="{FF2B5EF4-FFF2-40B4-BE49-F238E27FC236}">
                    <a16:creationId xmlns:a16="http://schemas.microsoft.com/office/drawing/2014/main" id="{527392A3-16A0-4663-ADBC-542DE5AA5E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8487" y="3429233"/>
                <a:ext cx="2875181" cy="461665"/>
              </a:xfrm>
              <a:prstGeom prst="rect">
                <a:avLst/>
              </a:prstGeom>
              <a:blipFill>
                <a:blip r:embed="rId15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6499596" y="4051895"/>
            <a:ext cx="1494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We can 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4493623" y="3831771"/>
            <a:ext cx="557348" cy="252549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6586680" y="4461198"/>
            <a:ext cx="20522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C with the initial assumption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990011" y="1341120"/>
            <a:ext cx="1288869" cy="37446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011784" y="4280263"/>
            <a:ext cx="248194" cy="31786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4432664" y="4798423"/>
            <a:ext cx="783770" cy="31786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184569" y="78379"/>
                <a:ext cx="18873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𝑷𝑸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569" y="78379"/>
                <a:ext cx="1887376" cy="276999"/>
              </a:xfrm>
              <a:prstGeom prst="rect">
                <a:avLst/>
              </a:prstGeom>
              <a:blipFill>
                <a:blip r:embed="rId16"/>
                <a:stretch>
                  <a:fillRect t="-4444" r="-971" b="-3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テキスト ボックス 7">
            <a:extLst>
              <a:ext uri="{FF2B5EF4-FFF2-40B4-BE49-F238E27FC236}">
                <a16:creationId xmlns:a16="http://schemas.microsoft.com/office/drawing/2014/main" id="{37895345-DDE3-4FD1-925E-EF774308DCF2}"/>
              </a:ext>
            </a:extLst>
          </p:cNvPr>
          <p:cNvSpPr txBox="1"/>
          <p:nvPr/>
        </p:nvSpPr>
        <p:spPr>
          <a:xfrm>
            <a:off x="4250653" y="5574235"/>
            <a:ext cx="4626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  <a:latin typeface="Comic Sans MS" panose="030F0702030302020204" pitchFamily="66" charset="0"/>
              </a:rPr>
              <a:t>This is a useful result that you should learn!</a:t>
            </a:r>
            <a:endParaRPr lang="en-GB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34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2" grpId="0"/>
      <p:bldP spid="13" grpId="0"/>
      <p:bldP spid="14" grpId="0"/>
      <p:bldP spid="15" grpId="0"/>
      <p:bldP spid="16" grpId="0"/>
      <p:bldP spid="17" grpId="0" animBg="1"/>
      <p:bldP spid="18" grpId="0"/>
      <p:bldP spid="19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6" grpId="0"/>
      <p:bldP spid="27" grpId="0"/>
      <p:bldP spid="28" grpId="0"/>
      <p:bldP spid="33" grpId="0"/>
      <p:bldP spid="35" grpId="0"/>
      <p:bldP spid="37" grpId="0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4002997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inverse of a 3x3 Matrix</a:t>
                </a:r>
              </a:p>
              <a:p>
                <a:pPr marL="0" indent="0" algn="ctr">
                  <a:buNone/>
                </a:pPr>
                <a:endParaRPr lang="en-US" sz="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the matrix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  <m:t>𝑨𝑩</m:t>
                            </m:r>
                          </m:e>
                        </m:d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−17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endParaRPr lang="en-GB" sz="1400" b="1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4002997" cy="4776787"/>
              </a:xfrm>
              <a:blipFill>
                <a:blip r:embed="rId2"/>
                <a:stretch>
                  <a:fillRect l="-304" t="-766" r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/>
              <p:nvPr/>
            </p:nvSpPr>
            <p:spPr>
              <a:xfrm>
                <a:off x="0" y="0"/>
                <a:ext cx="2679964" cy="5379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679964" cy="5379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/>
              <p:nvPr/>
            </p:nvSpPr>
            <p:spPr>
              <a:xfrm>
                <a:off x="0" y="673351"/>
                <a:ext cx="1391791" cy="3636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73351"/>
                <a:ext cx="1391791" cy="363626"/>
              </a:xfrm>
              <a:prstGeom prst="rect">
                <a:avLst/>
              </a:prstGeom>
              <a:blipFill>
                <a:blip r:embed="rId4"/>
                <a:stretch>
                  <a:fillRect r="-2193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944437" y="1463039"/>
                <a:ext cx="9344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GB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437" y="1463039"/>
                <a:ext cx="934487" cy="276999"/>
              </a:xfrm>
              <a:prstGeom prst="rect">
                <a:avLst/>
              </a:prstGeom>
              <a:blipFill>
                <a:blip r:embed="rId5"/>
                <a:stretch>
                  <a:fillRect l="-2614" t="-2222" r="-3922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83329" y="1928947"/>
                <a:ext cx="12390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GB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3329" y="1928947"/>
                <a:ext cx="1239057" cy="276999"/>
              </a:xfrm>
              <a:prstGeom prst="rect">
                <a:avLst/>
              </a:prstGeom>
              <a:blipFill>
                <a:blip r:embed="rId6"/>
                <a:stretch>
                  <a:fillRect l="-2463" t="-2174" r="-2463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223111" y="2403564"/>
                <a:ext cx="7613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3111" y="2403564"/>
                <a:ext cx="761362" cy="276999"/>
              </a:xfrm>
              <a:prstGeom prst="rect">
                <a:avLst/>
              </a:prstGeom>
              <a:blipFill>
                <a:blip r:embed="rId7"/>
                <a:stretch>
                  <a:fillRect l="-4000" t="-2174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20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5960173" y="1584960"/>
            <a:ext cx="257747" cy="474743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6264464" y="1535118"/>
            <a:ext cx="2208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both sides by A at the start</a:t>
            </a:r>
          </a:p>
        </p:txBody>
      </p:sp>
      <p:sp>
        <p:nvSpPr>
          <p:cNvPr id="13" name="Arc 20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5973235" y="2094412"/>
            <a:ext cx="257747" cy="474743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6138190" y="2183907"/>
            <a:ext cx="19607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Rewrite both sides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21">
                <a:extLst>
                  <a:ext uri="{FF2B5EF4-FFF2-40B4-BE49-F238E27FC236}">
                    <a16:creationId xmlns:a16="http://schemas.microsoft.com/office/drawing/2014/main" id="{527392A3-16A0-4663-ADBC-542DE5AA5E95}"/>
                  </a:ext>
                </a:extLst>
              </p:cNvPr>
              <p:cNvSpPr txBox="1"/>
              <p:nvPr/>
            </p:nvSpPr>
            <p:spPr>
              <a:xfrm>
                <a:off x="4871095" y="2919782"/>
                <a:ext cx="32975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So we can prove the initial statement by showing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𝑰</m:t>
                    </m:r>
                  </m:oMath>
                </a14:m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Box 21">
                <a:extLst>
                  <a:ext uri="{FF2B5EF4-FFF2-40B4-BE49-F238E27FC236}">
                    <a16:creationId xmlns:a16="http://schemas.microsoft.com/office/drawing/2014/main" id="{527392A3-16A0-4663-ADBC-542DE5AA5E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1095" y="2919782"/>
                <a:ext cx="3297546" cy="523220"/>
              </a:xfrm>
              <a:prstGeom prst="rect">
                <a:avLst/>
              </a:prstGeom>
              <a:blipFill>
                <a:blip r:embed="rId8"/>
                <a:stretch>
                  <a:fillRect l="-185" t="-2326" r="-1664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81303" y="3622766"/>
                <a:ext cx="1423723" cy="6496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303" y="3622766"/>
                <a:ext cx="1423723" cy="6496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361612" y="3618412"/>
                <a:ext cx="1423723" cy="6496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612" y="3618412"/>
                <a:ext cx="1423723" cy="64960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89121" y="4580709"/>
                <a:ext cx="3787896" cy="6553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+0−3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−6+3+3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6+0−6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0+0+0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0+1+0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0+0+0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−2+0+2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3−1−2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−3+0+4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1" y="4580709"/>
                <a:ext cx="3787896" cy="65530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673635" y="5534297"/>
                <a:ext cx="1172949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3635" y="5534297"/>
                <a:ext cx="1172949" cy="65120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8111191" y="4005944"/>
            <a:ext cx="240330" cy="870856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8267436" y="4147690"/>
            <a:ext cx="937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each part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8089419" y="4950824"/>
            <a:ext cx="240330" cy="870856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8276145" y="5227552"/>
            <a:ext cx="937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184569" y="78379"/>
                <a:ext cx="18873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𝑷𝑸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569" y="78379"/>
                <a:ext cx="1887376" cy="276999"/>
              </a:xfrm>
              <a:prstGeom prst="rect">
                <a:avLst/>
              </a:prstGeom>
              <a:blipFill>
                <a:blip r:embed="rId13"/>
                <a:stretch>
                  <a:fillRect t="-4444" r="-971" b="-3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704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1" grpId="0" animBg="1"/>
      <p:bldP spid="12" grpId="0"/>
      <p:bldP spid="13" grpId="0" animBg="1"/>
      <p:bldP spid="14" grpId="0"/>
      <p:bldP spid="15" grpId="0"/>
      <p:bldP spid="6" grpId="0"/>
      <p:bldP spid="16" grpId="0"/>
      <p:bldP spid="24" grpId="0"/>
      <p:bldP spid="25" grpId="0"/>
      <p:bldP spid="26" grpId="0" animBg="1"/>
      <p:bldP spid="27" grpId="0"/>
      <p:bldP spid="28" grpId="0" animBg="1"/>
      <p:bldP spid="2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AD23808-AF29-4E01-8898-100F0A84E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5FBBC1-6F85-4BCB-9235-F262D87A11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4235E0-FB4B-4875-B626-2587ADE11A74}">
  <ds:schemaRefs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00eee050-7eda-4a68-8825-514e694f5f09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805</TotalTime>
  <Words>3128</Words>
  <Application>Microsoft Office PowerPoint</Application>
  <PresentationFormat>On-screen Show (4:3)</PresentationFormat>
  <Paragraphs>224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Kristen ITC</vt:lpstr>
      <vt:lpstr>Segoe UI Black</vt:lpstr>
      <vt:lpstr>Office テーマ</vt:lpstr>
      <vt:lpstr>PowerPoint Presentation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178</cp:revision>
  <dcterms:created xsi:type="dcterms:W3CDTF">2017-08-14T15:35:38Z</dcterms:created>
  <dcterms:modified xsi:type="dcterms:W3CDTF">2021-08-27T06:55:10Z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