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85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20.png"/><Relationship Id="rId2" Type="http://schemas.openxmlformats.org/officeDocument/2006/relationships/image" Target="../media/image231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4.png"/><Relationship Id="rId2" Type="http://schemas.openxmlformats.org/officeDocument/2006/relationships/image" Target="../media/image23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7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90.png"/><Relationship Id="rId2" Type="http://schemas.openxmlformats.org/officeDocument/2006/relationships/image" Target="../media/image24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0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30.png"/><Relationship Id="rId2" Type="http://schemas.openxmlformats.org/officeDocument/2006/relationships/image" Target="../media/image24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60.png"/><Relationship Id="rId2" Type="http://schemas.openxmlformats.org/officeDocument/2006/relationships/image" Target="../media/image24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7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20.png"/><Relationship Id="rId2" Type="http://schemas.openxmlformats.org/officeDocument/2006/relationships/image" Target="../media/image25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50.png"/><Relationship Id="rId2" Type="http://schemas.openxmlformats.org/officeDocument/2006/relationships/image" Target="../media/image25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1.png"/><Relationship Id="rId2" Type="http://schemas.openxmlformats.org/officeDocument/2006/relationships/image" Target="../media/image10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1.png"/><Relationship Id="rId2" Type="http://schemas.openxmlformats.org/officeDocument/2006/relationships/image" Target="../media/image2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3.png"/><Relationship Id="rId2" Type="http://schemas.openxmlformats.org/officeDocument/2006/relationships/image" Target="../media/image10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5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5.png"/><Relationship Id="rId2" Type="http://schemas.openxmlformats.org/officeDocument/2006/relationships/image" Target="../media/image10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8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7.png"/><Relationship Id="rId2" Type="http://schemas.openxmlformats.org/officeDocument/2006/relationships/image" Target="../media/image10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9.png"/><Relationship Id="rId2" Type="http://schemas.openxmlformats.org/officeDocument/2006/relationships/image" Target="../media/image10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1.png"/><Relationship Id="rId2" Type="http://schemas.openxmlformats.org/officeDocument/2006/relationships/image" Target="../media/image10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3.png"/><Relationship Id="rId2" Type="http://schemas.openxmlformats.org/officeDocument/2006/relationships/image" Target="../media/image10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6.5) Integrating hyperbolic functions</a:t>
            </a:r>
          </a:p>
        </p:txBody>
      </p:sp>
    </p:spTree>
    <p:extLst>
      <p:ext uri="{BB962C8B-B14F-4D97-AF65-F5344CB8AC3E}">
        <p14:creationId xmlns:p14="http://schemas.microsoft.com/office/powerpoint/2010/main" val="716293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558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558807"/>
              </a:xfrm>
              <a:prstGeom prst="rect">
                <a:avLst/>
              </a:prstGeom>
              <a:blipFill>
                <a:blip r:embed="rId2"/>
                <a:stretch>
                  <a:fillRect l="-1333" b="-5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558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𝑎𝑟𝑐𝑜𝑠h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558807"/>
              </a:xfrm>
              <a:prstGeom prst="rect">
                <a:avLst/>
              </a:prstGeom>
              <a:blipFill>
                <a:blip r:embed="rId3"/>
                <a:stretch>
                  <a:fillRect l="-1467" b="-5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82031" y="1538883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3869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637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Evaluate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GB" sz="240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e>
                            </m:rad>
                          </m:den>
                        </m:f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400" i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637739"/>
              </a:xfrm>
              <a:prstGeom prst="rect">
                <a:avLst/>
              </a:prstGeom>
              <a:blipFill>
                <a:blip r:embed="rId2"/>
                <a:stretch>
                  <a:fillRect l="-2000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37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Evaluate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rad>
                          </m:den>
                        </m:f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37739"/>
              </a:xfrm>
              <a:prstGeom prst="rect">
                <a:avLst/>
              </a:prstGeom>
              <a:blipFill>
                <a:blip r:embed="rId3"/>
                <a:stretch>
                  <a:fillRect l="-2133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188688"/>
                <a:ext cx="4572001" cy="8199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188688"/>
                <a:ext cx="4572001" cy="8199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328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683550" cy="952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using a hyperbolic substitution,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𝑎𝑟𝑐𝑜𝑠h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683550" cy="952056"/>
              </a:xfrm>
              <a:prstGeom prst="rect">
                <a:avLst/>
              </a:prstGeom>
              <a:blipFill>
                <a:blip r:embed="rId2"/>
                <a:stretch>
                  <a:fillRect l="-1042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87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using a hyperbolic substitution,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87294"/>
              </a:xfrm>
              <a:prstGeom prst="rect">
                <a:avLst/>
              </a:prstGeom>
              <a:blipFill>
                <a:blip r:embed="rId3"/>
                <a:stretch>
                  <a:fillRect l="-1200" t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178656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 using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NB: Can also use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but longer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178656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07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92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a hyperbolic substitution, evaluate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92158"/>
              </a:xfrm>
              <a:prstGeom prst="rect">
                <a:avLst/>
              </a:prstGeom>
              <a:blipFill>
                <a:blip r:embed="rId2"/>
                <a:stretch>
                  <a:fillRect l="-1333" t="-3352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92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a hyperbolic substitution, evaluate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92158"/>
              </a:xfrm>
              <a:prstGeom prst="rect">
                <a:avLst/>
              </a:prstGeom>
              <a:blipFill>
                <a:blip r:embed="rId3"/>
                <a:stretch>
                  <a:fillRect l="-1467" t="-3352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42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ad>
                        <m:radPr>
                          <m:degHide m:val="on"/>
                          <m:ctrlP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426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98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47403"/>
              </a:xfrm>
              <a:prstGeom prst="rect">
                <a:avLst/>
              </a:prstGeom>
              <a:blipFill>
                <a:blip r:embed="rId2"/>
                <a:stretch>
                  <a:fillRect l="-1333" t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47403"/>
              </a:xfrm>
              <a:prstGeom prst="rect">
                <a:avLst/>
              </a:prstGeom>
              <a:blipFill>
                <a:blip r:embed="rId3"/>
                <a:stretch>
                  <a:fillRect l="-1467" t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76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47403"/>
              </a:xfrm>
              <a:prstGeom prst="rect">
                <a:avLst/>
              </a:prstGeom>
              <a:blipFill>
                <a:blip r:embed="rId2"/>
                <a:stretch>
                  <a:fillRect l="-1333" t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+8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47403"/>
              </a:xfrm>
              <a:prstGeom prst="rect">
                <a:avLst/>
              </a:prstGeom>
              <a:blipFill>
                <a:blip r:embed="rId3"/>
                <a:stretch>
                  <a:fillRect l="-1467" t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8905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−4−2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−4+2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8905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3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117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+8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+17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117485"/>
              </a:xfrm>
              <a:prstGeom prst="rect">
                <a:avLst/>
              </a:prstGeom>
              <a:blipFill>
                <a:blip r:embed="rId2"/>
                <a:stretch>
                  <a:fillRect l="-1333" t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91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91517"/>
              </a:xfrm>
              <a:prstGeom prst="rect">
                <a:avLst/>
              </a:prstGeom>
              <a:blipFill>
                <a:blip r:embed="rId3"/>
                <a:stretch>
                  <a:fillRect l="-1467" t="-33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0.400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47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47403"/>
              </a:xfrm>
              <a:prstGeom prst="rect">
                <a:avLst/>
              </a:prstGeom>
              <a:blipFill>
                <a:blip r:embed="rId2"/>
                <a:stretch>
                  <a:fillRect l="-1333" t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47403"/>
              </a:xfrm>
              <a:prstGeom prst="rect">
                <a:avLst/>
              </a:prstGeom>
              <a:blipFill>
                <a:blip r:embed="rId3"/>
                <a:stretch>
                  <a:fillRect l="-1467" t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64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906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+17≡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Hence, or otherwise, find: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25</m:t>
                            </m:r>
                            <m:sSup>
                              <m:sSup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+10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+17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sSup>
                                  <m:sSupPr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+10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+17</m:t>
                                </m:r>
                              </m:e>
                            </m:rad>
                          </m:den>
                        </m:f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906356"/>
              </a:xfrm>
              <a:prstGeom prst="rect">
                <a:avLst/>
              </a:prstGeom>
              <a:blipFill>
                <a:blip r:embed="rId2"/>
                <a:stretch>
                  <a:fillRect l="-4000" b="-21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901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+5≡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Hence, or otherwise, find: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  <m:sSup>
                              <m:sSup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+6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den>
                        </m:f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sSup>
                                  <m:sSupPr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+6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rad>
                          </m:den>
                        </m:f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901867"/>
              </a:xfrm>
              <a:prstGeom prst="rect">
                <a:avLst/>
              </a:prstGeom>
              <a:blipFill>
                <a:blip r:embed="rId3"/>
                <a:stretch>
                  <a:fillRect l="-4133" b="-21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2363532"/>
                <a:ext cx="4572001" cy="1401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func>
                      <m:func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f>
                          <m:f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2363532"/>
                <a:ext cx="4572001" cy="1401922"/>
              </a:xfrm>
              <a:prstGeom prst="rect">
                <a:avLst/>
              </a:prstGeom>
              <a:blipFill>
                <a:blip r:embed="rId4"/>
                <a:stretch>
                  <a:fillRect l="-1467" b="-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26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5939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600" b="1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600" b="1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1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5939575"/>
              </a:xfrm>
              <a:prstGeom prst="rect">
                <a:avLst/>
              </a:prstGeom>
              <a:blipFill>
                <a:blip r:embed="rId2"/>
                <a:stretch>
                  <a:fillRect l="-16933" t="-127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5939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func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600" b="1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600" b="1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1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5939575"/>
              </a:xfrm>
              <a:prstGeom prst="rect">
                <a:avLst/>
              </a:prstGeom>
              <a:blipFill>
                <a:blip r:embed="rId3"/>
                <a:stretch>
                  <a:fillRect l="-17067" t="-127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5651770" y="741215"/>
                <a:ext cx="3502262" cy="5016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6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func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r"/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770" y="741215"/>
                <a:ext cx="3502262" cy="50163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31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53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3−7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53686"/>
              </a:xfrm>
              <a:prstGeom prst="rect">
                <a:avLst/>
              </a:prstGeom>
              <a:blipFill>
                <a:blip r:embed="rId2"/>
                <a:stretch>
                  <a:fillRect l="-1333" t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53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2+5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53686"/>
              </a:xfrm>
              <a:prstGeom prst="rect">
                <a:avLst/>
              </a:prstGeom>
              <a:blipFill>
                <a:blip r:embed="rId3"/>
                <a:stretch>
                  <a:fillRect l="-1467" t="-34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3973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3973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14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467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e>
                            <m:sup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291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i="0" smtClean="0">
                                  <a:latin typeface="Cambria Math" panose="02040503050406030204" pitchFamily="18" charset="0"/>
                                </a:rPr>
                                <m:t>coth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467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𝑐𝑜𝑠h</m:t>
                                  </m:r>
                                </m:fName>
                                <m:e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040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467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155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467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991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29513"/>
              </a:xfrm>
              <a:prstGeom prst="rect">
                <a:avLst/>
              </a:prstGeom>
              <a:blipFill>
                <a:blip r:embed="rId2"/>
                <a:stretch>
                  <a:fillRect l="-1333" t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467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50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337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𝑐𝑜𝑠𝑒𝑐h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000" dirty="0">
                    <a:latin typeface="Candara" panose="020E0502030303020204" pitchFamily="34" charset="0"/>
                  </a:rPr>
                  <a:t>(requires partial fractions)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337289"/>
              </a:xfrm>
              <a:prstGeom prst="rect">
                <a:avLst/>
              </a:prstGeom>
              <a:blipFill>
                <a:blip r:embed="rId2"/>
                <a:stretch>
                  <a:fillRect l="-1333" t="-2740" b="-73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sech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29513"/>
              </a:xfrm>
              <a:prstGeom prst="rect">
                <a:avLst/>
              </a:prstGeom>
              <a:blipFill>
                <a:blip r:embed="rId3"/>
                <a:stretch>
                  <a:fillRect l="-1467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1" y="153888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1" y="153888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819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9926</TotalTime>
  <Words>1611</Words>
  <Application>Microsoft Office PowerPoint</Application>
  <PresentationFormat>On-screen Show (4:3)</PresentationFormat>
  <Paragraphs>156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Candara</vt:lpstr>
      <vt:lpstr>Office Theme</vt:lpstr>
      <vt:lpstr>6.5) Integrating hyperbolic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2021-08-29T22:51:17Z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