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385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20.png"/><Relationship Id="rId2" Type="http://schemas.openxmlformats.org/officeDocument/2006/relationships/image" Target="../media/image231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4.png"/><Relationship Id="rId2" Type="http://schemas.openxmlformats.org/officeDocument/2006/relationships/image" Target="../media/image23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5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70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8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90.png"/><Relationship Id="rId2" Type="http://schemas.openxmlformats.org/officeDocument/2006/relationships/image" Target="../media/image24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50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30.png"/><Relationship Id="rId2" Type="http://schemas.openxmlformats.org/officeDocument/2006/relationships/image" Target="../media/image24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4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60.png"/><Relationship Id="rId2" Type="http://schemas.openxmlformats.org/officeDocument/2006/relationships/image" Target="../media/image24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7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20.png"/><Relationship Id="rId2" Type="http://schemas.openxmlformats.org/officeDocument/2006/relationships/image" Target="../media/image25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53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50.png"/><Relationship Id="rId2" Type="http://schemas.openxmlformats.org/officeDocument/2006/relationships/image" Target="../media/image25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56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1.png"/><Relationship Id="rId2" Type="http://schemas.openxmlformats.org/officeDocument/2006/relationships/image" Target="../media/image10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9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11.png"/><Relationship Id="rId2" Type="http://schemas.openxmlformats.org/officeDocument/2006/relationships/image" Target="../media/image21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3.png"/><Relationship Id="rId2" Type="http://schemas.openxmlformats.org/officeDocument/2006/relationships/image" Target="../media/image106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5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5.png"/><Relationship Id="rId2" Type="http://schemas.openxmlformats.org/officeDocument/2006/relationships/image" Target="../media/image106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8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7.png"/><Relationship Id="rId2" Type="http://schemas.openxmlformats.org/officeDocument/2006/relationships/image" Target="../media/image106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9.png"/><Relationship Id="rId2" Type="http://schemas.openxmlformats.org/officeDocument/2006/relationships/image" Target="../media/image106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4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1.png"/><Relationship Id="rId2" Type="http://schemas.openxmlformats.org/officeDocument/2006/relationships/image" Target="../media/image10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7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3.png"/><Relationship Id="rId2" Type="http://schemas.openxmlformats.org/officeDocument/2006/relationships/image" Target="../media/image107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6.5) Integrating hyperbolic functions</a:t>
            </a:r>
          </a:p>
        </p:txBody>
      </p:sp>
    </p:spTree>
    <p:extLst>
      <p:ext uri="{BB962C8B-B14F-4D97-AF65-F5344CB8AC3E}">
        <p14:creationId xmlns:p14="http://schemas.microsoft.com/office/powerpoint/2010/main" val="716293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558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𝑎𝑟𝑠𝑖𝑛h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sz="2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558807"/>
              </a:xfrm>
              <a:prstGeom prst="rect">
                <a:avLst/>
              </a:prstGeom>
              <a:blipFill>
                <a:blip r:embed="rId2"/>
                <a:stretch>
                  <a:fillRect l="-1333" b="-54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558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𝑎𝑟𝑐𝑜𝑠h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558807"/>
              </a:xfrm>
              <a:prstGeom prst="rect">
                <a:avLst/>
              </a:prstGeom>
              <a:blipFill>
                <a:blip r:embed="rId3"/>
                <a:stretch>
                  <a:fillRect l="-1467" b="-54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C24385B1-56CC-4BCF-9B84-8EA2D3337E37}"/>
              </a:ext>
            </a:extLst>
          </p:cNvPr>
          <p:cNvSpPr/>
          <p:nvPr/>
        </p:nvSpPr>
        <p:spPr>
          <a:xfrm>
            <a:off x="4582031" y="1538883"/>
            <a:ext cx="4572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23869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6377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Evaluate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en-GB" sz="240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  <m:e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e>
                            </m:rad>
                          </m:den>
                        </m:f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GB" sz="2400" i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637739"/>
              </a:xfrm>
              <a:prstGeom prst="rect">
                <a:avLst/>
              </a:prstGeom>
              <a:blipFill>
                <a:blip r:embed="rId2"/>
                <a:stretch>
                  <a:fillRect l="-2000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6377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Evaluate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  <m:e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−16</m:t>
                                </m:r>
                              </m:e>
                            </m:rad>
                          </m:den>
                        </m:f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637739"/>
              </a:xfrm>
              <a:prstGeom prst="rect">
                <a:avLst/>
              </a:prstGeom>
              <a:blipFill>
                <a:blip r:embed="rId3"/>
                <a:stretch>
                  <a:fillRect l="-2133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188688"/>
                <a:ext cx="4572001" cy="8199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188688"/>
                <a:ext cx="4572001" cy="8199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328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683550" cy="9520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By using a hyperbolic substitution, show that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rad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𝑎𝑟𝑐𝑜𝑠h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683550" cy="952056"/>
              </a:xfrm>
              <a:prstGeom prst="rect">
                <a:avLst/>
              </a:prstGeom>
              <a:blipFill>
                <a:blip r:embed="rId2"/>
                <a:stretch>
                  <a:fillRect l="-1042" t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8872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By using a hyperbolic substitution, show that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ad>
                            <m:radPr>
                              <m:degHide m:val="on"/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𝑎𝑟𝑠𝑖𝑛h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887294"/>
              </a:xfrm>
              <a:prstGeom prst="rect">
                <a:avLst/>
              </a:prstGeom>
              <a:blipFill>
                <a:blip r:embed="rId3"/>
                <a:stretch>
                  <a:fillRect l="-1200" t="-41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82031" y="1178656"/>
                <a:ext cx="4572001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Shown using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NB: Can also use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func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but longer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1" y="1178656"/>
                <a:ext cx="4572001" cy="707886"/>
              </a:xfrm>
              <a:prstGeom prst="rect">
                <a:avLst/>
              </a:prstGeom>
              <a:blipFill>
                <a:blip r:embed="rId4"/>
                <a:stretch>
                  <a:fillRect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707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1092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Using a hyperbolic substitution, evaluate </a:t>
                </a:r>
                <a:endParaRPr lang="en-GB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−16</m:t>
                                  </m:r>
                                </m:e>
                              </m:rad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1092158"/>
              </a:xfrm>
              <a:prstGeom prst="rect">
                <a:avLst/>
              </a:prstGeom>
              <a:blipFill>
                <a:blip r:embed="rId2"/>
                <a:stretch>
                  <a:fillRect l="-1333" t="-3352" r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092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Using a hyperbolic substitution, evaluate </a:t>
                </a:r>
                <a:endParaRPr lang="en-GB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+9</m:t>
                                  </m:r>
                                </m:e>
                              </m:rad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092158"/>
              </a:xfrm>
              <a:prstGeom prst="rect">
                <a:avLst/>
              </a:prstGeom>
              <a:blipFill>
                <a:blip r:embed="rId3"/>
                <a:stretch>
                  <a:fillRect l="-1467" t="-3352" r="-18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4426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ad>
                        <m:radPr>
                          <m:degHide m:val="on"/>
                          <m:ctrlP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+18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4426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985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10474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  <a:endParaRPr lang="en-GB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  <m:sSup>
                                    <m:sSupPr>
                                      <m:ctrlP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1047403"/>
              </a:xfrm>
              <a:prstGeom prst="rect">
                <a:avLst/>
              </a:prstGeom>
              <a:blipFill>
                <a:blip r:embed="rId2"/>
                <a:stretch>
                  <a:fillRect l="-1333" t="-35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0474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  <a:endParaRPr lang="en-GB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sSup>
                                    <m:sSupPr>
                                      <m:ctrlP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047403"/>
              </a:xfrm>
              <a:prstGeom prst="rect">
                <a:avLst/>
              </a:prstGeom>
              <a:blipFill>
                <a:blip r:embed="rId3"/>
                <a:stretch>
                  <a:fillRect l="-1467" t="-34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7838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𝑎𝑟𝑐𝑜𝑠h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7838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576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10474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  <a:endParaRPr lang="en-GB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1047403"/>
              </a:xfrm>
              <a:prstGeom prst="rect">
                <a:avLst/>
              </a:prstGeom>
              <a:blipFill>
                <a:blip r:embed="rId2"/>
                <a:stretch>
                  <a:fillRect l="-1333" t="-35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0474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  <a:endParaRPr lang="en-GB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+8</m:t>
                              </m:r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047403"/>
              </a:xfrm>
              <a:prstGeom prst="rect">
                <a:avLst/>
              </a:prstGeom>
              <a:blipFill>
                <a:blip r:embed="rId3"/>
                <a:stretch>
                  <a:fillRect l="-1467" t="-34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8905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func>
                        <m:func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−4−2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−4+2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8905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138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1117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Evaluate:</a:t>
                </a:r>
                <a:endParaRPr lang="en-GB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+8</m:t>
                                  </m:r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+17</m:t>
                                  </m:r>
                                </m:e>
                              </m:rad>
                            </m:den>
                          </m:f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1117485"/>
              </a:xfrm>
              <a:prstGeom prst="rect">
                <a:avLst/>
              </a:prstGeom>
              <a:blipFill>
                <a:blip r:embed="rId2"/>
                <a:stretch>
                  <a:fillRect l="-1333" t="-32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091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Evaluate:</a:t>
                </a:r>
                <a:endParaRPr lang="en-GB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+5</m:t>
                                  </m:r>
                                </m:e>
                              </m:rad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091517"/>
              </a:xfrm>
              <a:prstGeom prst="rect">
                <a:avLst/>
              </a:prstGeom>
              <a:blipFill>
                <a:blip r:embed="rId3"/>
                <a:stretch>
                  <a:fillRect l="-1467" t="-33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0.400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747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10474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  <a:endParaRPr lang="en-GB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  <m:sSup>
                                    <m:sSupPr>
                                      <m:ctrlP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+4</m:t>
                                  </m:r>
                                </m:e>
                              </m:rad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1047403"/>
              </a:xfrm>
              <a:prstGeom prst="rect">
                <a:avLst/>
              </a:prstGeom>
              <a:blipFill>
                <a:blip r:embed="rId2"/>
                <a:stretch>
                  <a:fillRect l="-1333" t="-35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0474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  <a:endParaRPr lang="en-GB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sSup>
                                    <m:sSupPr>
                                      <m:ctrlP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+9</m:t>
                                  </m:r>
                                </m:e>
                              </m:rad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047403"/>
              </a:xfrm>
              <a:prstGeom prst="rect">
                <a:avLst/>
              </a:prstGeom>
              <a:blipFill>
                <a:blip r:embed="rId3"/>
                <a:stretch>
                  <a:fillRect l="-1467" t="-34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7838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𝑎𝑟𝑠𝑖𝑛h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7838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364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1906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25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+17≡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latin typeface="Cambria Math" panose="02040503050406030204" pitchFamily="18" charset="0"/>
                </a:endParaRPr>
              </a:p>
              <a:p>
                <a:pPr marL="457200" indent="-457200">
                  <a:buAutoNum type="alphaLcParenR"/>
                </a:pPr>
                <a:r>
                  <a:rPr lang="en-GB" sz="20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Hence, or otherwise, find: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25</m:t>
                            </m:r>
                            <m:sSup>
                              <m:sSup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+10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+17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  <m:sSup>
                                  <m:sSupPr>
                                    <m:ctrlP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+10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+17</m:t>
                                </m:r>
                              </m:e>
                            </m:rad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1906356"/>
              </a:xfrm>
              <a:prstGeom prst="rect">
                <a:avLst/>
              </a:prstGeom>
              <a:blipFill>
                <a:blip r:embed="rId2"/>
                <a:stretch>
                  <a:fillRect l="-4000" b="-214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9018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+5≡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latin typeface="Cambria Math" panose="02040503050406030204" pitchFamily="18" charset="0"/>
                </a:endParaRPr>
              </a:p>
              <a:p>
                <a:pPr marL="457200" indent="-457200">
                  <a:buAutoNum type="alphaLcParenR"/>
                </a:pPr>
                <a:r>
                  <a:rPr lang="en-GB" sz="20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Hence, or otherwise, find: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9</m:t>
                            </m:r>
                            <m:sSup>
                              <m:sSup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+6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den>
                        </m:f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sSup>
                                  <m:sSupPr>
                                    <m:ctrlP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+6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e>
                            </m:rad>
                          </m:den>
                        </m:f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901867"/>
              </a:xfrm>
              <a:prstGeom prst="rect">
                <a:avLst/>
              </a:prstGeom>
              <a:blipFill>
                <a:blip r:embed="rId3"/>
                <a:stretch>
                  <a:fillRect l="-4133" b="-214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82031" y="2363532"/>
                <a:ext cx="4572001" cy="14019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=9, 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func>
                      <m:func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arctan</m:t>
                        </m:r>
                      </m:fName>
                      <m:e>
                        <m:f>
                          <m:f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𝑎𝑟𝑠𝑖𝑛h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1" y="2363532"/>
                <a:ext cx="4572001" cy="1401922"/>
              </a:xfrm>
              <a:prstGeom prst="rect">
                <a:avLst/>
              </a:prstGeom>
              <a:blipFill>
                <a:blip r:embed="rId4"/>
                <a:stretch>
                  <a:fillRect l="-1467" b="-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826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5939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</m:e>
                          </m:func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i="1" dirty="0">
                  <a:latin typeface="Cambria Math" panose="02040503050406030204" pitchFamily="18" charset="0"/>
                </a:endParaRPr>
              </a:p>
              <a:p>
                <a:endParaRPr lang="en-GB" sz="1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𝑠𝑖𝑛h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i="1" dirty="0">
                  <a:latin typeface="Cambria Math" panose="02040503050406030204" pitchFamily="18" charset="0"/>
                </a:endParaRPr>
              </a:p>
              <a:p>
                <a:pPr/>
                <a:r>
                  <a:rPr lang="en-GB" sz="1600" b="1" i="1" dirty="0">
                    <a:latin typeface="Cambria Math" panose="02040503050406030204" pitchFamily="18" charset="0"/>
                  </a:rPr>
                  <a:t/>
                </a:r>
                <a:br>
                  <a:rPr lang="en-GB" sz="1600" b="1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i="1" dirty="0">
                  <a:latin typeface="Cambria Math" panose="02040503050406030204" pitchFamily="18" charset="0"/>
                </a:endParaRPr>
              </a:p>
              <a:p>
                <a:endParaRPr lang="en-GB" sz="1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rad>
                            </m:den>
                          </m:f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i="1" dirty="0">
                  <a:latin typeface="Cambria Math" panose="02040503050406030204" pitchFamily="18" charset="0"/>
                </a:endParaRPr>
              </a:p>
              <a:p>
                <a:endParaRPr lang="en-GB" sz="1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𝑠𝑖𝑛h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i="1" dirty="0">
                  <a:latin typeface="Cambria Math" panose="02040503050406030204" pitchFamily="18" charset="0"/>
                </a:endParaRPr>
              </a:p>
              <a:p>
                <a:pPr/>
                <a:r>
                  <a:rPr lang="en-GB" sz="1600" b="1" i="1" dirty="0">
                    <a:latin typeface="Cambria Math" panose="02040503050406030204" pitchFamily="18" charset="0"/>
                  </a:rPr>
                  <a:t/>
                </a:r>
                <a:br>
                  <a:rPr lang="en-GB" sz="1600" b="1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rad>
                            </m:den>
                          </m:f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i="1" dirty="0">
                  <a:latin typeface="Cambria Math" panose="02040503050406030204" pitchFamily="18" charset="0"/>
                </a:endParaRPr>
              </a:p>
              <a:p>
                <a:endParaRPr lang="en-GB" sz="1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1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5939575"/>
              </a:xfrm>
              <a:prstGeom prst="rect">
                <a:avLst/>
              </a:prstGeom>
              <a:blipFill>
                <a:blip r:embed="rId2"/>
                <a:stretch>
                  <a:fillRect l="-16933" t="-127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5939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</m:func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i="1" dirty="0">
                  <a:latin typeface="Cambria Math" panose="02040503050406030204" pitchFamily="18" charset="0"/>
                </a:endParaRPr>
              </a:p>
              <a:p>
                <a:endParaRPr lang="en-GB" sz="1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𝑠𝑖𝑛h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i="1" dirty="0">
                  <a:latin typeface="Cambria Math" panose="02040503050406030204" pitchFamily="18" charset="0"/>
                </a:endParaRPr>
              </a:p>
              <a:p>
                <a:pPr/>
                <a:r>
                  <a:rPr lang="en-GB" sz="1600" b="1" i="1" dirty="0">
                    <a:latin typeface="Cambria Math" panose="02040503050406030204" pitchFamily="18" charset="0"/>
                  </a:rPr>
                  <a:t/>
                </a:r>
                <a:br>
                  <a:rPr lang="en-GB" sz="1600" b="1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i="1" dirty="0">
                  <a:latin typeface="Cambria Math" panose="02040503050406030204" pitchFamily="18" charset="0"/>
                </a:endParaRPr>
              </a:p>
              <a:p>
                <a:endParaRPr lang="en-GB" sz="1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rad>
                            </m:den>
                          </m:f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i="1" dirty="0">
                  <a:latin typeface="Cambria Math" panose="02040503050406030204" pitchFamily="18" charset="0"/>
                </a:endParaRPr>
              </a:p>
              <a:p>
                <a:endParaRPr lang="en-GB" sz="1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𝑠𝑖𝑛h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i="1" dirty="0">
                  <a:latin typeface="Cambria Math" panose="02040503050406030204" pitchFamily="18" charset="0"/>
                </a:endParaRPr>
              </a:p>
              <a:p>
                <a:pPr/>
                <a:r>
                  <a:rPr lang="en-GB" sz="1600" b="1" i="1" dirty="0">
                    <a:latin typeface="Cambria Math" panose="02040503050406030204" pitchFamily="18" charset="0"/>
                  </a:rPr>
                  <a:t/>
                </a:r>
                <a:br>
                  <a:rPr lang="en-GB" sz="1600" b="1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rad>
                            </m:den>
                          </m:f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i="1" dirty="0">
                  <a:latin typeface="Cambria Math" panose="02040503050406030204" pitchFamily="18" charset="0"/>
                </a:endParaRPr>
              </a:p>
              <a:p>
                <a:endParaRPr lang="en-GB" sz="1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1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5939575"/>
              </a:xfrm>
              <a:prstGeom prst="rect">
                <a:avLst/>
              </a:prstGeom>
              <a:blipFill>
                <a:blip r:embed="rId3"/>
                <a:stretch>
                  <a:fillRect l="-17067" t="-127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5651770" y="741215"/>
                <a:ext cx="3502262" cy="50163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func>
                        <m:func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d>
                            <m:d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16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</m:func>
                      <m:r>
                        <a:rPr lang="en-GB" sz="16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r"/>
                <a:r>
                  <a:rPr lang="en-GB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d>
                            <m:d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600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6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GB" sz="16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GB" sz="16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r"/>
                <a:endParaRPr lang="en-GB" sz="16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r"/>
                <a:r>
                  <a:rPr lang="en-GB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3 </m:t>
                      </m:r>
                      <m:r>
                        <a:rPr lang="en-GB" sz="16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𝑎𝑟𝑠𝑖𝑛h</m:t>
                      </m:r>
                      <m:r>
                        <a:rPr lang="en-GB" sz="16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r"/>
                <a:endParaRPr lang="en-GB" sz="16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r"/>
                <a:r>
                  <a:rPr lang="en-GB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4 </m:t>
                      </m:r>
                      <m:r>
                        <a:rPr lang="en-GB" sz="16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𝑎𝑟𝑐𝑜𝑠h</m:t>
                      </m:r>
                      <m:r>
                        <a:rPr lang="en-GB" sz="16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r"/>
                <a:r>
                  <a:rPr lang="en-GB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d>
                            <m:d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16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GB" sz="16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GB" sz="16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r"/>
                <a:endParaRPr lang="en-GB" sz="16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r"/>
                <a:r>
                  <a:rPr lang="en-GB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10 </m:t>
                      </m:r>
                      <m:r>
                        <a:rPr lang="en-GB" sz="16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𝑎𝑟𝑐𝑜𝑠h</m:t>
                      </m:r>
                      <m:r>
                        <a:rPr lang="en-GB" sz="16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r"/>
                <a:endParaRPr lang="en-GB" sz="16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r"/>
                <a:r>
                  <a:rPr lang="en-GB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GB" sz="16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𝑎𝑟𝑠𝑖𝑛h</m:t>
                      </m:r>
                      <m:r>
                        <a:rPr lang="en-GB" sz="16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1770" y="741215"/>
                <a:ext cx="3502262" cy="50163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031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1053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3−7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rad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1053686"/>
              </a:xfrm>
              <a:prstGeom prst="rect">
                <a:avLst/>
              </a:prstGeom>
              <a:blipFill>
                <a:blip r:embed="rId2"/>
                <a:stretch>
                  <a:fillRect l="-1333" t="-34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053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2+5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rad>
                            </m:den>
                          </m:f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053686"/>
              </a:xfrm>
              <a:prstGeom prst="rect">
                <a:avLst/>
              </a:prstGeom>
              <a:blipFill>
                <a:blip r:embed="rId3"/>
                <a:stretch>
                  <a:fillRect l="-1467" t="-34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82031" y="1538883"/>
                <a:ext cx="4572001" cy="3973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𝑎𝑟𝑠𝑖𝑛h</m:t>
                      </m:r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ad>
                        <m:radPr>
                          <m:degHide m:val="on"/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1" y="1538883"/>
                <a:ext cx="4572001" cy="3973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314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1029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000" b="0" i="0" smtClean="0">
                                      <a:latin typeface="Cambria Math" panose="02040503050406030204" pitchFamily="18" charset="0"/>
                                    </a:rPr>
                                    <m:t>sinh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1029513"/>
              </a:xfrm>
              <a:prstGeom prst="rect">
                <a:avLst/>
              </a:prstGeom>
              <a:blipFill>
                <a:blip r:embed="rId2"/>
                <a:stretch>
                  <a:fillRect l="-1333" t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029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000">
                                      <a:latin typeface="Cambria Math" panose="02040503050406030204" pitchFamily="18" charset="0"/>
                                    </a:rPr>
                                    <m:t>cosh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029513"/>
              </a:xfrm>
              <a:prstGeom prst="rect">
                <a:avLst/>
              </a:prstGeom>
              <a:blipFill>
                <a:blip r:embed="rId3"/>
                <a:stretch>
                  <a:fillRect l="-1467" t="-35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82031" y="1538883"/>
                <a:ext cx="4572001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func>
                        <m:func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e>
                            <m:sup>
                              <m:r>
                                <a:rPr lang="en-GB" sz="20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1" y="1538883"/>
                <a:ext cx="4572001" cy="6685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291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1029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i="0" smtClean="0">
                                  <a:latin typeface="Cambria Math" panose="02040503050406030204" pitchFamily="18" charset="0"/>
                                </a:rPr>
                                <m:t>coth</m:t>
                              </m:r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1029513"/>
              </a:xfrm>
              <a:prstGeom prst="rect">
                <a:avLst/>
              </a:prstGeom>
              <a:blipFill>
                <a:blip r:embed="rId2"/>
                <a:stretch>
                  <a:fillRect l="-1333" t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029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029513"/>
              </a:xfrm>
              <a:prstGeom prst="rect">
                <a:avLst/>
              </a:prstGeom>
              <a:blipFill>
                <a:blip r:embed="rId3"/>
                <a:stretch>
                  <a:fillRect l="-1467" t="-35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82031" y="1538883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GB" sz="2000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𝑐𝑜𝑠h</m:t>
                                  </m:r>
                                </m:fName>
                                <m:e>
                                  <m:r>
                                    <a:rPr lang="en-GB" sz="2000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e>
                      </m:func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1" y="1538883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040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1029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000" b="0" i="0" smtClean="0">
                                      <a:latin typeface="Cambria Math" panose="02040503050406030204" pitchFamily="18" charset="0"/>
                                    </a:rPr>
                                    <m:t>sinh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1029513"/>
              </a:xfrm>
              <a:prstGeom prst="rect">
                <a:avLst/>
              </a:prstGeom>
              <a:blipFill>
                <a:blip r:embed="rId2"/>
                <a:stretch>
                  <a:fillRect l="-1333" t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029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000">
                                      <a:latin typeface="Cambria Math" panose="02040503050406030204" pitchFamily="18" charset="0"/>
                                    </a:rPr>
                                    <m:t>cosh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029513"/>
              </a:xfrm>
              <a:prstGeom prst="rect">
                <a:avLst/>
              </a:prstGeom>
              <a:blipFill>
                <a:blip r:embed="rId3"/>
                <a:stretch>
                  <a:fillRect l="-1467" t="-35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82031" y="1538883"/>
                <a:ext cx="4572001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func>
                        <m:func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1" y="1538883"/>
                <a:ext cx="4572001" cy="6685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155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1029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000" i="0" smtClean="0">
                                      <a:latin typeface="Cambria Math" panose="02040503050406030204" pitchFamily="18" charset="0"/>
                                    </a:rPr>
                                    <m:t>cosh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1029513"/>
              </a:xfrm>
              <a:prstGeom prst="rect">
                <a:avLst/>
              </a:prstGeom>
              <a:blipFill>
                <a:blip r:embed="rId2"/>
                <a:stretch>
                  <a:fillRect l="-1333" t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029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000">
                                      <a:latin typeface="Cambria Math" panose="02040503050406030204" pitchFamily="18" charset="0"/>
                                    </a:rPr>
                                    <m:t>sinh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029513"/>
              </a:xfrm>
              <a:prstGeom prst="rect">
                <a:avLst/>
              </a:prstGeom>
              <a:blipFill>
                <a:blip r:embed="rId3"/>
                <a:stretch>
                  <a:fillRect l="-1467" t="-35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82031" y="1538883"/>
                <a:ext cx="4572001" cy="670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e>
                            <m:sup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1" y="1538883"/>
                <a:ext cx="4572001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991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1029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1029513"/>
              </a:xfrm>
              <a:prstGeom prst="rect">
                <a:avLst/>
              </a:prstGeom>
              <a:blipFill>
                <a:blip r:embed="rId2"/>
                <a:stretch>
                  <a:fillRect l="-1333" t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029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029513"/>
              </a:xfrm>
              <a:prstGeom prst="rect">
                <a:avLst/>
              </a:prstGeom>
              <a:blipFill>
                <a:blip r:embed="rId3"/>
                <a:stretch>
                  <a:fillRect l="-1467" t="-35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82031" y="1538883"/>
                <a:ext cx="4572001" cy="670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sSup>
                            <m:sSup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1" y="1538883"/>
                <a:ext cx="4572001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350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13372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𝑐𝑜𝑠𝑒𝑐h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2000" dirty="0">
                    <a:latin typeface="Candara" panose="020E0502030303020204" pitchFamily="34" charset="0"/>
                  </a:rPr>
                  <a:t>(requires partial fractions)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1337289"/>
              </a:xfrm>
              <a:prstGeom prst="rect">
                <a:avLst/>
              </a:prstGeom>
              <a:blipFill>
                <a:blip r:embed="rId2"/>
                <a:stretch>
                  <a:fillRect l="-1333" t="-2740" b="-73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029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sech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029513"/>
              </a:xfrm>
              <a:prstGeom prst="rect">
                <a:avLst/>
              </a:prstGeom>
              <a:blipFill>
                <a:blip r:embed="rId3"/>
                <a:stretch>
                  <a:fillRect l="-1467" t="-35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82031" y="1538883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arctan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1" y="1538883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819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EFA48F-D03A-4838-80D3-4F66A1C0C3C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9926</TotalTime>
  <Words>1611</Words>
  <Application>Microsoft Office PowerPoint</Application>
  <PresentationFormat>On-screen Show (4:3)</PresentationFormat>
  <Paragraphs>156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Cambria Math</vt:lpstr>
      <vt:lpstr>Candara</vt:lpstr>
      <vt:lpstr>Office Theme</vt:lpstr>
      <vt:lpstr>6.5) Integrating hyperbolic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557</cp:revision>
  <dcterms:created xsi:type="dcterms:W3CDTF">2020-05-18T02:11:06Z</dcterms:created>
  <dcterms:modified xsi:type="dcterms:W3CDTF">2021-08-29T22:51:17Z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