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0.png"/><Relationship Id="rId5" Type="http://schemas.openxmlformats.org/officeDocument/2006/relationships/image" Target="../media/image249.png"/><Relationship Id="rId4" Type="http://schemas.openxmlformats.org/officeDocument/2006/relationships/image" Target="../media/image24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9.png"/><Relationship Id="rId3" Type="http://schemas.openxmlformats.org/officeDocument/2006/relationships/image" Target="../media/image204.png"/><Relationship Id="rId7" Type="http://schemas.openxmlformats.org/officeDocument/2006/relationships/image" Target="../media/image208.png"/><Relationship Id="rId12" Type="http://schemas.openxmlformats.org/officeDocument/2006/relationships/image" Target="../media/image213.png"/><Relationship Id="rId2" Type="http://schemas.openxmlformats.org/officeDocument/2006/relationships/image" Target="../media/image2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7.png"/><Relationship Id="rId11" Type="http://schemas.openxmlformats.org/officeDocument/2006/relationships/image" Target="../media/image181.png"/><Relationship Id="rId5" Type="http://schemas.openxmlformats.org/officeDocument/2006/relationships/image" Target="../media/image206.png"/><Relationship Id="rId10" Type="http://schemas.openxmlformats.org/officeDocument/2006/relationships/image" Target="../media/image212.png"/><Relationship Id="rId4" Type="http://schemas.openxmlformats.org/officeDocument/2006/relationships/image" Target="../media/image205.png"/><Relationship Id="rId9" Type="http://schemas.openxmlformats.org/officeDocument/2006/relationships/image" Target="../media/image2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9.png"/><Relationship Id="rId13" Type="http://schemas.openxmlformats.org/officeDocument/2006/relationships/image" Target="../media/image264.png"/><Relationship Id="rId18" Type="http://schemas.openxmlformats.org/officeDocument/2006/relationships/image" Target="../media/image269.png"/><Relationship Id="rId7" Type="http://schemas.openxmlformats.org/officeDocument/2006/relationships/image" Target="../media/image258.png"/><Relationship Id="rId12" Type="http://schemas.openxmlformats.org/officeDocument/2006/relationships/image" Target="../media/image263.png"/><Relationship Id="rId17" Type="http://schemas.openxmlformats.org/officeDocument/2006/relationships/image" Target="../media/image268.png"/><Relationship Id="rId16" Type="http://schemas.openxmlformats.org/officeDocument/2006/relationships/image" Target="../media/image267.png"/><Relationship Id="rId20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7.png"/><Relationship Id="rId11" Type="http://schemas.openxmlformats.org/officeDocument/2006/relationships/image" Target="../media/image262.png"/><Relationship Id="rId15" Type="http://schemas.openxmlformats.org/officeDocument/2006/relationships/image" Target="../media/image266.png"/><Relationship Id="rId10" Type="http://schemas.openxmlformats.org/officeDocument/2006/relationships/image" Target="../media/image261.png"/><Relationship Id="rId19" Type="http://schemas.openxmlformats.org/officeDocument/2006/relationships/image" Target="../media/image181.png"/><Relationship Id="rId9" Type="http://schemas.openxmlformats.org/officeDocument/2006/relationships/image" Target="../media/image260.png"/><Relationship Id="rId14" Type="http://schemas.openxmlformats.org/officeDocument/2006/relationships/image" Target="../media/image26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9.png"/><Relationship Id="rId13" Type="http://schemas.openxmlformats.org/officeDocument/2006/relationships/image" Target="../media/image181.png"/><Relationship Id="rId7" Type="http://schemas.openxmlformats.org/officeDocument/2006/relationships/image" Target="../media/image258.png"/><Relationship Id="rId12" Type="http://schemas.openxmlformats.org/officeDocument/2006/relationships/image" Target="../media/image2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7.png"/><Relationship Id="rId11" Type="http://schemas.openxmlformats.org/officeDocument/2006/relationships/image" Target="../media/image272.png"/><Relationship Id="rId10" Type="http://schemas.openxmlformats.org/officeDocument/2006/relationships/image" Target="../media/image271.png"/><Relationship Id="rId9" Type="http://schemas.openxmlformats.org/officeDocument/2006/relationships/image" Target="../media/image270.png"/><Relationship Id="rId14" Type="http://schemas.openxmlformats.org/officeDocument/2006/relationships/image" Target="../media/image2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9.png"/><Relationship Id="rId13" Type="http://schemas.openxmlformats.org/officeDocument/2006/relationships/image" Target="../media/image278.png"/><Relationship Id="rId18" Type="http://schemas.openxmlformats.org/officeDocument/2006/relationships/image" Target="../media/image181.png"/><Relationship Id="rId7" Type="http://schemas.openxmlformats.org/officeDocument/2006/relationships/image" Target="../media/image258.png"/><Relationship Id="rId12" Type="http://schemas.openxmlformats.org/officeDocument/2006/relationships/image" Target="../media/image277.png"/><Relationship Id="rId17" Type="http://schemas.openxmlformats.org/officeDocument/2006/relationships/image" Target="../media/image282.png"/><Relationship Id="rId16" Type="http://schemas.openxmlformats.org/officeDocument/2006/relationships/image" Target="../media/image2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7.png"/><Relationship Id="rId11" Type="http://schemas.openxmlformats.org/officeDocument/2006/relationships/image" Target="../media/image276.png"/><Relationship Id="rId15" Type="http://schemas.openxmlformats.org/officeDocument/2006/relationships/image" Target="../media/image280.png"/><Relationship Id="rId10" Type="http://schemas.openxmlformats.org/officeDocument/2006/relationships/image" Target="../media/image275.png"/><Relationship Id="rId19" Type="http://schemas.openxmlformats.org/officeDocument/2006/relationships/image" Target="../media/image213.png"/><Relationship Id="rId9" Type="http://schemas.openxmlformats.org/officeDocument/2006/relationships/image" Target="../media/image274.png"/><Relationship Id="rId14" Type="http://schemas.openxmlformats.org/officeDocument/2006/relationships/image" Target="../media/image27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4.png"/><Relationship Id="rId13" Type="http://schemas.openxmlformats.org/officeDocument/2006/relationships/image" Target="../media/image299.png"/><Relationship Id="rId12" Type="http://schemas.openxmlformats.org/officeDocument/2006/relationships/image" Target="../media/image298.png"/><Relationship Id="rId2" Type="http://schemas.openxmlformats.org/officeDocument/2006/relationships/image" Target="../media/image214.png"/><Relationship Id="rId16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97.png"/><Relationship Id="rId15" Type="http://schemas.openxmlformats.org/officeDocument/2006/relationships/image" Target="../media/image181.png"/><Relationship Id="rId10" Type="http://schemas.openxmlformats.org/officeDocument/2006/relationships/image" Target="../media/image296.png"/><Relationship Id="rId9" Type="http://schemas.openxmlformats.org/officeDocument/2006/relationships/image" Target="../media/image295.png"/><Relationship Id="rId14" Type="http://schemas.openxmlformats.org/officeDocument/2006/relationships/image" Target="../media/image30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1.png"/><Relationship Id="rId13" Type="http://schemas.openxmlformats.org/officeDocument/2006/relationships/image" Target="../media/image306.png"/><Relationship Id="rId18" Type="http://schemas.openxmlformats.org/officeDocument/2006/relationships/image" Target="../media/image181.png"/><Relationship Id="rId7" Type="http://schemas.openxmlformats.org/officeDocument/2006/relationships/image" Target="../media/image293.png"/><Relationship Id="rId12" Type="http://schemas.openxmlformats.org/officeDocument/2006/relationships/image" Target="../media/image305.png"/><Relationship Id="rId17" Type="http://schemas.openxmlformats.org/officeDocument/2006/relationships/image" Target="../media/image310.png"/><Relationship Id="rId16" Type="http://schemas.openxmlformats.org/officeDocument/2006/relationships/image" Target="../media/image30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04.png"/><Relationship Id="rId15" Type="http://schemas.openxmlformats.org/officeDocument/2006/relationships/image" Target="../media/image308.png"/><Relationship Id="rId10" Type="http://schemas.openxmlformats.org/officeDocument/2006/relationships/image" Target="../media/image303.png"/><Relationship Id="rId19" Type="http://schemas.openxmlformats.org/officeDocument/2006/relationships/image" Target="../media/image213.png"/><Relationship Id="rId9" Type="http://schemas.openxmlformats.org/officeDocument/2006/relationships/image" Target="../media/image302.png"/><Relationship Id="rId14" Type="http://schemas.openxmlformats.org/officeDocument/2006/relationships/image" Target="../media/image30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13" Type="http://schemas.openxmlformats.org/officeDocument/2006/relationships/image" Target="../media/image315.png"/><Relationship Id="rId7" Type="http://schemas.openxmlformats.org/officeDocument/2006/relationships/image" Target="../media/image293.png"/><Relationship Id="rId12" Type="http://schemas.openxmlformats.org/officeDocument/2006/relationships/image" Target="../media/image314.png"/><Relationship Id="rId17" Type="http://schemas.openxmlformats.org/officeDocument/2006/relationships/image" Target="../media/image213.png"/><Relationship Id="rId16" Type="http://schemas.openxmlformats.org/officeDocument/2006/relationships/image" Target="../media/image18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13.png"/><Relationship Id="rId15" Type="http://schemas.openxmlformats.org/officeDocument/2006/relationships/image" Target="../media/image317.png"/><Relationship Id="rId10" Type="http://schemas.openxmlformats.org/officeDocument/2006/relationships/image" Target="../media/image312.png"/><Relationship Id="rId9" Type="http://schemas.openxmlformats.org/officeDocument/2006/relationships/image" Target="../media/image311.png"/><Relationship Id="rId14" Type="http://schemas.openxmlformats.org/officeDocument/2006/relationships/image" Target="../media/image3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6D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18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inverse of a 2 x 2 matrix is calculated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Notice that the denominator is the </a:t>
            </a:r>
            <a:r>
              <a:rPr lang="en-US" sz="1400" u="sng" dirty="0">
                <a:latin typeface="Comic Sans MS" panose="030F0702030302020204" pitchFamily="66" charset="0"/>
              </a:rPr>
              <a:t>determinant</a:t>
            </a:r>
            <a:r>
              <a:rPr lang="en-US" sz="1400" dirty="0">
                <a:latin typeface="Comic Sans MS" panose="030F0702030302020204" pitchFamily="66" charset="0"/>
              </a:rPr>
              <a:t> which we calculated in the previous section…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14400" y="304800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048000"/>
                <a:ext cx="1234376" cy="507896"/>
              </a:xfrm>
              <a:prstGeom prst="rect">
                <a:avLst/>
              </a:prstGeom>
              <a:blipFill rotWithShape="1">
                <a:blip r:embed="rId3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57200" y="3124200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If:</a:t>
            </a: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43000" y="3810000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810000"/>
                <a:ext cx="2448427" cy="5550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57200" y="3962400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Then:</a:t>
            </a: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19800" y="1447800"/>
                <a:ext cx="1152880" cy="715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447800"/>
                <a:ext cx="1152880" cy="71570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34000" y="2438400"/>
                <a:ext cx="2662973" cy="786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438400"/>
                <a:ext cx="2662973" cy="7863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6172200" y="15240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6629400" y="18288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629400" y="25146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391400" y="28956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6629400" y="15240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172200" y="18288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291316" y="2514600"/>
            <a:ext cx="481084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629400" y="28956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410200" y="2895600"/>
            <a:ext cx="1143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572000" y="3581400"/>
            <a:ext cx="4097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1) Swap the top left and bottom right numbers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1" y="40386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2) Reverse the signs of the top right and bottom left numbers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958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3) Work out ‘ad –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bc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’ and put it below 1 as a fraction, at the front of the matrix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95800" y="52578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4) If ‘ad –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bc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’ = 0 then there is no inverse as 0 cannot be the denominator of a fraction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89121" y="5889172"/>
            <a:ext cx="4495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 matrix with no inverse is known as ‘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singular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 matrix which does have an inverse is called ‘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non-singular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7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Look what happens when we multiply the inverse and the original matrix together…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cannot change the order in this multiplication, but we can choose which pair to do first…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Let’s multiply the two matrices first, and leave the fraction part until last…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87834" y="1750423"/>
                <a:ext cx="2759602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834" y="1750423"/>
                <a:ext cx="2759602" cy="6127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050971" y="1763486"/>
            <a:ext cx="1872343" cy="6487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934018" y="1761490"/>
            <a:ext cx="762001" cy="65151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493622" y="1419497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10844" y="1432560"/>
            <a:ext cx="94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Original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0AECD692-DE1C-43E7-90B7-F39892A71A7B}"/>
              </a:ext>
            </a:extLst>
          </p:cNvPr>
          <p:cNvSpPr/>
          <p:nvPr/>
        </p:nvSpPr>
        <p:spPr>
          <a:xfrm>
            <a:off x="6483657" y="1787371"/>
            <a:ext cx="369903" cy="33735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35EB9AD-A311-495A-A9F3-E1EF08039123}"/>
              </a:ext>
            </a:extLst>
          </p:cNvPr>
          <p:cNvSpPr/>
          <p:nvPr/>
        </p:nvSpPr>
        <p:spPr>
          <a:xfrm>
            <a:off x="6912282" y="2079471"/>
            <a:ext cx="369903" cy="33735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B46E55E6-7D27-450F-8F7D-A896B916C3BD}"/>
              </a:ext>
            </a:extLst>
          </p:cNvPr>
          <p:cNvSpPr/>
          <p:nvPr/>
        </p:nvSpPr>
        <p:spPr>
          <a:xfrm>
            <a:off x="5988357" y="1793721"/>
            <a:ext cx="369903" cy="337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3C7BE2C0-8B9B-441D-BA66-92DF57F0CD2F}"/>
              </a:ext>
            </a:extLst>
          </p:cNvPr>
          <p:cNvSpPr/>
          <p:nvPr/>
        </p:nvSpPr>
        <p:spPr>
          <a:xfrm>
            <a:off x="6902757" y="1784196"/>
            <a:ext cx="369903" cy="337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127A931-A901-4172-8372-218BE09420FE}"/>
              </a:ext>
            </a:extLst>
          </p:cNvPr>
          <p:cNvSpPr/>
          <p:nvPr/>
        </p:nvSpPr>
        <p:spPr>
          <a:xfrm>
            <a:off x="7305982" y="2085821"/>
            <a:ext cx="369903" cy="33735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9146A70F-4C16-4CF7-A101-2D8A9E482248}"/>
              </a:ext>
            </a:extLst>
          </p:cNvPr>
          <p:cNvSpPr/>
          <p:nvPr/>
        </p:nvSpPr>
        <p:spPr>
          <a:xfrm>
            <a:off x="7296457" y="1790546"/>
            <a:ext cx="369903" cy="337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7FB162A2-B907-466A-B862-F8C063DECD77}"/>
              </a:ext>
            </a:extLst>
          </p:cNvPr>
          <p:cNvSpPr/>
          <p:nvPr/>
        </p:nvSpPr>
        <p:spPr>
          <a:xfrm>
            <a:off x="6496357" y="2082646"/>
            <a:ext cx="369903" cy="33735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1070D654-6019-4CA8-AF54-3D0DD8A7175A}"/>
              </a:ext>
            </a:extLst>
          </p:cNvPr>
          <p:cNvSpPr/>
          <p:nvPr/>
        </p:nvSpPr>
        <p:spPr>
          <a:xfrm>
            <a:off x="6001057" y="2088996"/>
            <a:ext cx="369903" cy="3373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34">
                <a:extLst>
                  <a:ext uri="{FF2B5EF4-FFF2-40B4-BE49-F238E27FC236}">
                    <a16:creationId xmlns:a16="http://schemas.microsoft.com/office/drawing/2014/main" id="{2A1D1041-0C52-491D-BBB6-4947EBC5ABE6}"/>
                  </a:ext>
                </a:extLst>
              </p:cNvPr>
              <p:cNvSpPr txBox="1"/>
              <p:nvPr/>
            </p:nvSpPr>
            <p:spPr>
              <a:xfrm>
                <a:off x="5806440" y="2598420"/>
                <a:ext cx="1977144" cy="576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                   </m:t>
                                </m:r>
                              </m:e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34">
                <a:extLst>
                  <a:ext uri="{FF2B5EF4-FFF2-40B4-BE49-F238E27FC236}">
                    <a16:creationId xmlns:a16="http://schemas.microsoft.com/office/drawing/2014/main" id="{2A1D1041-0C52-491D-BBB6-4947EBC5A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440" y="2598420"/>
                <a:ext cx="1977144" cy="5763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9">
                <a:extLst>
                  <a:ext uri="{FF2B5EF4-FFF2-40B4-BE49-F238E27FC236}">
                    <a16:creationId xmlns:a16="http://schemas.microsoft.com/office/drawing/2014/main" id="{AFB9F7B9-ACE0-4D51-B509-7C16965E81B0}"/>
                  </a:ext>
                </a:extLst>
              </p:cNvPr>
              <p:cNvSpPr txBox="1"/>
              <p:nvPr/>
            </p:nvSpPr>
            <p:spPr>
              <a:xfrm>
                <a:off x="6004560" y="2606040"/>
                <a:ext cx="8323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39">
                <a:extLst>
                  <a:ext uri="{FF2B5EF4-FFF2-40B4-BE49-F238E27FC236}">
                    <a16:creationId xmlns:a16="http://schemas.microsoft.com/office/drawing/2014/main" id="{AFB9F7B9-ACE0-4D51-B509-7C16965E8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560" y="2606040"/>
                <a:ext cx="83234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40">
                <a:extLst>
                  <a:ext uri="{FF2B5EF4-FFF2-40B4-BE49-F238E27FC236}">
                    <a16:creationId xmlns:a16="http://schemas.microsoft.com/office/drawing/2014/main" id="{4E697320-96C1-42F2-8FF7-D0BAA5E8B6E9}"/>
                  </a:ext>
                </a:extLst>
              </p:cNvPr>
              <p:cNvSpPr txBox="1"/>
              <p:nvPr/>
            </p:nvSpPr>
            <p:spPr>
              <a:xfrm>
                <a:off x="6766560" y="2606040"/>
                <a:ext cx="8495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40">
                <a:extLst>
                  <a:ext uri="{FF2B5EF4-FFF2-40B4-BE49-F238E27FC236}">
                    <a16:creationId xmlns:a16="http://schemas.microsoft.com/office/drawing/2014/main" id="{4E697320-96C1-42F2-8FF7-D0BAA5E8B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560" y="2606040"/>
                <a:ext cx="84959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1">
                <a:extLst>
                  <a:ext uri="{FF2B5EF4-FFF2-40B4-BE49-F238E27FC236}">
                    <a16:creationId xmlns:a16="http://schemas.microsoft.com/office/drawing/2014/main" id="{28DE8452-40CB-4B42-BDF0-6AD1E216EAFF}"/>
                  </a:ext>
                </a:extLst>
              </p:cNvPr>
              <p:cNvSpPr txBox="1"/>
              <p:nvPr/>
            </p:nvSpPr>
            <p:spPr>
              <a:xfrm>
                <a:off x="5897880" y="2857500"/>
                <a:ext cx="9507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41">
                <a:extLst>
                  <a:ext uri="{FF2B5EF4-FFF2-40B4-BE49-F238E27FC236}">
                    <a16:creationId xmlns:a16="http://schemas.microsoft.com/office/drawing/2014/main" id="{28DE8452-40CB-4B42-BDF0-6AD1E216E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880" y="2857500"/>
                <a:ext cx="95070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42">
                <a:extLst>
                  <a:ext uri="{FF2B5EF4-FFF2-40B4-BE49-F238E27FC236}">
                    <a16:creationId xmlns:a16="http://schemas.microsoft.com/office/drawing/2014/main" id="{A3E2DB47-192B-4A6B-BB69-48AA48988316}"/>
                  </a:ext>
                </a:extLst>
              </p:cNvPr>
              <p:cNvSpPr txBox="1"/>
              <p:nvPr/>
            </p:nvSpPr>
            <p:spPr>
              <a:xfrm>
                <a:off x="6675120" y="2865120"/>
                <a:ext cx="9666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𝑐𝑏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42">
                <a:extLst>
                  <a:ext uri="{FF2B5EF4-FFF2-40B4-BE49-F238E27FC236}">
                    <a16:creationId xmlns:a16="http://schemas.microsoft.com/office/drawing/2014/main" id="{A3E2DB47-192B-4A6B-BB69-48AA48988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0" y="2865120"/>
                <a:ext cx="96661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884022E3-BF6F-4066-AD50-5CEE39B1614C}"/>
                  </a:ext>
                </a:extLst>
              </p:cNvPr>
              <p:cNvSpPr txBox="1"/>
              <p:nvPr/>
            </p:nvSpPr>
            <p:spPr>
              <a:xfrm>
                <a:off x="5829300" y="3337560"/>
                <a:ext cx="197778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𝑎𝑑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𝑏𝑐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34">
                <a:extLst>
                  <a:ext uri="{FF2B5EF4-FFF2-40B4-BE49-F238E27FC236}">
                    <a16:creationId xmlns:a16="http://schemas.microsoft.com/office/drawing/2014/main" id="{884022E3-BF6F-4066-AD50-5CEE39B16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300" y="3337560"/>
                <a:ext cx="1977786" cy="507896"/>
              </a:xfrm>
              <a:prstGeom prst="rect">
                <a:avLst/>
              </a:prstGeom>
              <a:blipFill>
                <a:blip r:embed="rId8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34">
                <a:extLst>
                  <a:ext uri="{FF2B5EF4-FFF2-40B4-BE49-F238E27FC236}">
                    <a16:creationId xmlns:a16="http://schemas.microsoft.com/office/drawing/2014/main" id="{5A4B6ECB-F2EE-4999-AD32-23EA7C2130B2}"/>
                  </a:ext>
                </a:extLst>
              </p:cNvPr>
              <p:cNvSpPr txBox="1"/>
              <p:nvPr/>
            </p:nvSpPr>
            <p:spPr>
              <a:xfrm>
                <a:off x="5090160" y="3268980"/>
                <a:ext cx="926920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𝑎𝑑</m:t>
                          </m:r>
                          <m:r>
                            <a:rPr lang="en-US" sz="1600" i="1"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latin typeface="Cambria Math"/>
                            </a:rPr>
                            <m:t>𝑏𝑐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34">
                <a:extLst>
                  <a:ext uri="{FF2B5EF4-FFF2-40B4-BE49-F238E27FC236}">
                    <a16:creationId xmlns:a16="http://schemas.microsoft.com/office/drawing/2014/main" id="{5A4B6ECB-F2EE-4999-AD32-23EA7C213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160" y="3268980"/>
                <a:ext cx="926920" cy="555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4">
                <a:extLst>
                  <a:ext uri="{FF2B5EF4-FFF2-40B4-BE49-F238E27FC236}">
                    <a16:creationId xmlns:a16="http://schemas.microsoft.com/office/drawing/2014/main" id="{5FBEEF54-9FC8-4FCB-B249-EFCB144C446E}"/>
                  </a:ext>
                </a:extLst>
              </p:cNvPr>
              <p:cNvSpPr txBox="1"/>
              <p:nvPr/>
            </p:nvSpPr>
            <p:spPr>
              <a:xfrm>
                <a:off x="5631180" y="4015740"/>
                <a:ext cx="1024768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34">
                <a:extLst>
                  <a:ext uri="{FF2B5EF4-FFF2-40B4-BE49-F238E27FC236}">
                    <a16:creationId xmlns:a16="http://schemas.microsoft.com/office/drawing/2014/main" id="{5FBEEF54-9FC8-4FCB-B249-EFCB144C4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180" y="4015740"/>
                <a:ext cx="1024768" cy="502958"/>
              </a:xfrm>
              <a:prstGeom prst="rect">
                <a:avLst/>
              </a:prstGeom>
              <a:blipFill>
                <a:blip r:embed="rId10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5">
            <a:extLst>
              <a:ext uri="{FF2B5EF4-FFF2-40B4-BE49-F238E27FC236}">
                <a16:creationId xmlns:a16="http://schemas.microsoft.com/office/drawing/2014/main" id="{123E46E3-A1DB-43C3-94FB-368FAC79F88E}"/>
              </a:ext>
            </a:extLst>
          </p:cNvPr>
          <p:cNvSpPr/>
          <p:nvPr/>
        </p:nvSpPr>
        <p:spPr>
          <a:xfrm>
            <a:off x="7578996" y="2106095"/>
            <a:ext cx="547553" cy="75112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47">
            <a:extLst>
              <a:ext uri="{FF2B5EF4-FFF2-40B4-BE49-F238E27FC236}">
                <a16:creationId xmlns:a16="http://schemas.microsoft.com/office/drawing/2014/main" id="{F5500940-1B08-4503-BC63-0CADD498D196}"/>
              </a:ext>
            </a:extLst>
          </p:cNvPr>
          <p:cNvSpPr txBox="1"/>
          <p:nvPr/>
        </p:nvSpPr>
        <p:spPr>
          <a:xfrm>
            <a:off x="8057634" y="2229384"/>
            <a:ext cx="1086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</a:t>
            </a: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the matrices…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45">
            <a:extLst>
              <a:ext uri="{FF2B5EF4-FFF2-40B4-BE49-F238E27FC236}">
                <a16:creationId xmlns:a16="http://schemas.microsoft.com/office/drawing/2014/main" id="{D6FBA600-D5C4-4F61-BC7C-3729A7517F5B}"/>
              </a:ext>
            </a:extLst>
          </p:cNvPr>
          <p:cNvSpPr/>
          <p:nvPr/>
        </p:nvSpPr>
        <p:spPr>
          <a:xfrm>
            <a:off x="7609476" y="2868095"/>
            <a:ext cx="547553" cy="75112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45">
            <a:extLst>
              <a:ext uri="{FF2B5EF4-FFF2-40B4-BE49-F238E27FC236}">
                <a16:creationId xmlns:a16="http://schemas.microsoft.com/office/drawing/2014/main" id="{54BE775C-DA3B-4C0B-B807-4AC6BBF061D1}"/>
              </a:ext>
            </a:extLst>
          </p:cNvPr>
          <p:cNvSpPr/>
          <p:nvPr/>
        </p:nvSpPr>
        <p:spPr>
          <a:xfrm>
            <a:off x="7586616" y="3630095"/>
            <a:ext cx="547553" cy="75112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47">
            <a:extLst>
              <a:ext uri="{FF2B5EF4-FFF2-40B4-BE49-F238E27FC236}">
                <a16:creationId xmlns:a16="http://schemas.microsoft.com/office/drawing/2014/main" id="{B8F0770A-49FD-4063-B8C5-504FA45C3E34}"/>
              </a:ext>
            </a:extLst>
          </p:cNvPr>
          <p:cNvSpPr txBox="1"/>
          <p:nvPr/>
        </p:nvSpPr>
        <p:spPr>
          <a:xfrm>
            <a:off x="7966194" y="3075204"/>
            <a:ext cx="10863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47">
            <a:extLst>
              <a:ext uri="{FF2B5EF4-FFF2-40B4-BE49-F238E27FC236}">
                <a16:creationId xmlns:a16="http://schemas.microsoft.com/office/drawing/2014/main" id="{2FBB2FB4-061C-4B78-9900-8584D3FD7B70}"/>
              </a:ext>
            </a:extLst>
          </p:cNvPr>
          <p:cNvSpPr txBox="1"/>
          <p:nvPr/>
        </p:nvSpPr>
        <p:spPr>
          <a:xfrm>
            <a:off x="8011914" y="3707664"/>
            <a:ext cx="1200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multiply all by the fraction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blipFill>
                <a:blip r:embed="rId11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21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 animBg="1"/>
      <p:bldP spid="2" grpId="1" animBg="1"/>
      <p:bldP spid="26" grpId="0" animBg="1"/>
      <p:bldP spid="26" grpId="1" animBg="1"/>
      <p:bldP spid="4" grpId="0"/>
      <p:bldP spid="4" grpId="1"/>
      <p:bldP spid="32" grpId="0"/>
      <p:bldP spid="32" grpId="1"/>
      <p:bldP spid="13" grpId="0" animBg="1"/>
      <p:bldP spid="13" grpId="1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20" grpId="0" animBg="1"/>
      <p:bldP spid="20" grpId="1" animBg="1"/>
      <p:bldP spid="21" grpId="0"/>
      <p:bldP spid="22" grpId="0"/>
      <p:bldP spid="23" grpId="0"/>
      <p:bldP spid="24" grpId="0"/>
      <p:bldP spid="27" grpId="0"/>
      <p:bldP spid="28" grpId="0"/>
      <p:bldP spid="29" grpId="0"/>
      <p:bldP spid="30" grpId="0"/>
      <p:bldP spid="31" grpId="0" animBg="1"/>
      <p:bldP spid="35" grpId="0"/>
      <p:bldP spid="36" grpId="0" animBg="1"/>
      <p:bldP spid="37" grpId="0" animBg="1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For each of the matrices below, determine if they are singular and if they are not, find their inverse: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calculating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as this will tell you whether there is an inverse or not!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If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has a value you can then fill in the missing parts of the inverse matrix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95701" y="3124200"/>
                <a:ext cx="13719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01" y="3124200"/>
                <a:ext cx="1371914" cy="501356"/>
              </a:xfrm>
              <a:prstGeom prst="rect">
                <a:avLst/>
              </a:prstGeom>
              <a:blipFill rotWithShape="1"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738536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536" y="3124200"/>
                <a:ext cx="1230850" cy="501356"/>
              </a:xfrm>
              <a:prstGeom prst="rect">
                <a:avLst/>
              </a:prstGeom>
              <a:blipFill rotWithShape="1"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983034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034" y="3124200"/>
                <a:ext cx="1230850" cy="501356"/>
              </a:xfrm>
              <a:prstGeom prst="rect">
                <a:avLst/>
              </a:prstGeom>
              <a:blipFill rotWithShape="1"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21640" y="1586080"/>
                <a:ext cx="13719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640" y="1586080"/>
                <a:ext cx="1371914" cy="501356"/>
              </a:xfrm>
              <a:prstGeom prst="rect">
                <a:avLst/>
              </a:prstGeom>
              <a:blipFill rotWithShape="1">
                <a:blip r:embed="rId9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21640" y="2424280"/>
                <a:ext cx="18698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𝑑𝑒𝑡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𝑨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𝑎𝑑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640" y="2424280"/>
                <a:ext cx="1869807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15558" y="2823905"/>
                <a:ext cx="21101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=(3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×1)</m:t>
                      </m:r>
                      <m:r>
                        <a:rPr lang="en-GB" sz="1600" b="0" i="1" smtClean="0">
                          <a:latin typeface="Cambria Math"/>
                        </a:rPr>
                        <m:t>−(2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58" y="2823905"/>
                <a:ext cx="2110193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26931" y="326248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931" y="3262480"/>
                <a:ext cx="555858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42294" y="4708861"/>
                <a:ext cx="1720792" cy="55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294" y="4708861"/>
                <a:ext cx="1720792" cy="55758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82789" y="4933583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789" y="4933583"/>
                <a:ext cx="344966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702690" y="4708861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690" y="4708861"/>
                <a:ext cx="344966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06333" y="4708861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333" y="4708861"/>
                <a:ext cx="498855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02690" y="4933583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690" y="4933583"/>
                <a:ext cx="344966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860539" y="5547061"/>
                <a:ext cx="1886990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.2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−0.4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0.2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0.6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539" y="5547061"/>
                <a:ext cx="1886990" cy="502958"/>
              </a:xfrm>
              <a:prstGeom prst="rect">
                <a:avLst/>
              </a:prstGeom>
              <a:blipFill rotWithShape="1">
                <a:blip r:embed="rId18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7421002" y="2607205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7421002" y="306949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603636" y="5047415"/>
            <a:ext cx="547553" cy="75112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761890" y="2646304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761890" y="3095417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151189" y="5239284"/>
            <a:ext cx="1662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Either form is ok!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22638" y="3807579"/>
            <a:ext cx="39821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fill in the missing parts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Swap a and d around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Reverse the signs of b and c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295659" y="1586080"/>
            <a:ext cx="897895" cy="507896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blipFill>
                <a:blip r:embed="rId19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08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6" grpId="0"/>
      <p:bldP spid="41" grpId="0"/>
      <p:bldP spid="42" grpId="0"/>
      <p:bldP spid="43" grpId="0"/>
      <p:bldP spid="44" grpId="0"/>
      <p:bldP spid="7" grpId="0" animBg="1"/>
      <p:bldP spid="45" grpId="0" animBg="1"/>
      <p:bldP spid="46" grpId="0" animBg="1"/>
      <p:bldP spid="8" grpId="0"/>
      <p:bldP spid="47" grpId="0"/>
      <p:bldP spid="48" grpId="0"/>
      <p:bldP spid="51" grpId="0" animBg="1"/>
      <p:bldP spid="5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For each of the matrices below, determine if they are singular and if they are not, find their inverse: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calculating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as this will tell you whether there is an inverse or not!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If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has a value you can then fill in the missing parts of the inverse matrix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95701" y="3124200"/>
                <a:ext cx="13719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01" y="3124200"/>
                <a:ext cx="1371914" cy="501356"/>
              </a:xfrm>
              <a:prstGeom prst="rect">
                <a:avLst/>
              </a:prstGeom>
              <a:blipFill rotWithShape="1"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738536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536" y="3124200"/>
                <a:ext cx="1230850" cy="501356"/>
              </a:xfrm>
              <a:prstGeom prst="rect">
                <a:avLst/>
              </a:prstGeom>
              <a:blipFill rotWithShape="1"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983034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034" y="3124200"/>
                <a:ext cx="1230850" cy="501356"/>
              </a:xfrm>
              <a:prstGeom prst="rect">
                <a:avLst/>
              </a:prstGeom>
              <a:blipFill rotWithShape="1"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21640" y="158608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640" y="1586080"/>
                <a:ext cx="1230850" cy="501356"/>
              </a:xfrm>
              <a:prstGeom prst="rect">
                <a:avLst/>
              </a:prstGeom>
              <a:blipFill rotWithShape="1">
                <a:blip r:embed="rId9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21640" y="2424280"/>
                <a:ext cx="18698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𝑑𝑒𝑡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𝑩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𝑎𝑑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640" y="2424280"/>
                <a:ext cx="1869807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15558" y="2823905"/>
                <a:ext cx="19563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×1)</m:t>
                      </m:r>
                      <m:r>
                        <a:rPr lang="en-GB" sz="1600" b="0" i="1" smtClean="0">
                          <a:latin typeface="Cambria Math"/>
                        </a:rPr>
                        <m:t>−(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1×2)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58" y="2823905"/>
                <a:ext cx="1956305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26931" y="326248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931" y="3262480"/>
                <a:ext cx="555858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7421002" y="2607205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7421002" y="306949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761890" y="2646304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761890" y="3095417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22638" y="3807579"/>
            <a:ext cx="3982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det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= 0, matrix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has no inverse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There is no matrix is can be multiplied by to make it into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, the identity matrix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blipFill>
                <a:blip r:embed="rId13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41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7" grpId="0" animBg="1"/>
      <p:bldP spid="45" grpId="0" animBg="1"/>
      <p:bldP spid="8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For each of the matrices below, determine if they are singular and if they are not, find their inverse: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calculating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C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as this will tell you whether there is an inverse or not!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If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det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(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C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) has a value you can then fill in the missing parts of the inverse matrix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95701" y="3124200"/>
                <a:ext cx="137191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01" y="3124200"/>
                <a:ext cx="1371914" cy="501356"/>
              </a:xfrm>
              <a:prstGeom prst="rect">
                <a:avLst/>
              </a:prstGeom>
              <a:blipFill rotWithShape="1"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738536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536" y="3124200"/>
                <a:ext cx="1230850" cy="501356"/>
              </a:xfrm>
              <a:prstGeom prst="rect">
                <a:avLst/>
              </a:prstGeom>
              <a:blipFill rotWithShape="1"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983034" y="3124200"/>
                <a:ext cx="12308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034" y="3124200"/>
                <a:ext cx="1230850" cy="501356"/>
              </a:xfrm>
              <a:prstGeom prst="rect">
                <a:avLst/>
              </a:prstGeom>
              <a:blipFill rotWithShape="1"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21640" y="1586080"/>
                <a:ext cx="1210010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𝑪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640" y="1586080"/>
                <a:ext cx="1210010" cy="502958"/>
              </a:xfrm>
              <a:prstGeom prst="rect">
                <a:avLst/>
              </a:prstGeom>
              <a:blipFill rotWithShape="1">
                <a:blip r:embed="rId9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21640" y="2424280"/>
                <a:ext cx="18698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𝑑𝑒𝑡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𝑪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𝑎𝑑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640" y="2424280"/>
                <a:ext cx="1869807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15558" y="2823905"/>
                <a:ext cx="19563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=(1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×0)</m:t>
                      </m:r>
                      <m:r>
                        <a:rPr lang="en-GB" sz="1600" b="0" i="1" smtClean="0">
                          <a:latin typeface="Cambria Math"/>
                        </a:rPr>
                        <m:t>−(3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×2)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58" y="2823905"/>
                <a:ext cx="1956305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26931" y="3262480"/>
                <a:ext cx="663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itchFamily="18" charset="0"/>
                        <a:ea typeface="Cambria Math" pitchFamily="18" charset="0"/>
                      </a:rPr>
                      <m:t>=−</m:t>
                    </m:r>
                  </m:oMath>
                </a14:m>
                <a:r>
                  <a:rPr lang="en-GB" sz="1600" dirty="0">
                    <a:latin typeface="Cambria Math" pitchFamily="18" charset="0"/>
                    <a:ea typeface="Cambria Math" pitchFamily="18" charset="0"/>
                  </a:rPr>
                  <a:t>6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931" y="3262480"/>
                <a:ext cx="663258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7143" r="-3704" b="-196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658922" y="4708861"/>
                <a:ext cx="1908856" cy="55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𝑪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922" y="4708861"/>
                <a:ext cx="1908856" cy="55758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82789" y="4933583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789" y="4933583"/>
                <a:ext cx="344966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779634" y="4708861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634" y="4708861"/>
                <a:ext cx="344966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06333" y="4708861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333" y="4708861"/>
                <a:ext cx="498855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02690" y="4933583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690" y="4933583"/>
                <a:ext cx="498855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7421002" y="2607205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7421002" y="3069491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761890" y="2646304"/>
            <a:ext cx="1382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761890" y="3095417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22638" y="3807579"/>
            <a:ext cx="39821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fill in the missing parts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Swap a and d around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Reverse the signs of b and c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blipFill>
                <a:blip r:embed="rId18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95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6" grpId="0"/>
      <p:bldP spid="41" grpId="0"/>
      <p:bldP spid="42" grpId="0"/>
      <p:bldP spid="43" grpId="0"/>
      <p:bldP spid="7" grpId="0" animBg="1"/>
      <p:bldP spid="45" grpId="0" animBg="1"/>
      <p:bldP spid="8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dirty="0">
                <a:latin typeface="Comic Sans MS" panose="030F0702030302020204" pitchFamily="66" charset="0"/>
              </a:rPr>
              <a:t> are 2 x 2 non-singular matrices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Prove that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Find the matrix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39091" y="4304212"/>
                <a:ext cx="1230850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091" y="4304212"/>
                <a:ext cx="1230850" cy="507960"/>
              </a:xfrm>
              <a:prstGeom prst="rect">
                <a:avLst/>
              </a:prstGeom>
              <a:blipFill>
                <a:blip r:embed="rId2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7200" y="1828800"/>
                <a:ext cx="10185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𝑩𝑨𝑩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828800"/>
                <a:ext cx="1018548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3800" y="2362200"/>
                <a:ext cx="2133600" cy="344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1" i="1" smtClean="0">
                          <a:latin typeface="Cambria Math"/>
                        </a:rPr>
                        <m:t>𝑩𝑨𝑩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1" i="1" smtClean="0"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362200"/>
                <a:ext cx="2133600" cy="34413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6200" y="2895600"/>
                <a:ext cx="2209800" cy="344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𝑰𝑨𝑩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1" i="1" smtClean="0"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895600"/>
                <a:ext cx="2209800" cy="34413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343400" y="3429000"/>
                <a:ext cx="1295400" cy="344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29000"/>
                <a:ext cx="1295400" cy="34413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62400" y="3962400"/>
                <a:ext cx="2057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𝑨𝑩</m:t>
                      </m:r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20574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67200" y="4495800"/>
                <a:ext cx="1828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𝑨𝑰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18288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267200" y="5029200"/>
                <a:ext cx="1905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029200"/>
                <a:ext cx="19050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5562600" y="2057400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867400" y="2057400"/>
            <a:ext cx="30866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Multiply both sides by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1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. Remember it has to go in the same position each time!</a:t>
            </a:r>
          </a:p>
        </p:txBody>
      </p:sp>
      <p:sp>
        <p:nvSpPr>
          <p:cNvPr id="45" name="Arc 44"/>
          <p:cNvSpPr/>
          <p:nvPr/>
        </p:nvSpPr>
        <p:spPr>
          <a:xfrm>
            <a:off x="5562600" y="2590800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5562600" y="3124200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5791200" y="3657600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5791200" y="4191000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791200" y="4800600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5943600" y="2667000"/>
            <a:ext cx="32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1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as you multiply a matrix by its inverse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867400" y="2971800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Multiplying a matrix by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will not change it so the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’s do not need to be written (like writing ‘1x’ isn’t needed)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5105400" y="26670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038600" y="26670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419600" y="2971800"/>
            <a:ext cx="152400" cy="22860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5410200" y="2971800"/>
            <a:ext cx="152400" cy="22860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057331" y="3657600"/>
            <a:ext cx="30866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Multiply both sides by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GB" sz="11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again. Remember it has to go in the same position each time!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4495800" y="42672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410200" y="42672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96000" y="4191000"/>
            <a:ext cx="289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BB</a:t>
            </a:r>
            <a:r>
              <a:rPr lang="en-GB" sz="11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GB" sz="11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as you multiply a matrix by its inverse</a:t>
            </a: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4648200" y="4572000"/>
            <a:ext cx="152400" cy="22860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096000" y="4800600"/>
            <a:ext cx="289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The ‘I’ on the left does not need to be written!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blipFill>
                <a:blip r:embed="rId15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75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5" grpId="0"/>
      <p:bldP spid="36" grpId="0"/>
      <p:bldP spid="37" grpId="0"/>
      <p:bldP spid="38" grpId="0"/>
      <p:bldP spid="39" grpId="0"/>
      <p:bldP spid="41" grpId="0"/>
      <p:bldP spid="42" grpId="0" animBg="1"/>
      <p:bldP spid="43" grpId="0"/>
      <p:bldP spid="45" grpId="0" animBg="1"/>
      <p:bldP spid="47" grpId="0" animBg="1"/>
      <p:bldP spid="48" grpId="0" animBg="1"/>
      <p:bldP spid="49" grpId="0" animBg="1"/>
      <p:bldP spid="67" grpId="0" animBg="1"/>
      <p:bldP spid="68" grpId="0"/>
      <p:bldP spid="69" grpId="0"/>
      <p:bldP spid="75" grpId="0"/>
      <p:bldP spid="78" grpId="0"/>
      <p:bldP spid="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dirty="0">
                <a:latin typeface="Comic Sans MS" panose="030F0702030302020204" pitchFamily="66" charset="0"/>
              </a:rPr>
              <a:t> are 2 x 2 non-singular matrices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Prove that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Find the matrix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We have already shown that if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BAB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=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I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then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=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Therefore we can just find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multiply it by itself!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3886200"/>
                <a:ext cx="1230850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886200"/>
                <a:ext cx="1230850" cy="507960"/>
              </a:xfrm>
              <a:prstGeom prst="rect">
                <a:avLst/>
              </a:prstGeom>
              <a:blipFill rotWithShape="1">
                <a:blip r:embed="rId7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67200" y="1447800"/>
                <a:ext cx="1230850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447800"/>
                <a:ext cx="1230850" cy="507960"/>
              </a:xfrm>
              <a:prstGeom prst="rect">
                <a:avLst/>
              </a:prstGeom>
              <a:blipFill rotWithShape="1">
                <a:blip r:embed="rId8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67200" y="2133600"/>
                <a:ext cx="18221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𝑑𝑒𝑡</m:t>
                      </m:r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𝑎𝑑</m:t>
                      </m:r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133600"/>
                <a:ext cx="1822165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590800"/>
                <a:ext cx="19563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=(2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×3)</m:t>
                      </m:r>
                      <m:r>
                        <a:rPr lang="en-US" sz="1600" b="0" i="1" smtClean="0">
                          <a:latin typeface="Cambria Math"/>
                        </a:rPr>
                        <m:t>−(5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×1)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90800"/>
                <a:ext cx="1956305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53000" y="3048000"/>
                <a:ext cx="533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048000"/>
                <a:ext cx="5334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43400" y="4419600"/>
                <a:ext cx="1733616" cy="55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419600"/>
                <a:ext cx="1733616" cy="55758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4419600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419600"/>
                <a:ext cx="344966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638800" y="4648200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648200"/>
                <a:ext cx="344966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86400" y="4419600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419600"/>
                <a:ext cx="498855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81600" y="4648200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648200"/>
                <a:ext cx="498855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800600" y="3505200"/>
            <a:ext cx="335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can fill in the parts of 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Swap a and d around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Reverse the signs of b and c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6705600" y="2362200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858000" y="24384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23" name="Arc 22"/>
          <p:cNvSpPr/>
          <p:nvPr/>
        </p:nvSpPr>
        <p:spPr>
          <a:xfrm>
            <a:off x="6705600" y="2819400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934200" y="2895600"/>
            <a:ext cx="1295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43400" y="5181600"/>
                <a:ext cx="1742721" cy="506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181600"/>
                <a:ext cx="1742721" cy="506357"/>
              </a:xfrm>
              <a:prstGeom prst="rect">
                <a:avLst/>
              </a:prstGeom>
              <a:blipFill rotWithShape="1">
                <a:blip r:embed="rId17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blipFill>
                <a:blip r:embed="rId18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18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inverse of a 2 x 2 matrix, if it exists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dirty="0">
                <a:latin typeface="Comic Sans MS" panose="030F0702030302020204" pitchFamily="66" charset="0"/>
              </a:rPr>
              <a:t> are 2 x 2 non-singular matrices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r>
              <a:rPr lang="en-US" sz="1400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Prove that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r>
              <a:rPr lang="en-US" sz="1400" b="1" dirty="0">
                <a:latin typeface="Comic Sans MS" panose="030F0702030302020204" pitchFamily="66" charset="0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</a:rPr>
              <a:t>-1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b) Find the matrix </a:t>
            </a:r>
            <a:r>
              <a:rPr lang="en-US" sz="1400" b="1" dirty="0">
                <a:latin typeface="Comic Sans MS" panose="030F0702030302020204" pitchFamily="66" charset="0"/>
              </a:rPr>
              <a:t>A</a:t>
            </a:r>
            <a:r>
              <a:rPr lang="en-US" sz="1400" dirty="0">
                <a:latin typeface="Comic Sans MS" panose="030F0702030302020204" pitchFamily="66" charset="0"/>
              </a:rPr>
              <a:t> such that </a:t>
            </a:r>
            <a:r>
              <a:rPr lang="en-US" sz="1400" b="1" dirty="0">
                <a:latin typeface="Comic Sans MS" panose="030F0702030302020204" pitchFamily="66" charset="0"/>
              </a:rPr>
              <a:t>BAB</a:t>
            </a:r>
            <a:r>
              <a:rPr lang="en-US" sz="1400" dirty="0">
                <a:latin typeface="Comic Sans MS" panose="030F0702030302020204" pitchFamily="66" charset="0"/>
              </a:rPr>
              <a:t> = </a:t>
            </a:r>
            <a:r>
              <a:rPr lang="en-US" sz="1400" b="1" dirty="0">
                <a:latin typeface="Comic Sans MS" panose="030F0702030302020204" pitchFamily="66" charset="0"/>
              </a:rPr>
              <a:t>I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We have already shown that if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BAB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=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I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then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A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=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Therefore we can just find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B</a:t>
            </a:r>
            <a:r>
              <a:rPr lang="en-US" sz="1400" baseline="30000" dirty="0">
                <a:latin typeface="Comic Sans MS" panose="030F0702030302020204" pitchFamily="66" charset="0"/>
                <a:sym typeface="Wingdings" pitchFamily="2" charset="2"/>
              </a:rPr>
              <a:t>-1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and multiply it by itself!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3886200"/>
                <a:ext cx="1230850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𝑩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886200"/>
                <a:ext cx="1230850" cy="507960"/>
              </a:xfrm>
              <a:prstGeom prst="rect">
                <a:avLst/>
              </a:prstGeom>
              <a:blipFill rotWithShape="1">
                <a:blip r:embed="rId7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81800" y="1524000"/>
                <a:ext cx="1742721" cy="506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524000"/>
                <a:ext cx="1742721" cy="506357"/>
              </a:xfrm>
              <a:prstGeom prst="rect">
                <a:avLst/>
              </a:prstGeom>
              <a:blipFill rotWithShape="1">
                <a:blip r:embed="rId8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648200" y="1600200"/>
                <a:ext cx="1344855" cy="344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𝑨</m:t>
                          </m:r>
                          <m:r>
                            <a:rPr lang="en-US" sz="1600" b="1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 smtClean="0">
                                  <a:latin typeface="Cambria Math"/>
                                </a:rPr>
                                <m:t>𝑩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600" b="1" i="1" smtClean="0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600200"/>
                <a:ext cx="1344855" cy="34413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43400" y="2362200"/>
                <a:ext cx="3047629" cy="5225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0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362200"/>
                <a:ext cx="3047629" cy="522579"/>
              </a:xfrm>
              <a:prstGeom prst="rect">
                <a:avLst/>
              </a:prstGeom>
              <a:blipFill rotWithShape="1">
                <a:blip r:embed="rId10"/>
                <a:stretch>
                  <a:fillRect b="-2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/>
          <p:nvPr/>
        </p:nvSpPr>
        <p:spPr>
          <a:xfrm flipV="1">
            <a:off x="4495800" y="2362200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 flipV="1">
            <a:off x="4953000" y="2362200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 flipV="1">
            <a:off x="4495800" y="2590800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 flipV="1">
            <a:off x="4953000" y="2590800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 flipV="1">
            <a:off x="5410200" y="2362200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 flipV="1">
            <a:off x="5410200" y="2590800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 flipV="1">
            <a:off x="5867400" y="2362200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 flipV="1">
            <a:off x="5867400" y="2590800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14800" y="3276600"/>
                <a:ext cx="20535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+(−5×−1)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276600"/>
                <a:ext cx="2053575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400800" y="3276600"/>
                <a:ext cx="20535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×−5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+(−5×2)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276600"/>
                <a:ext cx="2053575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14800" y="3657600"/>
                <a:ext cx="20535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+(2×−1)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2053575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00800" y="3657600"/>
                <a:ext cx="20535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×−5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+(2×2)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657600"/>
                <a:ext cx="2053575" cy="338554"/>
              </a:xfrm>
              <a:prstGeom prst="rect">
                <a:avLst/>
              </a:prstGeom>
              <a:blipFill rotWithShape="1">
                <a:blip r:embed="rId1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14800" y="4267200"/>
                <a:ext cx="1639615" cy="50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−25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267200"/>
                <a:ext cx="1639615" cy="507960"/>
              </a:xfrm>
              <a:prstGeom prst="rect">
                <a:avLst/>
              </a:prstGeom>
              <a:blipFill rotWithShape="1">
                <a:blip r:embed="rId15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/>
                        </a:rPr>
                        <m:t>𝑨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34376" cy="507896"/>
              </a:xfrm>
              <a:prstGeom prst="rect">
                <a:avLst/>
              </a:prstGeom>
              <a:blipFill>
                <a:blip r:embed="rId16"/>
                <a:stretch>
                  <a:fillRect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 smtClean="0"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𝑎𝑑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𝑏𝑐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5578"/>
                <a:ext cx="2448427" cy="5550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58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0" grpId="0" animBg="1"/>
      <p:bldP spid="30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8" grpId="0"/>
      <p:bldP spid="44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D23808-AF29-4E01-8898-100F0A84E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FBBC1-6F85-4BCB-9235-F262D87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235E0-FB4B-4875-B626-2587ADE11A74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802</TotalTime>
  <Words>1923</Words>
  <Application>Microsoft Office PowerPoint</Application>
  <PresentationFormat>On-screen Show (4:3)</PresentationFormat>
  <Paragraphs>229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177</cp:revision>
  <dcterms:created xsi:type="dcterms:W3CDTF">2017-08-14T15:35:38Z</dcterms:created>
  <dcterms:modified xsi:type="dcterms:W3CDTF">2021-08-27T06:52:10Z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