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22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5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6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80.png"/><Relationship Id="rId2" Type="http://schemas.openxmlformats.org/officeDocument/2006/relationships/image" Target="../media/image17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9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7.png"/><Relationship Id="rId2" Type="http://schemas.openxmlformats.org/officeDocument/2006/relationships/image" Target="../media/image102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9.png"/><Relationship Id="rId2" Type="http://schemas.openxmlformats.org/officeDocument/2006/relationships/image" Target="../media/image102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1.png"/><Relationship Id="rId2" Type="http://schemas.openxmlformats.org/officeDocument/2006/relationships/image" Target="../media/image103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3.png"/><Relationship Id="rId2" Type="http://schemas.openxmlformats.org/officeDocument/2006/relationships/image" Target="../media/image10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5.png"/><Relationship Id="rId2" Type="http://schemas.openxmlformats.org/officeDocument/2006/relationships/image" Target="../media/image10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7.png"/><Relationship Id="rId2" Type="http://schemas.openxmlformats.org/officeDocument/2006/relationships/image" Target="../media/image10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7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9.png"/><Relationship Id="rId2" Type="http://schemas.openxmlformats.org/officeDocument/2006/relationships/image" Target="../media/image10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2.png"/><Relationship Id="rId2" Type="http://schemas.openxmlformats.org/officeDocument/2006/relationships/image" Target="../media/image10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6.3) Identities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35548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314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 your answer in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integer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314462"/>
              </a:xfrm>
              <a:prstGeom prst="rect">
                <a:avLst/>
              </a:prstGeom>
              <a:blipFill>
                <a:blip r:embed="rId2"/>
                <a:stretch>
                  <a:fillRect l="-1067" t="-2791"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314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=13−3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 your answer in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integer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314462"/>
              </a:xfrm>
              <a:prstGeom prst="rect">
                <a:avLst/>
              </a:prstGeom>
              <a:blipFill>
                <a:blip r:embed="rId3"/>
                <a:stretch>
                  <a:fillRect l="-1200" t="-2791"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02670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02670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417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 the value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correct to 3 decimal places.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Hence write down the minimum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+6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+6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correct to 3 decimal places.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Hence write down the minimum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+6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2215991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+0.693)</m:t>
                          </m:r>
                        </m:e>
                      </m:func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Minimum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2215991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15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definitions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to prove that </a:t>
                </a:r>
                <a14:m>
                  <m:oMath xmlns:m="http://schemas.openxmlformats.org/officeDocument/2006/math">
                    <m:r>
                      <a:rPr lang="en-GB" sz="2000" b="0" i="1">
                        <a:latin typeface="Cambria Math" panose="02040503050406030204" pitchFamily="18" charset="0"/>
                      </a:rPr>
                      <m:t>𝑠𝑒𝑐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GB" sz="2000" b="0" i="1">
                        <a:latin typeface="Cambria Math" panose="02040503050406030204" pitchFamily="18" charset="0"/>
                      </a:rPr>
                      <m:t>𝑡𝑎𝑛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714876"/>
              </a:xfrm>
              <a:prstGeom prst="rect">
                <a:avLst/>
              </a:prstGeom>
              <a:blipFill>
                <a:blip r:embed="rId2"/>
                <a:stretch>
                  <a:fillRect l="-1333" t="-5128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definitions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𝑠𝑖𝑛h</m:t>
                        </m:r>
                      </m:fName>
                      <m: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𝑐𝑜𝑠h</m:t>
                        </m:r>
                      </m:fName>
                      <m: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to prove that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000" b="0" i="1">
                                <a:latin typeface="Cambria Math" panose="02040503050406030204" pitchFamily="18" charset="0"/>
                              </a:rPr>
                              <m:t>cosh</m:t>
                            </m:r>
                          </m:e>
                          <m:sup>
                            <m:r>
                              <a:rPr lang="en-GB" sz="20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1">
                                <a:latin typeface="Cambria Math" panose="02040503050406030204" pitchFamily="18" charset="0"/>
                              </a:rPr>
                              <m:t>sinh</m:t>
                            </m:r>
                          </m:e>
                          <m:sup>
                            <m:r>
                              <a:rPr lang="en-GB" sz="20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714876"/>
              </a:xfrm>
              <a:prstGeom prst="rect">
                <a:avLst/>
              </a:prstGeom>
              <a:blipFill>
                <a:blip r:embed="rId3"/>
                <a:stretch>
                  <a:fillRect l="-1467" t="-5128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24385B1-56CC-4BCF-9B84-8EA2D3337E37}"/>
              </a:ext>
            </a:extLst>
          </p:cNvPr>
          <p:cNvSpPr/>
          <p:nvPr/>
        </p:nvSpPr>
        <p:spPr>
          <a:xfrm>
            <a:off x="4577016" y="1176541"/>
            <a:ext cx="45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22109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definitions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prove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667" t="-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definitions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prove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𝑐𝑜𝑠h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𝑠𝑖𝑛h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l="-800" t="-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24385B1-56CC-4BCF-9B84-8EA2D3337E37}"/>
              </a:ext>
            </a:extLst>
          </p:cNvPr>
          <p:cNvSpPr/>
          <p:nvPr/>
        </p:nvSpPr>
        <p:spPr>
          <a:xfrm>
            <a:off x="4577016" y="1070009"/>
            <a:ext cx="45720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/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96276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definitions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to prove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=1+2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sinh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714876"/>
              </a:xfrm>
              <a:prstGeom prst="rect">
                <a:avLst/>
              </a:prstGeom>
              <a:blipFill>
                <a:blip r:embed="rId2"/>
                <a:stretch>
                  <a:fillRect l="-1333" t="-5128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definitions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to prove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714876"/>
              </a:xfrm>
              <a:prstGeom prst="rect">
                <a:avLst/>
              </a:prstGeom>
              <a:blipFill>
                <a:blip r:embed="rId3"/>
                <a:stretch>
                  <a:fillRect l="-1467" t="-5128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24385B1-56CC-4BCF-9B84-8EA2D3337E37}"/>
              </a:ext>
            </a:extLst>
          </p:cNvPr>
          <p:cNvSpPr/>
          <p:nvPr/>
        </p:nvSpPr>
        <p:spPr>
          <a:xfrm>
            <a:off x="4577016" y="1176541"/>
            <a:ext cx="45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07101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Osborn’s rule to write down the hyperbolic identities corresponding to the trigonometric identities: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Osborn’s rule to write down the hyperbolic identities corresponding to the trigonometric identities: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467" t="-2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8327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8327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1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4639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exact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4639027"/>
              </a:xfrm>
              <a:prstGeom prst="rect">
                <a:avLst/>
              </a:prstGeom>
              <a:blipFill>
                <a:blip r:embed="rId2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4639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exact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4639027"/>
              </a:xfrm>
              <a:prstGeom prst="rect">
                <a:avLst/>
              </a:prstGeom>
              <a:blipFill>
                <a:blip r:embed="rId3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176541"/>
                <a:ext cx="4572001" cy="46292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176541"/>
                <a:ext cx="4572001" cy="46292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886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 for all real values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 for all real values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6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latin typeface="Cambria Math" panose="02040503050406030204" pitchFamily="18" charset="0"/>
                        </a:rPr>
                        <m:t>−2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133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176541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176541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80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 for all real values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𝑐𝑜𝑠h</m:t>
                          </m:r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 for all real values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𝑠𝑖𝑛h</m:t>
                          </m:r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133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176541"/>
                <a:ext cx="4572001" cy="1179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3+</m:t>
                            </m:r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</m:e>
                        </m:d>
                      </m:e>
                    </m:func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176541"/>
                <a:ext cx="4572001" cy="11792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69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 for all real values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Solve for all real values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133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176541"/>
                <a:ext cx="4572001" cy="745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176541"/>
                <a:ext cx="4572001" cy="7454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03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9925</TotalTime>
  <Words>981</Words>
  <Application>Microsoft Office PowerPoint</Application>
  <PresentationFormat>On-screen Show (4:3)</PresentationFormat>
  <Paragraphs>146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6.3) Identities and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555</cp:revision>
  <dcterms:created xsi:type="dcterms:W3CDTF">2020-05-18T02:11:06Z</dcterms:created>
  <dcterms:modified xsi:type="dcterms:W3CDTF">2021-08-29T22:49:31Z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